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56" r:id="rId2"/>
    <p:sldId id="338" r:id="rId3"/>
    <p:sldId id="382" r:id="rId4"/>
    <p:sldId id="383" r:id="rId5"/>
    <p:sldId id="354" r:id="rId6"/>
    <p:sldId id="370" r:id="rId7"/>
    <p:sldId id="371" r:id="rId8"/>
    <p:sldId id="372" r:id="rId9"/>
    <p:sldId id="373" r:id="rId10"/>
    <p:sldId id="374" r:id="rId11"/>
    <p:sldId id="375" r:id="rId12"/>
    <p:sldId id="376" r:id="rId13"/>
    <p:sldId id="377" r:id="rId14"/>
    <p:sldId id="378" r:id="rId15"/>
    <p:sldId id="379" r:id="rId16"/>
    <p:sldId id="380" r:id="rId17"/>
    <p:sldId id="381" r:id="rId18"/>
    <p:sldId id="368" r:id="rId19"/>
    <p:sldId id="364" r:id="rId20"/>
    <p:sldId id="367" r:id="rId21"/>
    <p:sldId id="369" r:id="rId22"/>
    <p:sldId id="385" r:id="rId23"/>
    <p:sldId id="38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CC5B2-E458-4164-B82B-56BA866506A8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DE4A6-1823-47A1-8838-D06F8AEC9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4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05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DE4A6-1823-47A1-8838-D06F8AEC98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56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5294-DC2E-48EB-8097-F9CE4D1374EC}" type="datetime1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32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6B70-37CB-432B-87FD-84B122A5AA7C}" type="datetime1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29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FE9C6-8EF3-48F7-8330-B19CCC63C4BD}" type="datetime1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52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DA82-8E0A-40EE-AE05-58696A478C9C}" type="datetime1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37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564D-B02C-4F75-87D6-687C2BD4B57E}" type="datetime1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748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344C-A470-4FE7-B005-E381867A0CA8}" type="datetime1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621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9B06-300A-4E46-BECC-5A20E7AC644A}" type="datetime1">
              <a:rPr lang="en-GB" smtClean="0"/>
              <a:t>20/09/2018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78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62B-0D28-4F5A-9D23-029C55886642}" type="datetime1">
              <a:rPr lang="en-GB" smtClean="0"/>
              <a:t>20/09/2018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3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6DCD0-5FAD-4E4E-BA31-F67C4D66A9A6}" type="datetime1">
              <a:rPr lang="en-GB" smtClean="0"/>
              <a:t>20/09/2018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94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26E24-6DEE-477E-825E-EC1A7F265C4B}" type="datetime1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93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E08A-63CC-435F-96FB-2837188D0893}" type="datetime1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022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21F6C-C154-47CB-A38A-8EB06FCA4B1D}" type="datetime1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7946A-085E-47B6-8711-2012AA360C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18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armstat.am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192876"/>
          </a:xfrm>
        </p:spPr>
        <p:txBody>
          <a:bodyPr>
            <a:noAutofit/>
          </a:bodyPr>
          <a:lstStyle/>
          <a:p>
            <a:r>
              <a:rPr lang="en-GB" sz="2400" dirty="0" smtClean="0"/>
              <a:t>Progress </a:t>
            </a:r>
            <a:r>
              <a:rPr lang="en-GB" sz="2400" dirty="0"/>
              <a:t>and main issues in developing statistics for the sustainable development goals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356" y="5013176"/>
            <a:ext cx="7982844" cy="1844824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en-GB" sz="5000" b="1" dirty="0">
                <a:solidFill>
                  <a:schemeClr val="tx1"/>
                </a:solidFill>
              </a:rPr>
              <a:t>13th SPECA Working Group on Statistics, 1-3 October 2018, </a:t>
            </a:r>
            <a:r>
              <a:rPr lang="en-GB" sz="5000" b="1" dirty="0" err="1">
                <a:solidFill>
                  <a:schemeClr val="tx1"/>
                </a:solidFill>
              </a:rPr>
              <a:t>Shymkent</a:t>
            </a:r>
            <a:r>
              <a:rPr lang="en-GB" sz="5000" b="1" dirty="0">
                <a:solidFill>
                  <a:schemeClr val="tx1"/>
                </a:solidFill>
              </a:rPr>
              <a:t>, Kazakhstan</a:t>
            </a:r>
            <a:endParaRPr lang="en-US" sz="5000" b="1" dirty="0">
              <a:solidFill>
                <a:schemeClr val="tx1"/>
              </a:solidFill>
            </a:endParaRPr>
          </a:p>
          <a:p>
            <a:pPr algn="l"/>
            <a:endParaRPr lang="en-US" sz="5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5000" b="1" dirty="0" smtClean="0">
                <a:solidFill>
                  <a:schemeClr val="tx1"/>
                </a:solidFill>
              </a:rPr>
              <a:t>Anahit </a:t>
            </a:r>
            <a:r>
              <a:rPr lang="en-US" sz="5000" b="1" dirty="0">
                <a:solidFill>
                  <a:schemeClr val="tx1"/>
                </a:solidFill>
              </a:rPr>
              <a:t>Safyan </a:t>
            </a:r>
          </a:p>
          <a:p>
            <a:pPr algn="l"/>
            <a:r>
              <a:rPr lang="en-US" sz="5000" b="1" dirty="0">
                <a:solidFill>
                  <a:schemeClr val="tx1"/>
                </a:solidFill>
              </a:rPr>
              <a:t>Member, State Council on Statistics </a:t>
            </a:r>
          </a:p>
          <a:p>
            <a:pPr algn="l"/>
            <a:r>
              <a:rPr lang="en-US" sz="5000" b="1" dirty="0" smtClean="0">
                <a:solidFill>
                  <a:schemeClr val="tx1"/>
                </a:solidFill>
              </a:rPr>
              <a:t>Statistical Committee of the Republic of Armenia (</a:t>
            </a:r>
            <a:r>
              <a:rPr lang="en-US" sz="5000" b="1" dirty="0" err="1" smtClean="0">
                <a:solidFill>
                  <a:schemeClr val="tx1"/>
                </a:solidFill>
              </a:rPr>
              <a:t>Armstat</a:t>
            </a:r>
            <a:r>
              <a:rPr lang="en-US" sz="5000" b="1" dirty="0" smtClean="0">
                <a:solidFill>
                  <a:schemeClr val="tx1"/>
                </a:solidFill>
              </a:rPr>
              <a:t>)</a:t>
            </a:r>
            <a:endParaRPr lang="en-US" sz="5000" b="1" dirty="0">
              <a:solidFill>
                <a:schemeClr val="tx1"/>
              </a:solidFill>
            </a:endParaRPr>
          </a:p>
          <a:p>
            <a:pPr algn="l"/>
            <a:endParaRPr lang="en-US" sz="6000" b="1" dirty="0">
              <a:solidFill>
                <a:schemeClr val="tx1"/>
              </a:solidFill>
            </a:endParaRPr>
          </a:p>
          <a:p>
            <a:pPr algn="l"/>
            <a:endParaRPr lang="en-GB" sz="6000" b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620000" y="221629"/>
            <a:ext cx="1316038" cy="663576"/>
            <a:chOff x="5040" y="1872"/>
            <a:chExt cx="1621" cy="972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 err="1">
                  <a:latin typeface="Arial Armenian" pitchFamily="34" charset="0"/>
                </a:rPr>
                <a:t>Ðì</a:t>
              </a:r>
              <a:r>
                <a:rPr lang="en-US" altLang="en-US" sz="900" i="1" dirty="0">
                  <a:latin typeface="Arial Armenian" pitchFamily="34" charset="0"/>
                </a:rPr>
                <a:t>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1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56" y="3060677"/>
            <a:ext cx="7728652" cy="187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arm_fla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158951"/>
            <a:ext cx="1439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0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7" t="5808" r="24059" b="10319"/>
          <a:stretch/>
        </p:blipFill>
        <p:spPr bwMode="auto">
          <a:xfrm>
            <a:off x="827584" y="1"/>
            <a:ext cx="7488832" cy="6865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2529142" y="837696"/>
            <a:ext cx="1219200" cy="1912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31552" y="3093612"/>
            <a:ext cx="1371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63786" y="3844280"/>
            <a:ext cx="2209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9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6546" r="21287" b="19879"/>
          <a:stretch/>
        </p:blipFill>
        <p:spPr bwMode="auto">
          <a:xfrm>
            <a:off x="8965" y="692696"/>
            <a:ext cx="9144000" cy="477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64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7" t="5808" r="24059" b="10319"/>
          <a:stretch/>
        </p:blipFill>
        <p:spPr bwMode="auto">
          <a:xfrm>
            <a:off x="827584" y="1"/>
            <a:ext cx="7488832" cy="6865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2529142" y="837696"/>
            <a:ext cx="1219200" cy="1912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31552" y="3093612"/>
            <a:ext cx="1371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416038" y="1743143"/>
            <a:ext cx="1033507" cy="8599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1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t="6147" r="24439" b="18837"/>
          <a:stretch/>
        </p:blipFill>
        <p:spPr bwMode="auto">
          <a:xfrm>
            <a:off x="395459" y="16686"/>
            <a:ext cx="8342250" cy="678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217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t="6147" r="24439" b="18837"/>
          <a:stretch/>
        </p:blipFill>
        <p:spPr bwMode="auto">
          <a:xfrm>
            <a:off x="467544" y="44624"/>
            <a:ext cx="8342250" cy="678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123728" y="3805974"/>
            <a:ext cx="6408712" cy="30324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7544" y="5001327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National </a:t>
            </a:r>
            <a:r>
              <a:rPr lang="en-US" sz="1400" dirty="0" smtClean="0">
                <a:solidFill>
                  <a:srgbClr val="FF0000"/>
                </a:solidFill>
              </a:rPr>
              <a:t>Indicators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7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t="6147" r="24439" b="18837"/>
          <a:stretch/>
        </p:blipFill>
        <p:spPr bwMode="auto">
          <a:xfrm>
            <a:off x="412470" y="53091"/>
            <a:ext cx="8342250" cy="678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979712" y="3254899"/>
            <a:ext cx="6536932" cy="3768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1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t="5762" r="23831" b="27643"/>
          <a:stretch/>
        </p:blipFill>
        <p:spPr bwMode="auto">
          <a:xfrm>
            <a:off x="94842" y="235247"/>
            <a:ext cx="8993190" cy="6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53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t="5762" r="23831" b="27643"/>
          <a:stretch/>
        </p:blipFill>
        <p:spPr bwMode="auto">
          <a:xfrm>
            <a:off x="94842" y="146266"/>
            <a:ext cx="8993190" cy="6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2097094" y="3174878"/>
            <a:ext cx="1224136" cy="3261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03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/>
              <a:t>Challenges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18</a:t>
            </a:fld>
            <a:endParaRPr lang="en-GB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7620000" y="220801"/>
            <a:ext cx="1316038" cy="593725"/>
            <a:chOff x="5040" y="1872"/>
            <a:chExt cx="1621" cy="972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9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 err="1">
                  <a:latin typeface="Arial Armenian" pitchFamily="34" charset="0"/>
                </a:rPr>
                <a:t>Ðì</a:t>
              </a:r>
              <a:r>
                <a:rPr lang="en-US" altLang="en-US" sz="900" i="1" dirty="0">
                  <a:latin typeface="Arial Armenian" pitchFamily="34" charset="0"/>
                </a:rPr>
                <a:t>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579536" y="1689791"/>
            <a:ext cx="8456960" cy="4757524"/>
          </a:xfrm>
        </p:spPr>
        <p:txBody>
          <a:bodyPr>
            <a:normAutofit/>
          </a:bodyPr>
          <a:lstStyle/>
          <a:p>
            <a:r>
              <a:rPr lang="en-US" sz="2800" dirty="0"/>
              <a:t>Improving NPR (IT resources, </a:t>
            </a:r>
            <a:r>
              <a:rPr lang="en-US" sz="2800" dirty="0" smtClean="0"/>
              <a:t>site functionality, visualization, data </a:t>
            </a:r>
            <a:r>
              <a:rPr lang="en-US" sz="2800" dirty="0"/>
              <a:t>structure, </a:t>
            </a:r>
            <a:r>
              <a:rPr lang="en-US" sz="2800" dirty="0" smtClean="0"/>
              <a:t>data security, data </a:t>
            </a:r>
            <a:r>
              <a:rPr lang="en-US" sz="2800" dirty="0"/>
              <a:t>flow and on-line access by administrative registers) </a:t>
            </a:r>
          </a:p>
          <a:p>
            <a:r>
              <a:rPr lang="en-US" sz="2800" dirty="0" smtClean="0"/>
              <a:t>Expert support on database creation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    </a:t>
            </a:r>
            <a:r>
              <a:rPr lang="en-US" sz="2800" dirty="0"/>
              <a:t>developed countries, USA</a:t>
            </a:r>
          </a:p>
          <a:p>
            <a:r>
              <a:rPr lang="en-US" sz="2800" dirty="0" smtClean="0"/>
              <a:t>Training (server administration and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database creation).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17" name="Picture 4" descr="Image result for images of sd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258" y="3717032"/>
            <a:ext cx="2843808" cy="263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56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Картинки по запросу images on sdg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786" y="3573016"/>
            <a:ext cx="3384710" cy="284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/>
              <a:t>Coordination of capacity building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Meeting on SGDs issues in UN on 27 April 2018/Focal Point of </a:t>
            </a:r>
            <a:r>
              <a:rPr lang="en-US" sz="2000" dirty="0" err="1" smtClean="0"/>
              <a:t>Armstat</a:t>
            </a:r>
            <a:r>
              <a:rPr lang="en-US" sz="2000" dirty="0" smtClean="0"/>
              <a:t> on SDGs </a:t>
            </a:r>
            <a:r>
              <a:rPr lang="en-US" sz="2000" dirty="0"/>
              <a:t>presented the results of participation </a:t>
            </a:r>
            <a:r>
              <a:rPr lang="en-US" sz="2000" dirty="0" smtClean="0"/>
              <a:t>in </a:t>
            </a:r>
            <a:r>
              <a:rPr lang="en-US" sz="2000" dirty="0"/>
              <a:t>UN </a:t>
            </a:r>
            <a:r>
              <a:rPr lang="en-US" sz="2000" dirty="0" smtClean="0"/>
              <a:t>events, </a:t>
            </a:r>
            <a:r>
              <a:rPr lang="en-US" sz="2000" dirty="0"/>
              <a:t>in particular</a:t>
            </a:r>
            <a:r>
              <a:rPr lang="en-US" sz="2000" dirty="0" smtClean="0"/>
              <a:t>:</a:t>
            </a:r>
            <a:endParaRPr lang="en-US" sz="2000" dirty="0"/>
          </a:p>
          <a:p>
            <a:pPr lvl="0"/>
            <a:r>
              <a:rPr lang="en-US" sz="1800" dirty="0"/>
              <a:t>49th session of the United Nations Statistical Commission, 6-9 March 2018, New </a:t>
            </a:r>
            <a:r>
              <a:rPr lang="en-US" sz="1800" dirty="0" smtClean="0"/>
              <a:t>York</a:t>
            </a:r>
            <a:endParaRPr lang="en-US" sz="1800" dirty="0"/>
          </a:p>
          <a:p>
            <a:r>
              <a:rPr lang="en-GB" sz="1800" dirty="0"/>
              <a:t>Workshop on Reporting and Communicating SDG </a:t>
            </a:r>
            <a:r>
              <a:rPr lang="en-GB" sz="1800" dirty="0" smtClean="0"/>
              <a:t>Statistics, </a:t>
            </a:r>
            <a:r>
              <a:rPr lang="uk-UA" sz="1800" dirty="0" smtClean="0"/>
              <a:t>16</a:t>
            </a:r>
            <a:r>
              <a:rPr lang="en-US" sz="1800" smtClean="0"/>
              <a:t>-17 </a:t>
            </a:r>
            <a:r>
              <a:rPr lang="uk-UA" sz="1800" dirty="0"/>
              <a:t>April 2018</a:t>
            </a:r>
            <a:r>
              <a:rPr lang="en-US" sz="1800" dirty="0"/>
              <a:t>,</a:t>
            </a:r>
            <a:r>
              <a:rPr lang="uk-UA" sz="1800" dirty="0"/>
              <a:t> Geneva</a:t>
            </a:r>
            <a:endParaRPr lang="en-US" sz="1800" dirty="0"/>
          </a:p>
          <a:p>
            <a:pPr lvl="0"/>
            <a:r>
              <a:rPr lang="en-US" sz="1800" dirty="0" smtClean="0"/>
              <a:t>Second </a:t>
            </a:r>
            <a:r>
              <a:rPr lang="en-US" sz="1800" dirty="0"/>
              <a:t>Expert Meeting on Statistics for SDGs, </a:t>
            </a:r>
            <a:r>
              <a:rPr lang="en-US" sz="1800" dirty="0" smtClean="0"/>
              <a:t>18-19 April 2018, Geneva.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600" b="1" dirty="0" smtClean="0"/>
              <a:t>Task Force on SDGs </a:t>
            </a:r>
          </a:p>
          <a:p>
            <a:r>
              <a:rPr lang="en-US" sz="2400" dirty="0" smtClean="0"/>
              <a:t>UN structures </a:t>
            </a:r>
          </a:p>
          <a:p>
            <a:r>
              <a:rPr lang="en-US" sz="2400" dirty="0" smtClean="0"/>
              <a:t>Armenia National SDG Innovation Lab</a:t>
            </a:r>
          </a:p>
          <a:p>
            <a:r>
              <a:rPr lang="en-US" sz="2400" dirty="0" err="1" smtClean="0"/>
              <a:t>Armstat</a:t>
            </a:r>
            <a:r>
              <a:rPr lang="hy-AM" sz="2400" dirty="0" smtClean="0"/>
              <a:t> </a:t>
            </a:r>
            <a:endParaRPr lang="en-US" sz="2400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572375" y="428625"/>
            <a:ext cx="1316038" cy="593725"/>
            <a:chOff x="5040" y="1872"/>
            <a:chExt cx="1621" cy="972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 err="1">
                  <a:latin typeface="Arial Armenian" pitchFamily="34" charset="0"/>
                </a:rPr>
                <a:t>Ðì</a:t>
              </a:r>
              <a:r>
                <a:rPr lang="en-US" altLang="en-US" sz="900" i="1" dirty="0">
                  <a:latin typeface="Arial Armenian" pitchFamily="34" charset="0"/>
                </a:rPr>
                <a:t>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98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Картинки по запросу images for capacity buildi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642" y="4592056"/>
            <a:ext cx="2051720" cy="194421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2800" b="1" dirty="0"/>
              <a:t>Capacity building</a:t>
            </a:r>
            <a:r>
              <a:rPr lang="en-US" sz="2800" b="1" dirty="0"/>
              <a:t/>
            </a:r>
            <a:br>
              <a:rPr lang="en-US" sz="2800" b="1" dirty="0"/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3617"/>
            <a:ext cx="8502672" cy="486971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Donors support to strengthen a statistical capacity, including capacity of administrative registers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UNDP 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UNFPA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UNICEF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UNFPA - National </a:t>
            </a:r>
            <a:r>
              <a:rPr lang="en-US" sz="2400" b="1" dirty="0">
                <a:solidFill>
                  <a:srgbClr val="FF0000"/>
                </a:solidFill>
              </a:rPr>
              <a:t>Reporting Platform (NRP</a:t>
            </a:r>
            <a:r>
              <a:rPr lang="en-US" sz="2400" b="1" dirty="0" smtClean="0">
                <a:solidFill>
                  <a:srgbClr val="FF0000"/>
                </a:solidFill>
              </a:rPr>
              <a:t>) 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GB" sz="2400" dirty="0"/>
              <a:t>National </a:t>
            </a:r>
            <a:r>
              <a:rPr lang="uk-UA" sz="2400" dirty="0"/>
              <a:t>workshop on statistics for SDGs in Armenia – preparing a road map with key stakeholders</a:t>
            </a:r>
            <a:r>
              <a:rPr lang="en-US" sz="2400" dirty="0"/>
              <a:t>, </a:t>
            </a:r>
            <a:r>
              <a:rPr lang="en-GB" sz="2400" dirty="0"/>
              <a:t>12 October</a:t>
            </a:r>
            <a:r>
              <a:rPr lang="en-US" sz="2400" dirty="0"/>
              <a:t> 2017, Yerevan, Armenia - UNECE</a:t>
            </a:r>
          </a:p>
          <a:p>
            <a:r>
              <a:rPr lang="en-GB" sz="2400" dirty="0"/>
              <a:t>Share of countries experiences and new </a:t>
            </a:r>
          </a:p>
          <a:p>
            <a:pPr marL="0" indent="0">
              <a:buNone/>
            </a:pPr>
            <a:r>
              <a:rPr lang="en-GB" sz="2400" dirty="0"/>
              <a:t>      approaches</a:t>
            </a:r>
            <a:endParaRPr lang="en-US" sz="2400" dirty="0"/>
          </a:p>
          <a:p>
            <a:r>
              <a:rPr lang="en-US" sz="2400" dirty="0" smtClean="0"/>
              <a:t>Cooperation with developed countries</a:t>
            </a:r>
            <a:r>
              <a:rPr lang="ru-RU" sz="2400" dirty="0" smtClean="0"/>
              <a:t> </a:t>
            </a:r>
            <a:endParaRPr lang="en-US" sz="2400" dirty="0"/>
          </a:p>
          <a:p>
            <a:pPr marL="0" indent="0">
              <a:buNone/>
            </a:pPr>
            <a:r>
              <a:rPr lang="en-GB" sz="2600" b="1" dirty="0" smtClean="0"/>
              <a:t>     </a:t>
            </a:r>
            <a:endParaRPr lang="en-US" sz="2600" b="1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2</a:t>
            </a:fld>
            <a:endParaRPr lang="en-GB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7643834" y="214290"/>
            <a:ext cx="1316038" cy="593725"/>
            <a:chOff x="5040" y="1872"/>
            <a:chExt cx="1621" cy="972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 err="1">
                  <a:latin typeface="Arial Armenian" pitchFamily="34" charset="0"/>
                </a:rPr>
                <a:t>Ðì</a:t>
              </a:r>
              <a:r>
                <a:rPr lang="en-US" altLang="en-US" sz="900" i="1" dirty="0">
                  <a:latin typeface="Arial Armenian" pitchFamily="34" charset="0"/>
                </a:rPr>
                <a:t>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sp>
        <p:nvSpPr>
          <p:cNvPr id="16" name="Right Brace 15"/>
          <p:cNvSpPr/>
          <p:nvPr/>
        </p:nvSpPr>
        <p:spPr>
          <a:xfrm>
            <a:off x="6024651" y="2492896"/>
            <a:ext cx="456759" cy="920188"/>
          </a:xfrm>
          <a:prstGeom prst="rightBrac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677140" y="2572309"/>
            <a:ext cx="1282473" cy="648071"/>
          </a:xfrm>
          <a:prstGeom prst="flowChart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knowledge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/>
              <a:t>Donors support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Task Force meeting ,1 June </a:t>
            </a:r>
            <a:r>
              <a:rPr lang="en-US" sz="2400" dirty="0"/>
              <a:t>2018 </a:t>
            </a:r>
            <a:r>
              <a:rPr lang="en-US" sz="2400" dirty="0" smtClean="0"/>
              <a:t>in UN to discuss issues, challenges and further steps aimed at strengthening statistical capacity</a:t>
            </a:r>
            <a:br>
              <a:rPr lang="en-US" sz="2400" dirty="0" smtClean="0"/>
            </a:br>
            <a:endParaRPr lang="en-US" sz="1100" dirty="0" smtClean="0"/>
          </a:p>
          <a:p>
            <a:pPr marL="0" indent="0">
              <a:buNone/>
            </a:pPr>
            <a:r>
              <a:rPr lang="en-US" sz="2400" dirty="0" smtClean="0"/>
              <a:t>As a result, UNFPA and IOM expressed their commitment to help </a:t>
            </a:r>
            <a:r>
              <a:rPr lang="en-US" sz="2400" dirty="0" err="1" smtClean="0"/>
              <a:t>Armstat</a:t>
            </a:r>
            <a:r>
              <a:rPr lang="en-US" sz="2400" dirty="0" smtClean="0"/>
              <a:t> to improve the NRP:</a:t>
            </a:r>
            <a:endParaRPr lang="en-US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300" dirty="0" smtClean="0"/>
              <a:t>UNFPA (purchase of server),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300" dirty="0" smtClean="0"/>
              <a:t>IOM (mission by 2 </a:t>
            </a:r>
            <a:r>
              <a:rPr lang="en-US" sz="2300" dirty="0"/>
              <a:t>experts (IT expert, USA </a:t>
            </a:r>
            <a:r>
              <a:rPr lang="en-US" sz="2300" dirty="0" smtClean="0"/>
              <a:t>and </a:t>
            </a:r>
          </a:p>
          <a:p>
            <a:pPr marL="0" indent="0">
              <a:buNone/>
            </a:pPr>
            <a:r>
              <a:rPr lang="en-US" sz="2300" dirty="0" smtClean="0"/>
              <a:t>     Data Scientist, </a:t>
            </a:r>
            <a:r>
              <a:rPr lang="en-US" sz="2300" dirty="0"/>
              <a:t>Center for Open Data Enterprise, </a:t>
            </a:r>
            <a:endParaRPr lang="en-US" sz="2300" dirty="0" smtClean="0"/>
          </a:p>
          <a:p>
            <a:pPr marL="0" indent="0">
              <a:buNone/>
            </a:pPr>
            <a:r>
              <a:rPr lang="en-US" sz="2300" dirty="0" smtClean="0"/>
              <a:t>     (CODE)) </a:t>
            </a:r>
            <a:r>
              <a:rPr lang="en-US" sz="2300" dirty="0"/>
              <a:t>on database creation</a:t>
            </a:r>
            <a:r>
              <a:rPr lang="en-US" sz="2300" dirty="0" smtClean="0"/>
              <a:t>)</a:t>
            </a:r>
          </a:p>
          <a:p>
            <a:pPr marL="0" indent="0">
              <a:buNone/>
            </a:pPr>
            <a:r>
              <a:rPr lang="en-US" sz="2300" dirty="0" smtClean="0"/>
              <a:t>Objective:</a:t>
            </a:r>
            <a:endParaRPr lang="en-US" sz="2300" dirty="0"/>
          </a:p>
          <a:p>
            <a:pPr marL="0" indent="0">
              <a:buNone/>
            </a:pPr>
            <a:r>
              <a:rPr lang="en-US" sz="2300" dirty="0" smtClean="0"/>
              <a:t>- data imports, platform setup</a:t>
            </a:r>
            <a:endParaRPr lang="en-US" sz="2300" dirty="0"/>
          </a:p>
          <a:p>
            <a:pPr marL="0" indent="0">
              <a:buNone/>
            </a:pPr>
            <a:r>
              <a:rPr lang="en-US" sz="2300" dirty="0" smtClean="0"/>
              <a:t>- basic </a:t>
            </a:r>
            <a:r>
              <a:rPr lang="en-US" sz="2300" dirty="0"/>
              <a:t>training.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20</a:t>
            </a:fld>
            <a:endParaRPr lang="en-GB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7572375" y="428625"/>
            <a:ext cx="1316038" cy="593725"/>
            <a:chOff x="5040" y="1872"/>
            <a:chExt cx="1621" cy="972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 err="1">
                  <a:latin typeface="Arial Armenian" pitchFamily="34" charset="0"/>
                </a:rPr>
                <a:t>Ðì</a:t>
              </a:r>
              <a:r>
                <a:rPr lang="en-US" altLang="en-US" sz="900" i="1" dirty="0">
                  <a:latin typeface="Arial Armenian" pitchFamily="34" charset="0"/>
                </a:rPr>
                <a:t>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pic>
        <p:nvPicPr>
          <p:cNvPr id="16" name="Picture 2" descr="ÐÐ°ÑÑÐ¸Ð½ÐºÐ¸ Ð¿Ð¾ Ð·Ð°Ð¿ÑÐ¾ÑÑ images on SD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77073"/>
            <a:ext cx="2156173" cy="216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989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/>
              <a:t>Capacity building needs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/>
              <a:t>Strengthening statistical capacity in respect to methodological support, pilot surveys</a:t>
            </a:r>
          </a:p>
          <a:p>
            <a:pPr lvl="0"/>
            <a:r>
              <a:rPr lang="en-US" sz="2400" dirty="0" smtClean="0"/>
              <a:t>Training </a:t>
            </a:r>
            <a:r>
              <a:rPr lang="en-US" sz="2400" dirty="0"/>
              <a:t>on methodological issues, compilation and production of indicators, </a:t>
            </a:r>
            <a:r>
              <a:rPr lang="en-US" sz="2400" b="1" dirty="0" smtClean="0">
                <a:solidFill>
                  <a:srgbClr val="FF0000"/>
                </a:solidFill>
              </a:rPr>
              <a:t>data disaggregation</a:t>
            </a:r>
            <a:r>
              <a:rPr lang="en-US" sz="2400" dirty="0" smtClean="0"/>
              <a:t>, conducting </a:t>
            </a:r>
            <a:r>
              <a:rPr lang="en-US" sz="2400" dirty="0"/>
              <a:t>new surveys or introducing new modules in existing </a:t>
            </a:r>
            <a:r>
              <a:rPr lang="en-US" sz="2400" dirty="0" smtClean="0"/>
              <a:t>surveys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endParaRPr lang="en-US" sz="1800" b="1" dirty="0">
              <a:solidFill>
                <a:srgbClr val="FF0000"/>
              </a:solidFill>
            </a:endParaRPr>
          </a:p>
          <a:p>
            <a:pPr lvl="0"/>
            <a:r>
              <a:rPr lang="en-US" sz="2400" dirty="0"/>
              <a:t>Strengthening capacity of administrative registers</a:t>
            </a:r>
          </a:p>
          <a:p>
            <a:pPr lvl="0"/>
            <a:r>
              <a:rPr lang="en-US" sz="2400" dirty="0"/>
              <a:t>Use of administrative registers and non-traditional sources: Big data, geospatial </a:t>
            </a:r>
            <a:r>
              <a:rPr lang="en-US" sz="2400" dirty="0" smtClean="0"/>
              <a:t>information</a:t>
            </a:r>
          </a:p>
          <a:p>
            <a:pPr lvl="0"/>
            <a:r>
              <a:rPr lang="en-US" sz="2400" dirty="0" smtClean="0"/>
              <a:t>Institutional infrastructure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21</a:t>
            </a:fld>
            <a:endParaRPr lang="en-GB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7572375" y="428625"/>
            <a:ext cx="1316038" cy="593725"/>
            <a:chOff x="5040" y="1872"/>
            <a:chExt cx="1621" cy="972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9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 err="1">
                  <a:latin typeface="Arial Armenian" pitchFamily="34" charset="0"/>
                </a:rPr>
                <a:t>Ðì</a:t>
              </a:r>
              <a:r>
                <a:rPr lang="en-US" altLang="en-US" sz="900" i="1" dirty="0">
                  <a:latin typeface="Arial Armenian" pitchFamily="34" charset="0"/>
                </a:rPr>
                <a:t>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pic>
        <p:nvPicPr>
          <p:cNvPr id="17" name="Picture 4" descr="Image result for images of way forw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29" y="5301208"/>
            <a:ext cx="7560840" cy="113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542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8975" t="11500" r="37794" b="29299"/>
          <a:stretch/>
        </p:blipFill>
        <p:spPr>
          <a:xfrm>
            <a:off x="2283728" y="71934"/>
            <a:ext cx="4666136" cy="668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27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Thank you </a:t>
            </a:r>
            <a:endParaRPr lang="ru-RU" altLang="en-US" dirty="0" smtClean="0"/>
          </a:p>
        </p:txBody>
      </p:sp>
      <p:pic>
        <p:nvPicPr>
          <p:cNvPr id="14339" name="Picture 3" descr="NSSBuildi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96913" y="2662238"/>
            <a:ext cx="3603625" cy="2466975"/>
          </a:xfrm>
          <a:noFill/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39561" tIns="152352" bIns="38088" anchor="ctr">
            <a:spAutoFit/>
          </a:bodyPr>
          <a:lstStyle/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643438" y="2643188"/>
            <a:ext cx="3096914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400" b="1" dirty="0" smtClean="0">
                <a:latin typeface="Arial" charset="0"/>
              </a:rPr>
              <a:t>STATISTICAL COMMITTE</a:t>
            </a:r>
            <a:r>
              <a:rPr lang="en-US" altLang="en-US" sz="1400" b="1" dirty="0">
                <a:latin typeface="Arial" charset="0"/>
              </a:rPr>
              <a:t/>
            </a:r>
            <a:br>
              <a:rPr lang="en-US" altLang="en-US" sz="1400" b="1" dirty="0">
                <a:latin typeface="Arial" charset="0"/>
              </a:rPr>
            </a:br>
            <a:r>
              <a:rPr lang="en-US" altLang="en-US" sz="1400" b="1" dirty="0">
                <a:latin typeface="Arial" charset="0"/>
              </a:rPr>
              <a:t>REPUBLIC OF ARMENIA</a:t>
            </a:r>
            <a:r>
              <a:rPr lang="en-US" altLang="en-US" sz="1400" dirty="0">
                <a:latin typeface="Arial" charset="0"/>
              </a:rPr>
              <a:t> </a:t>
            </a:r>
          </a:p>
          <a:p>
            <a:pPr eaLnBrk="1" hangingPunct="1"/>
            <a:r>
              <a:rPr lang="en-US" altLang="en-US" sz="1400" dirty="0">
                <a:latin typeface="Arial" charset="0"/>
              </a:rPr>
              <a:t>3 Government House</a:t>
            </a:r>
            <a:r>
              <a:rPr lang="ru-RU" altLang="en-US" sz="1400" dirty="0">
                <a:latin typeface="Arial" charset="0"/>
              </a:rPr>
              <a:t>, </a:t>
            </a:r>
            <a:r>
              <a:rPr lang="en-US" altLang="en-US" sz="1400" dirty="0">
                <a:latin typeface="Arial" charset="0"/>
              </a:rPr>
              <a:t>Republic </a:t>
            </a:r>
            <a:r>
              <a:rPr lang="en-US" altLang="en-US" sz="1400" dirty="0" err="1">
                <a:latin typeface="Arial" charset="0"/>
              </a:rPr>
              <a:t>ave.</a:t>
            </a:r>
            <a:r>
              <a:rPr lang="ru-RU" altLang="en-US" sz="1400" dirty="0">
                <a:latin typeface="Arial" charset="0"/>
              </a:rPr>
              <a:t>,</a:t>
            </a:r>
            <a:r>
              <a:rPr lang="en-US" altLang="en-US" sz="1400" dirty="0">
                <a:latin typeface="Arial" charset="0"/>
              </a:rPr>
              <a:t/>
            </a:r>
            <a:br>
              <a:rPr lang="en-US" altLang="en-US" sz="1400" dirty="0">
                <a:latin typeface="Arial" charset="0"/>
              </a:rPr>
            </a:br>
            <a:r>
              <a:rPr lang="en-US" altLang="en-US" sz="1400" dirty="0">
                <a:latin typeface="Arial" charset="0"/>
              </a:rPr>
              <a:t>Yerevan 0010</a:t>
            </a:r>
            <a:r>
              <a:rPr lang="ru-RU" altLang="en-US" sz="1400" dirty="0">
                <a:latin typeface="Arial" charset="0"/>
              </a:rPr>
              <a:t>, </a:t>
            </a:r>
            <a:r>
              <a:rPr lang="en-US" altLang="en-US" sz="1400" dirty="0">
                <a:latin typeface="Arial" charset="0"/>
              </a:rPr>
              <a:t>Republic of Armenia </a:t>
            </a:r>
          </a:p>
          <a:p>
            <a:pPr eaLnBrk="1" hangingPunct="1"/>
            <a:r>
              <a:rPr lang="en-US" altLang="en-US" sz="1400" dirty="0">
                <a:latin typeface="Arial" charset="0"/>
              </a:rPr>
              <a:t>Telephone: (</a:t>
            </a:r>
            <a:r>
              <a:rPr lang="en-US" altLang="en-US" sz="1400" dirty="0" smtClean="0">
                <a:latin typeface="Arial" charset="0"/>
              </a:rPr>
              <a:t>37411) </a:t>
            </a:r>
            <a:r>
              <a:rPr lang="en-US" altLang="en-US" sz="1400" dirty="0">
                <a:latin typeface="Arial" charset="0"/>
              </a:rPr>
              <a:t>524 213</a:t>
            </a:r>
            <a:br>
              <a:rPr lang="en-US" altLang="en-US" sz="1400" dirty="0">
                <a:latin typeface="Arial" charset="0"/>
              </a:rPr>
            </a:br>
            <a:r>
              <a:rPr lang="en-US" altLang="en-US" sz="1400" dirty="0">
                <a:latin typeface="Arial" charset="0"/>
              </a:rPr>
              <a:t>Fax: (</a:t>
            </a:r>
            <a:r>
              <a:rPr lang="en-US" altLang="en-US" sz="1400" dirty="0" smtClean="0">
                <a:latin typeface="Arial" charset="0"/>
              </a:rPr>
              <a:t>37411) </a:t>
            </a:r>
            <a:r>
              <a:rPr lang="en-US" altLang="en-US" sz="1400" dirty="0">
                <a:latin typeface="Arial" charset="0"/>
              </a:rPr>
              <a:t>521 921 </a:t>
            </a:r>
            <a:br>
              <a:rPr lang="en-US" altLang="en-US" sz="1400" dirty="0">
                <a:latin typeface="Arial" charset="0"/>
              </a:rPr>
            </a:br>
            <a:r>
              <a:rPr lang="en-US" altLang="en-US" sz="1400" dirty="0">
                <a:latin typeface="Arial" charset="0"/>
              </a:rPr>
              <a:t>E-mail: </a:t>
            </a:r>
            <a:r>
              <a:rPr lang="ru-RU" altLang="en-US" sz="1400" dirty="0">
                <a:latin typeface="Arial" charset="0"/>
                <a:hlinkClick r:id="rId3"/>
              </a:rPr>
              <a:t>info</a:t>
            </a:r>
            <a:r>
              <a:rPr lang="en-US" altLang="en-US" sz="1400" dirty="0">
                <a:latin typeface="Arial" charset="0"/>
                <a:hlinkClick r:id="rId3"/>
              </a:rPr>
              <a:t>@</a:t>
            </a:r>
            <a:r>
              <a:rPr lang="ru-RU" altLang="en-US" sz="1400" dirty="0">
                <a:latin typeface="Arial" charset="0"/>
                <a:hlinkClick r:id="rId3"/>
              </a:rPr>
              <a:t>armstat.</a:t>
            </a:r>
            <a:r>
              <a:rPr lang="en-US" altLang="en-US" sz="1400" dirty="0" smtClean="0">
                <a:latin typeface="Arial" charset="0"/>
                <a:hlinkClick r:id="rId3"/>
              </a:rPr>
              <a:t>am</a:t>
            </a:r>
            <a:endParaRPr lang="en-US" altLang="en-US" sz="1400" dirty="0" smtClean="0">
              <a:latin typeface="Arial" charset="0"/>
            </a:endParaRPr>
          </a:p>
          <a:p>
            <a:pPr eaLnBrk="1" hangingPunct="1"/>
            <a:r>
              <a:rPr lang="en-US" altLang="en-US" sz="1400" dirty="0" smtClean="0">
                <a:solidFill>
                  <a:schemeClr val="tx2"/>
                </a:solidFill>
                <a:latin typeface="Arial" charset="0"/>
              </a:rPr>
              <a:t>Internet</a:t>
            </a:r>
            <a:r>
              <a:rPr lang="en-US" altLang="en-US" sz="1400" dirty="0">
                <a:solidFill>
                  <a:schemeClr val="accent2"/>
                </a:solidFill>
                <a:latin typeface="Arial" charset="0"/>
              </a:rPr>
              <a:t>: </a:t>
            </a:r>
            <a:r>
              <a:rPr lang="en-US" altLang="en-US" sz="1400" dirty="0"/>
              <a:t>http://www.armstat.am; www.armstat.info; www.armdevinfo.am, www.armstatbank.am</a:t>
            </a:r>
            <a:endParaRPr lang="ru-RU" altLang="en-US" sz="1400" dirty="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283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b="1" dirty="0"/>
              <a:t>Communicating statistics for SDGs</a:t>
            </a:r>
            <a:br>
              <a:rPr lang="en-US" sz="3100" b="1" dirty="0"/>
            </a:br>
            <a:endParaRPr lang="en-US" sz="3100" b="1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14847" cy="409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http</a:t>
            </a:r>
            <a:r>
              <a:rPr lang="en-US" sz="2000" dirty="0"/>
              <a:t>://www.armstat.am/en/?nid=655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First step  </a:t>
            </a:r>
          </a:p>
          <a:p>
            <a:r>
              <a:rPr lang="en-US" b="1" dirty="0" smtClean="0"/>
              <a:t>published table with the SDGs indicators in Excel format at the NSSRA website, including </a:t>
            </a:r>
            <a:r>
              <a:rPr lang="en-US" b="1" dirty="0"/>
              <a:t>all available data, </a:t>
            </a:r>
            <a:r>
              <a:rPr lang="en-US" b="1" dirty="0" smtClean="0"/>
              <a:t>with time </a:t>
            </a:r>
            <a:r>
              <a:rPr lang="en-US" b="1" dirty="0"/>
              <a:t>series from 2015 </a:t>
            </a:r>
            <a:r>
              <a:rPr lang="en-US" b="1" dirty="0" smtClean="0"/>
              <a:t>onwards, and definitions </a:t>
            </a:r>
            <a:r>
              <a:rPr lang="en-US" b="1" dirty="0"/>
              <a:t>of indicators and data </a:t>
            </a:r>
            <a:r>
              <a:rPr lang="en-US" b="1" dirty="0" smtClean="0"/>
              <a:t>sources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Second step </a:t>
            </a:r>
          </a:p>
          <a:p>
            <a:r>
              <a:rPr lang="en-US" b="1" dirty="0" smtClean="0"/>
              <a:t>developed web-based NRP for SDGs indicators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3</a:t>
            </a:fld>
            <a:endParaRPr lang="en-GB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7643834" y="214290"/>
            <a:ext cx="1316038" cy="593725"/>
            <a:chOff x="5040" y="1872"/>
            <a:chExt cx="1621" cy="972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 err="1">
                  <a:latin typeface="Arial Armenian" pitchFamily="34" charset="0"/>
                </a:rPr>
                <a:t>Ðì</a:t>
              </a:r>
              <a:r>
                <a:rPr lang="en-US" altLang="en-US" sz="900" i="1" dirty="0">
                  <a:latin typeface="Arial Armenian" pitchFamily="34" charset="0"/>
                </a:rPr>
                <a:t>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pic>
        <p:nvPicPr>
          <p:cNvPr id="21" name="Content Placeholder 20" descr="Картинки по запросу images communicati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0808"/>
            <a:ext cx="4040188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12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/>
              <a:t>National Reporting Platform</a:t>
            </a:r>
          </a:p>
        </p:txBody>
      </p:sp>
      <p:pic>
        <p:nvPicPr>
          <p:cNvPr id="8" name="Content Placeholder 7" descr="Image result for images for sdgs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899" y="1600200"/>
            <a:ext cx="4258901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1672" cy="4525963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en-US" sz="11200" dirty="0" smtClean="0"/>
              <a:t>NRP </a:t>
            </a:r>
            <a:r>
              <a:rPr lang="en-US" sz="11200" dirty="0"/>
              <a:t>is a tool for disseminating </a:t>
            </a:r>
            <a:r>
              <a:rPr lang="en-US" sz="11200" dirty="0" smtClean="0"/>
              <a:t>and reporting national </a:t>
            </a:r>
            <a:r>
              <a:rPr lang="en-US" sz="11200" dirty="0"/>
              <a:t>statistics for the global SDG indicators that provide the framework for monitoring progress towards SDGs</a:t>
            </a:r>
            <a:r>
              <a:rPr lang="en-US" sz="11200" dirty="0" smtClean="0"/>
              <a:t>. </a:t>
            </a:r>
          </a:p>
          <a:p>
            <a:pPr marL="0" lvl="0" indent="0">
              <a:buNone/>
            </a:pPr>
            <a:r>
              <a:rPr lang="en-US" sz="9600" b="1" dirty="0" smtClean="0"/>
              <a:t>NPR </a:t>
            </a:r>
          </a:p>
          <a:p>
            <a:r>
              <a:rPr lang="en-US" sz="9600" dirty="0"/>
              <a:t>comparable, </a:t>
            </a:r>
            <a:r>
              <a:rPr lang="en-US" sz="9600" dirty="0" smtClean="0"/>
              <a:t>timely, transparent and publicly </a:t>
            </a:r>
            <a:r>
              <a:rPr lang="en-US" sz="9600" dirty="0"/>
              <a:t>accessible </a:t>
            </a:r>
          </a:p>
          <a:p>
            <a:pPr lvl="0" fontAlgn="base"/>
            <a:r>
              <a:rPr lang="en-US" sz="9600" dirty="0" smtClean="0"/>
              <a:t>user-friendly</a:t>
            </a:r>
            <a:r>
              <a:rPr lang="en-US" sz="9600" dirty="0"/>
              <a:t>.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7643834" y="214290"/>
            <a:ext cx="1316038" cy="593725"/>
            <a:chOff x="5040" y="1872"/>
            <a:chExt cx="1621" cy="972"/>
          </a:xfrm>
        </p:grpSpPr>
        <p:grpSp>
          <p:nvGrpSpPr>
            <p:cNvPr id="14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17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 err="1">
                  <a:latin typeface="Arial Armenian" pitchFamily="34" charset="0"/>
                </a:rPr>
                <a:t>Ðì</a:t>
              </a:r>
              <a:r>
                <a:rPr lang="en-US" altLang="en-US" sz="900" i="1" dirty="0">
                  <a:latin typeface="Arial Armenian" pitchFamily="34" charset="0"/>
                </a:rPr>
                <a:t>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7828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/>
              <a:t>NRP characteristics</a:t>
            </a:r>
            <a:endParaRPr lang="en-US" sz="28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502672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/>
              <a:t>To conform with the UN Fundamental Principles of Official Statistics, </a:t>
            </a:r>
            <a:r>
              <a:rPr lang="en-US" sz="2600" dirty="0" smtClean="0"/>
              <a:t>the Platform</a:t>
            </a:r>
          </a:p>
          <a:p>
            <a:r>
              <a:rPr lang="en-US" sz="2600" dirty="0" smtClean="0"/>
              <a:t>is </a:t>
            </a:r>
            <a:r>
              <a:rPr lang="en-US" sz="2600" dirty="0"/>
              <a:t>managed by </a:t>
            </a:r>
            <a:r>
              <a:rPr lang="en-US" sz="2600" dirty="0" smtClean="0"/>
              <a:t>the statistical committee</a:t>
            </a:r>
            <a:endParaRPr lang="en-US" sz="2600" dirty="0"/>
          </a:p>
          <a:p>
            <a:r>
              <a:rPr lang="en-US" sz="2600" dirty="0" smtClean="0"/>
              <a:t>features </a:t>
            </a:r>
            <a:r>
              <a:rPr lang="en-US" sz="2600" dirty="0"/>
              <a:t>official statistics and metadata </a:t>
            </a: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     according to standard </a:t>
            </a:r>
            <a:r>
              <a:rPr lang="en-US" sz="2600" dirty="0"/>
              <a:t>methodology</a:t>
            </a:r>
          </a:p>
          <a:p>
            <a:r>
              <a:rPr lang="en-US" sz="2600" dirty="0" smtClean="0"/>
              <a:t>allows </a:t>
            </a:r>
            <a:r>
              <a:rPr lang="en-US" sz="2600" dirty="0"/>
              <a:t>for feedback from data users</a:t>
            </a:r>
          </a:p>
          <a:p>
            <a:pPr marL="0" indent="0">
              <a:buNone/>
            </a:pPr>
            <a:r>
              <a:rPr lang="en-US" dirty="0"/>
              <a:t>       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/>
              <a:t>This platform was developed by </a:t>
            </a:r>
            <a:r>
              <a:rPr lang="en-US" sz="2800" dirty="0" err="1" smtClean="0"/>
              <a:t>Armstat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r>
              <a:rPr lang="en-US" sz="2800" dirty="0" smtClean="0"/>
              <a:t>with </a:t>
            </a:r>
            <a:r>
              <a:rPr lang="en-US" sz="2800" dirty="0"/>
              <a:t>the support of the UNFPA Armenia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Country Office</a:t>
            </a:r>
            <a:r>
              <a:rPr lang="en-US" sz="2800" dirty="0"/>
              <a:t>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7643834" y="214290"/>
            <a:ext cx="1316038" cy="593725"/>
            <a:chOff x="5040" y="1872"/>
            <a:chExt cx="1621" cy="972"/>
          </a:xfrm>
        </p:grpSpPr>
        <p:grpSp>
          <p:nvGrpSpPr>
            <p:cNvPr id="10" name="Group 5"/>
            <p:cNvGrpSpPr>
              <a:grpSpLocks/>
            </p:cNvGrpSpPr>
            <p:nvPr/>
          </p:nvGrpSpPr>
          <p:grpSpPr bwMode="auto">
            <a:xfrm>
              <a:off x="5040" y="1872"/>
              <a:ext cx="1621" cy="853"/>
              <a:chOff x="3060" y="1980"/>
              <a:chExt cx="4501" cy="1950"/>
            </a:xfrm>
          </p:grpSpPr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>
                <a:off x="3060" y="1980"/>
                <a:ext cx="4501" cy="1950"/>
              </a:xfrm>
              <a:prstGeom prst="rect">
                <a:avLst/>
              </a:prstGeom>
              <a:gradFill rotWithShape="0">
                <a:gsLst>
                  <a:gs pos="0">
                    <a:srgbClr val="E4FAFF"/>
                  </a:gs>
                  <a:gs pos="100000">
                    <a:srgbClr val="00CC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333399"/>
                </a:outerShdw>
              </a:effectLst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  <a:buFontTx/>
                  <a:buChar char="•"/>
                </a:pPr>
                <a:endParaRPr lang="en-US" altLang="en-US"/>
              </a:p>
            </p:txBody>
          </p:sp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>
                <a:off x="306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flipV="1">
                <a:off x="4140" y="2700"/>
                <a:ext cx="54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9"/>
              <p:cNvSpPr>
                <a:spLocks noChangeShapeType="1"/>
              </p:cNvSpPr>
              <p:nvPr/>
            </p:nvSpPr>
            <p:spPr bwMode="auto">
              <a:xfrm>
                <a:off x="4680" y="2700"/>
                <a:ext cx="360" cy="54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0"/>
              <p:cNvSpPr>
                <a:spLocks noChangeShapeType="1"/>
              </p:cNvSpPr>
              <p:nvPr/>
            </p:nvSpPr>
            <p:spPr bwMode="auto">
              <a:xfrm flipV="1">
                <a:off x="5041" y="2340"/>
                <a:ext cx="90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1"/>
              <p:cNvSpPr>
                <a:spLocks noChangeShapeType="1"/>
              </p:cNvSpPr>
              <p:nvPr/>
            </p:nvSpPr>
            <p:spPr bwMode="auto">
              <a:xfrm>
                <a:off x="5940" y="2340"/>
                <a:ext cx="540" cy="900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2"/>
              <p:cNvSpPr>
                <a:spLocks noChangeShapeType="1"/>
              </p:cNvSpPr>
              <p:nvPr/>
            </p:nvSpPr>
            <p:spPr bwMode="auto">
              <a:xfrm>
                <a:off x="6481" y="3240"/>
                <a:ext cx="1080" cy="1"/>
              </a:xfrm>
              <a:prstGeom prst="line">
                <a:avLst/>
              </a:prstGeom>
              <a:noFill/>
              <a:ln w="28575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5040" y="2448"/>
              <a:ext cx="155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altLang="en-US" sz="900" i="1" dirty="0" err="1">
                  <a:latin typeface="Arial Armenian" pitchFamily="34" charset="0"/>
                </a:rPr>
                <a:t>Ðì</a:t>
              </a:r>
              <a:r>
                <a:rPr lang="en-US" altLang="en-US" sz="900" i="1" dirty="0">
                  <a:latin typeface="Arial Armenian" pitchFamily="34" charset="0"/>
                </a:rPr>
                <a:t>            SA</a:t>
              </a:r>
            </a:p>
            <a:p>
              <a:pPr eaLnBrk="1" hangingPunct="1"/>
              <a:endParaRPr lang="ru-RU" altLang="en-US" sz="2400" dirty="0"/>
            </a:p>
          </p:txBody>
        </p:sp>
      </p:grpSp>
      <p:pic>
        <p:nvPicPr>
          <p:cNvPr id="19" name="Picture 2" descr="ÐÐ°ÑÑÐ¸Ð½ÐºÐ¸ Ð¿Ð¾ Ð·Ð°Ð¿ÑÐ¾ÑÑ Images of for the Road map SD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671" y="2209823"/>
            <a:ext cx="1837201" cy="359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443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9" t="5808" r="23961" b="4070"/>
          <a:stretch/>
        </p:blipFill>
        <p:spPr bwMode="auto">
          <a:xfrm>
            <a:off x="1041920" y="0"/>
            <a:ext cx="698646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939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9" t="5808" r="23961" b="4070"/>
          <a:stretch/>
        </p:blipFill>
        <p:spPr bwMode="auto">
          <a:xfrm>
            <a:off x="1041920" y="0"/>
            <a:ext cx="698646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122514" y="2969334"/>
            <a:ext cx="1219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20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7" t="5808" r="24059" b="10319"/>
          <a:stretch/>
        </p:blipFill>
        <p:spPr bwMode="auto">
          <a:xfrm>
            <a:off x="827584" y="1"/>
            <a:ext cx="7488832" cy="6865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7946A-085E-47B6-8711-2012AA360C8E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7" t="5808" r="24059" b="10319"/>
          <a:stretch/>
        </p:blipFill>
        <p:spPr bwMode="auto">
          <a:xfrm>
            <a:off x="827584" y="1"/>
            <a:ext cx="7488832" cy="6865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529142" y="837696"/>
            <a:ext cx="1219200" cy="1912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31552" y="3093612"/>
            <a:ext cx="1371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9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6356</TotalTime>
  <Words>494</Words>
  <Application>Microsoft Office PowerPoint</Application>
  <PresentationFormat>On-screen Show (4:3)</PresentationFormat>
  <Paragraphs>110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Arial Armenian</vt:lpstr>
      <vt:lpstr>Calibri</vt:lpstr>
      <vt:lpstr>Wingdings</vt:lpstr>
      <vt:lpstr>Office Theme</vt:lpstr>
      <vt:lpstr>Progress and main issues in developing statistics for the sustainable development goals</vt:lpstr>
      <vt:lpstr>  Capacity building </vt:lpstr>
      <vt:lpstr>  Communicating statistics for SDGs </vt:lpstr>
      <vt:lpstr>National Reporting Platform</vt:lpstr>
      <vt:lpstr>NRP characteristics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Challenges</vt:lpstr>
      <vt:lpstr>Coordination of capacity building </vt:lpstr>
      <vt:lpstr>Donors support</vt:lpstr>
      <vt:lpstr>Capacity building needs</vt:lpstr>
      <vt:lpstr>PowerPoint Presentation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and statistics for monitoring development plans in country name</dc:title>
  <dc:creator>Arman Bidarbakht Nia</dc:creator>
  <cp:lastModifiedBy>Anahit Safyan</cp:lastModifiedBy>
  <cp:revision>515</cp:revision>
  <cp:lastPrinted>2018-08-29T07:02:45Z</cp:lastPrinted>
  <dcterms:created xsi:type="dcterms:W3CDTF">2016-08-16T04:33:12Z</dcterms:created>
  <dcterms:modified xsi:type="dcterms:W3CDTF">2018-09-20T11:34:59Z</dcterms:modified>
</cp:coreProperties>
</file>