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sldIdLst>
    <p:sldId id="256" r:id="rId2"/>
    <p:sldId id="274" r:id="rId3"/>
    <p:sldId id="304" r:id="rId4"/>
    <p:sldId id="306" r:id="rId5"/>
    <p:sldId id="305" r:id="rId6"/>
    <p:sldId id="310" r:id="rId7"/>
    <p:sldId id="308" r:id="rId8"/>
    <p:sldId id="311" r:id="rId9"/>
    <p:sldId id="312" r:id="rId10"/>
    <p:sldId id="298" r:id="rId11"/>
  </p:sldIdLst>
  <p:sldSz cx="9144000" cy="6858000" type="screen4x3"/>
  <p:notesSz cx="6797675" cy="9926638"/>
  <p:defaultTextStyle>
    <a:defPPr>
      <a:defRPr lang="uk-UA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1864" autoAdjust="0"/>
  </p:normalViewPr>
  <p:slideViewPr>
    <p:cSldViewPr>
      <p:cViewPr varScale="1">
        <p:scale>
          <a:sx n="107" d="100"/>
          <a:sy n="107" d="100"/>
        </p:scale>
        <p:origin x="1704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76FA46-39D1-49DE-87D0-8279854435FB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0055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93A33C-5068-45BF-9C98-0F008D123814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48459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461677-7EAA-46A5-B67E-8B89031A0930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69334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418EA7-8130-4EA8-A527-2AAE8E23D2B1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05953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BAE2A9-AF6C-4407-AB31-C6AD1A2C4263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47784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DE8A87-8AE6-498C-8408-43BA7E2D3BD6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26756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86150F-B1D2-43BC-9263-7711A09DD12B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40648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C3ECA5-DFF3-4F0C-82CC-21537428433E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69016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94B8CD-792F-4D36-B474-609868ABD025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53114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4E968E-D5B3-4970-9936-F60C50E726CA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38535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E519CB-0F61-480E-8CCB-10CF4FB05A02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82765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2BAE26DC-4A9F-4967-A877-9ACE2C38B9F3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378154" y="4725144"/>
            <a:ext cx="5400675" cy="1583456"/>
          </a:xfrm>
        </p:spPr>
        <p:txBody>
          <a:bodyPr/>
          <a:lstStyle/>
          <a:p>
            <a:pPr algn="r">
              <a:spcBef>
                <a:spcPts val="0"/>
              </a:spcBef>
            </a:pPr>
            <a:r>
              <a:rPr lang="ru-RU" sz="1600" b="1" i="1" dirty="0" smtClean="0">
                <a:solidFill>
                  <a:srgbClr val="002060"/>
                </a:solidFill>
                <a:ea typeface="Times New Roman" panose="02020603050405020304" pitchFamily="18" charset="0"/>
              </a:rPr>
              <a:t>13-</a:t>
            </a:r>
            <a:r>
              <a:rPr lang="ru-RU" sz="1600" b="1" i="1" dirty="0">
                <a:solidFill>
                  <a:srgbClr val="002060"/>
                </a:solidFill>
                <a:ea typeface="Times New Roman" panose="02020603050405020304" pitchFamily="18" charset="0"/>
              </a:rPr>
              <a:t>е</a:t>
            </a:r>
            <a:r>
              <a:rPr lang="ru-RU" sz="1600" b="1" i="1" dirty="0" smtClean="0">
                <a:solidFill>
                  <a:srgbClr val="002060"/>
                </a:solidFill>
                <a:ea typeface="Times New Roman" panose="02020603050405020304" pitchFamily="18" charset="0"/>
              </a:rPr>
              <a:t> </a:t>
            </a:r>
            <a:r>
              <a:rPr lang="ru-RU" sz="1600" b="1" i="1" dirty="0">
                <a:solidFill>
                  <a:srgbClr val="002060"/>
                </a:solidFill>
                <a:ea typeface="Times New Roman" panose="02020603050405020304" pitchFamily="18" charset="0"/>
              </a:rPr>
              <a:t>совещание Рабочей группы по </a:t>
            </a:r>
            <a:r>
              <a:rPr lang="ru-RU" sz="1600" b="1" i="1" dirty="0" smtClean="0">
                <a:solidFill>
                  <a:srgbClr val="002060"/>
                </a:solidFill>
                <a:ea typeface="Times New Roman" panose="02020603050405020304" pitchFamily="18" charset="0"/>
              </a:rPr>
              <a:t>статистике</a:t>
            </a:r>
          </a:p>
          <a:p>
            <a:pPr algn="r">
              <a:spcBef>
                <a:spcPts val="0"/>
              </a:spcBef>
            </a:pPr>
            <a:r>
              <a:rPr lang="ru-RU" sz="1600" b="1" i="1" dirty="0" smtClean="0">
                <a:solidFill>
                  <a:srgbClr val="002060"/>
                </a:solidFill>
                <a:ea typeface="Times New Roman" panose="02020603050405020304" pitchFamily="18" charset="0"/>
              </a:rPr>
              <a:t>в </a:t>
            </a:r>
            <a:r>
              <a:rPr lang="ru-RU" sz="1600" b="1" i="1" dirty="0">
                <a:solidFill>
                  <a:srgbClr val="002060"/>
                </a:solidFill>
                <a:ea typeface="Times New Roman" panose="02020603050405020304" pitchFamily="18" charset="0"/>
              </a:rPr>
              <a:t>рамках Специальной программы ООН для экономик Центральной Азии (СПЕЦА</a:t>
            </a:r>
            <a:r>
              <a:rPr lang="ru-RU" sz="1600" b="1" i="1" dirty="0" smtClean="0">
                <a:solidFill>
                  <a:srgbClr val="002060"/>
                </a:solidFill>
                <a:ea typeface="Times New Roman" panose="02020603050405020304" pitchFamily="18" charset="0"/>
              </a:rPr>
              <a:t>)</a:t>
            </a:r>
          </a:p>
          <a:p>
            <a:pPr algn="r">
              <a:lnSpc>
                <a:spcPct val="90000"/>
              </a:lnSpc>
              <a:spcBef>
                <a:spcPts val="1200"/>
              </a:spcBef>
            </a:pPr>
            <a:r>
              <a:rPr lang="ru-RU" sz="1600" i="1" dirty="0">
                <a:solidFill>
                  <a:srgbClr val="002060"/>
                </a:solidFill>
              </a:rPr>
              <a:t>г. Шымкент, </a:t>
            </a:r>
            <a:r>
              <a:rPr lang="ru-RU" sz="1600" i="1" dirty="0" smtClean="0">
                <a:solidFill>
                  <a:srgbClr val="002060"/>
                </a:solidFill>
              </a:rPr>
              <a:t>Казахстан</a:t>
            </a:r>
          </a:p>
          <a:p>
            <a:pPr algn="r">
              <a:lnSpc>
                <a:spcPct val="90000"/>
              </a:lnSpc>
              <a:spcBef>
                <a:spcPts val="0"/>
              </a:spcBef>
            </a:pPr>
            <a:r>
              <a:rPr lang="ru-RU" sz="1600" i="1" dirty="0" smtClean="0">
                <a:solidFill>
                  <a:srgbClr val="002060"/>
                </a:solidFill>
              </a:rPr>
              <a:t>1- 3 октября 2018 г.</a:t>
            </a:r>
            <a:endParaRPr lang="ru-RU" sz="1600" i="1" dirty="0">
              <a:solidFill>
                <a:srgbClr val="00206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34897" y="1772816"/>
            <a:ext cx="8143932" cy="1305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ru-RU" sz="2800" b="1" cap="all" dirty="0" smtClean="0">
                <a:ln/>
                <a:solidFill>
                  <a:srgbClr val="1F497D">
                    <a:lumMod val="75000"/>
                  </a:srgbClr>
                </a:solidFill>
                <a:latin typeface="+mj-lt"/>
              </a:rPr>
              <a:t>Национальная статистическая </a:t>
            </a:r>
            <a:r>
              <a:rPr lang="uk-UA" sz="2800" b="1" cap="all" dirty="0" smtClean="0">
                <a:ln/>
                <a:solidFill>
                  <a:srgbClr val="1F497D">
                    <a:lumMod val="75000"/>
                  </a:srgbClr>
                </a:solidFill>
                <a:latin typeface="+mj-lt"/>
              </a:rPr>
              <a:t>система </a:t>
            </a:r>
            <a:r>
              <a:rPr lang="ru-RU" sz="2800" b="1" cap="all" dirty="0" smtClean="0">
                <a:ln/>
                <a:solidFill>
                  <a:srgbClr val="1F497D">
                    <a:lumMod val="75000"/>
                  </a:srgbClr>
                </a:solidFill>
                <a:latin typeface="+mj-lt"/>
              </a:rPr>
              <a:t>Украины</a:t>
            </a:r>
            <a:endParaRPr lang="ru-RU" sz="2800" b="1" cap="all" dirty="0">
              <a:ln/>
              <a:solidFill>
                <a:srgbClr val="1F497D">
                  <a:lumMod val="75000"/>
                </a:srgbClr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4"/>
          <p:cNvSpPr>
            <a:spLocks noGrp="1" noChangeArrowheads="1"/>
          </p:cNvSpPr>
          <p:nvPr>
            <p:ph type="ctrTitle" idx="4294967295"/>
          </p:nvPr>
        </p:nvSpPr>
        <p:spPr>
          <a:xfrm>
            <a:off x="899592" y="764704"/>
            <a:ext cx="7772400" cy="1470025"/>
          </a:xfrm>
        </p:spPr>
        <p:txBody>
          <a:bodyPr/>
          <a:lstStyle/>
          <a:p>
            <a:pPr eaLnBrk="1" hangingPunct="1"/>
            <a:r>
              <a:rPr lang="ru-RU" b="1" dirty="0">
                <a:solidFill>
                  <a:srgbClr val="1F497D">
                    <a:lumMod val="75000"/>
                  </a:srgbClr>
                </a:solidFill>
                <a:ea typeface="+mn-ea"/>
                <a:cs typeface="+mn-cs"/>
              </a:rPr>
              <a:t>Спасибо за внимание!</a:t>
            </a:r>
          </a:p>
        </p:txBody>
      </p:sp>
      <p:pic>
        <p:nvPicPr>
          <p:cNvPr id="57348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4222" y="2132856"/>
            <a:ext cx="7283586" cy="4404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773238"/>
            <a:ext cx="8713788" cy="4608512"/>
          </a:xfrm>
        </p:spPr>
        <p:txBody>
          <a:bodyPr/>
          <a:lstStyle/>
          <a:p>
            <a:pPr>
              <a:buFontTx/>
              <a:buNone/>
            </a:pPr>
            <a:r>
              <a:rPr lang="ru-RU" sz="3600" dirty="0"/>
              <a:t>     </a:t>
            </a:r>
            <a:endParaRPr lang="ru-RU" i="1" dirty="0"/>
          </a:p>
        </p:txBody>
      </p:sp>
      <p:sp>
        <p:nvSpPr>
          <p:cNvPr id="39" name="TextBox 38"/>
          <p:cNvSpPr txBox="1"/>
          <p:nvPr/>
        </p:nvSpPr>
        <p:spPr>
          <a:xfrm>
            <a:off x="980668" y="842372"/>
            <a:ext cx="7254102" cy="95410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800" b="1" cap="all" dirty="0" smtClean="0">
                <a:ln/>
                <a:solidFill>
                  <a:srgbClr val="1F497D">
                    <a:lumMod val="75000"/>
                  </a:srgbClr>
                </a:solidFill>
                <a:latin typeface="+mj-lt"/>
              </a:rPr>
              <a:t>Производители государственной</a:t>
            </a:r>
          </a:p>
          <a:p>
            <a:pPr algn="ctr">
              <a:defRPr/>
            </a:pPr>
            <a:r>
              <a:rPr lang="ru-RU" sz="2800" b="1" cap="all" dirty="0" smtClean="0">
                <a:ln/>
                <a:solidFill>
                  <a:srgbClr val="1F497D">
                    <a:lumMod val="75000"/>
                  </a:srgbClr>
                </a:solidFill>
                <a:latin typeface="+mj-lt"/>
              </a:rPr>
              <a:t> статистической информации</a:t>
            </a:r>
            <a:endParaRPr lang="ru-RU" sz="2800" b="1" cap="all" dirty="0">
              <a:ln/>
              <a:solidFill>
                <a:srgbClr val="1F497D">
                  <a:lumMod val="75000"/>
                </a:srgbClr>
              </a:solidFill>
              <a:latin typeface="+mj-lt"/>
            </a:endParaRPr>
          </a:p>
        </p:txBody>
      </p:sp>
      <p:sp>
        <p:nvSpPr>
          <p:cNvPr id="40" name="Скругленный прямоугольник 39"/>
          <p:cNvSpPr/>
          <p:nvPr/>
        </p:nvSpPr>
        <p:spPr bwMode="auto">
          <a:xfrm>
            <a:off x="361945" y="2226159"/>
            <a:ext cx="6989934" cy="3363081"/>
          </a:xfrm>
          <a:prstGeom prst="roundRect">
            <a:avLst>
              <a:gd name="adj" fmla="val 4525"/>
            </a:avLst>
          </a:prstGeom>
          <a:solidFill>
            <a:srgbClr val="99FFCC">
              <a:alpha val="53000"/>
            </a:srgbClr>
          </a:solidFill>
          <a:ln w="19050" cap="flat" cmpd="sng" algn="ctr">
            <a:solidFill>
              <a:srgbClr val="009900"/>
            </a:solidFill>
            <a:prstDash val="dash"/>
          </a:ln>
          <a:effectLst/>
        </p:spPr>
      </p:sp>
      <p:sp>
        <p:nvSpPr>
          <p:cNvPr id="41" name="Прямоугольник 40"/>
          <p:cNvSpPr/>
          <p:nvPr/>
        </p:nvSpPr>
        <p:spPr>
          <a:xfrm>
            <a:off x="3329370" y="2687758"/>
            <a:ext cx="5341364" cy="265608"/>
          </a:xfrm>
          <a:prstGeom prst="rect">
            <a:avLst/>
          </a:prstGeom>
          <a:solidFill>
            <a:srgbClr val="4F81BD">
              <a:lumMod val="20000"/>
              <a:lumOff val="80000"/>
            </a:srgbClr>
          </a:solidFill>
          <a:ln w="12700" cap="flat" cmpd="sng" algn="ctr">
            <a:solidFill>
              <a:srgbClr val="4F81BD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2" name="Скругленный прямоугольник 41"/>
          <p:cNvSpPr/>
          <p:nvPr/>
        </p:nvSpPr>
        <p:spPr bwMode="auto">
          <a:xfrm>
            <a:off x="491418" y="3017472"/>
            <a:ext cx="2904186" cy="1978283"/>
          </a:xfrm>
          <a:prstGeom prst="roundRect">
            <a:avLst>
              <a:gd name="adj" fmla="val 11002"/>
            </a:avLst>
          </a:prstGeom>
          <a:solidFill>
            <a:srgbClr val="4F81BD">
              <a:lumMod val="20000"/>
              <a:lumOff val="80000"/>
            </a:srgbClr>
          </a:solidFill>
          <a:ln w="12700" cap="flat" cmpd="sng" algn="ctr">
            <a:solidFill>
              <a:srgbClr val="4F81BD"/>
            </a:solidFill>
            <a:prstDash val="solid"/>
          </a:ln>
          <a:effectLst/>
        </p:spPr>
      </p:sp>
      <p:sp>
        <p:nvSpPr>
          <p:cNvPr id="43" name="Полилиния 42"/>
          <p:cNvSpPr/>
          <p:nvPr/>
        </p:nvSpPr>
        <p:spPr>
          <a:xfrm>
            <a:off x="506612" y="3149357"/>
            <a:ext cx="1043732" cy="335810"/>
          </a:xfrm>
          <a:custGeom>
            <a:avLst/>
            <a:gdLst>
              <a:gd name="connsiteX0" fmla="*/ 0 w 1130710"/>
              <a:gd name="connsiteY0" fmla="*/ 0 h 363794"/>
              <a:gd name="connsiteX1" fmla="*/ 0 w 1130710"/>
              <a:gd name="connsiteY1" fmla="*/ 363794 h 363794"/>
              <a:gd name="connsiteX2" fmla="*/ 1130710 w 1130710"/>
              <a:gd name="connsiteY2" fmla="*/ 363794 h 3637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30710" h="363794">
                <a:moveTo>
                  <a:pt x="0" y="0"/>
                </a:moveTo>
                <a:lnTo>
                  <a:pt x="0" y="363794"/>
                </a:lnTo>
                <a:lnTo>
                  <a:pt x="1130710" y="363794"/>
                </a:lnTo>
              </a:path>
            </a:pathLst>
          </a:custGeom>
          <a:noFill/>
          <a:ln w="1587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4" name="Text Box 29"/>
          <p:cNvSpPr txBox="1">
            <a:spLocks noChangeArrowheads="1"/>
          </p:cNvSpPr>
          <p:nvPr/>
        </p:nvSpPr>
        <p:spPr bwMode="auto">
          <a:xfrm>
            <a:off x="335132" y="3235492"/>
            <a:ext cx="2817465" cy="15366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1477" b="1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Статистика:</a:t>
            </a:r>
          </a:p>
          <a:p>
            <a:pPr marL="265853" indent="-158265">
              <a:spcBef>
                <a:spcPts val="554"/>
              </a:spcBef>
              <a:buFont typeface="Wingdings" panose="05000000000000000000" pitchFamily="2" charset="2"/>
              <a:buChar char="Ø"/>
            </a:pPr>
            <a:r>
              <a:rPr lang="ru-RU" sz="1477" b="1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Экономическая</a:t>
            </a:r>
          </a:p>
          <a:p>
            <a:pPr marL="265853" indent="-158265">
              <a:spcBef>
                <a:spcPts val="554"/>
              </a:spcBef>
              <a:buFont typeface="Wingdings" panose="05000000000000000000" pitchFamily="2" charset="2"/>
              <a:buChar char="Ø"/>
            </a:pPr>
            <a:r>
              <a:rPr lang="ru-RU" sz="1477" b="1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Социальная</a:t>
            </a:r>
          </a:p>
          <a:p>
            <a:pPr marL="265853" indent="-158265">
              <a:spcBef>
                <a:spcPts val="554"/>
              </a:spcBef>
              <a:buFont typeface="Wingdings" panose="05000000000000000000" pitchFamily="2" charset="2"/>
              <a:buChar char="Ø"/>
            </a:pPr>
            <a:r>
              <a:rPr lang="ru-RU" sz="1477" b="1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Экологическая</a:t>
            </a:r>
          </a:p>
          <a:p>
            <a:pPr marL="265853" indent="-158265">
              <a:spcBef>
                <a:spcPts val="554"/>
              </a:spcBef>
              <a:buFont typeface="Wingdings" panose="05000000000000000000" pitchFamily="2" charset="2"/>
              <a:buChar char="Ø"/>
            </a:pPr>
            <a:r>
              <a:rPr lang="ru-RU" sz="1477" b="1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Демографическая</a:t>
            </a:r>
            <a:endParaRPr lang="ru-RU" sz="1477" b="1" dirty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45" name="Скругленный прямоугольник 44"/>
          <p:cNvSpPr/>
          <p:nvPr/>
        </p:nvSpPr>
        <p:spPr bwMode="auto">
          <a:xfrm>
            <a:off x="493830" y="2498827"/>
            <a:ext cx="2908145" cy="782416"/>
          </a:xfrm>
          <a:prstGeom prst="roundRect">
            <a:avLst>
              <a:gd name="adj" fmla="val 11002"/>
            </a:avLst>
          </a:prstGeom>
          <a:gradFill rotWithShape="1">
            <a:gsLst>
              <a:gs pos="0">
                <a:srgbClr val="4F81BD">
                  <a:hueOff val="0"/>
                  <a:satOff val="0"/>
                  <a:lumOff val="0"/>
                  <a:alphaOff val="0"/>
                  <a:shade val="51000"/>
                  <a:satMod val="130000"/>
                </a:srgbClr>
              </a:gs>
              <a:gs pos="80000">
                <a:srgbClr val="4F81BD">
                  <a:hueOff val="0"/>
                  <a:satOff val="0"/>
                  <a:lumOff val="0"/>
                  <a:alphaOff val="0"/>
                  <a:shade val="93000"/>
                  <a:satMod val="130000"/>
                </a:srgbClr>
              </a:gs>
              <a:gs pos="100000">
                <a:srgbClr val="4F81BD">
                  <a:hueOff val="0"/>
                  <a:satOff val="0"/>
                  <a:lumOff val="0"/>
                  <a:alphaOff val="0"/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</a:ln>
          <a:effectLst/>
        </p:spPr>
      </p:sp>
      <p:pic>
        <p:nvPicPr>
          <p:cNvPr id="46" name="Picture 2" descr="D:\_Заступник директора департаменту\Gerb\statis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6436" y="2564770"/>
            <a:ext cx="461599" cy="44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7" name="TextBox 12"/>
          <p:cNvSpPr txBox="1">
            <a:spLocks noChangeArrowheads="1"/>
          </p:cNvSpPr>
          <p:nvPr/>
        </p:nvSpPr>
        <p:spPr bwMode="auto">
          <a:xfrm>
            <a:off x="1090951" y="2606390"/>
            <a:ext cx="1714512" cy="546945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lIns="0" rIns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77" b="1" i="0" u="none" strike="noStrike" kern="0" cap="none" spc="0" normalizeH="0" baseline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Black" pitchFamily="34" charset="0"/>
                <a:ea typeface="+mn-ea"/>
                <a:cs typeface="Arial" charset="0"/>
              </a:rPr>
              <a:t>ГОССТАТ Украины</a:t>
            </a:r>
            <a:endParaRPr kumimoji="0" lang="ru-RU" sz="1477" b="1" i="0" u="none" strike="noStrike" kern="0" cap="none" spc="0" normalizeH="0" baseline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 Black" pitchFamily="34" charset="0"/>
              <a:ea typeface="+mn-ea"/>
              <a:cs typeface="Arial" charset="0"/>
            </a:endParaRPr>
          </a:p>
        </p:txBody>
      </p:sp>
      <p:sp>
        <p:nvSpPr>
          <p:cNvPr id="48" name="Text Box 29"/>
          <p:cNvSpPr txBox="1">
            <a:spLocks noChangeArrowheads="1"/>
          </p:cNvSpPr>
          <p:nvPr/>
        </p:nvSpPr>
        <p:spPr bwMode="auto">
          <a:xfrm>
            <a:off x="3527198" y="2696835"/>
            <a:ext cx="4813822" cy="2628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1108" b="1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Согласование методологии и отчетности</a:t>
            </a:r>
            <a:endParaRPr lang="ru-RU" sz="1108" b="1" dirty="0">
              <a:solidFill>
                <a:prstClr val="black"/>
              </a:solidFill>
              <a:latin typeface="Arial Black" pitchFamily="34" charset="0"/>
            </a:endParaRPr>
          </a:p>
        </p:txBody>
      </p:sp>
      <p:sp>
        <p:nvSpPr>
          <p:cNvPr id="49" name="Скругленный прямоугольник 48"/>
          <p:cNvSpPr/>
          <p:nvPr/>
        </p:nvSpPr>
        <p:spPr bwMode="auto">
          <a:xfrm>
            <a:off x="6039686" y="3742842"/>
            <a:ext cx="1167810" cy="1450741"/>
          </a:xfrm>
          <a:prstGeom prst="roundRect">
            <a:avLst>
              <a:gd name="adj" fmla="val 11002"/>
            </a:avLst>
          </a:prstGeom>
          <a:solidFill>
            <a:srgbClr val="4F81BD">
              <a:lumMod val="20000"/>
              <a:lumOff val="80000"/>
            </a:srgbClr>
          </a:solidFill>
          <a:ln w="12700" cap="flat" cmpd="sng" algn="ctr">
            <a:solidFill>
              <a:srgbClr val="4F81BD"/>
            </a:solidFill>
            <a:prstDash val="solid"/>
          </a:ln>
          <a:effectLst/>
        </p:spPr>
      </p:sp>
      <p:sp>
        <p:nvSpPr>
          <p:cNvPr id="50" name="Скругленный прямоугольник 49"/>
          <p:cNvSpPr/>
          <p:nvPr/>
        </p:nvSpPr>
        <p:spPr bwMode="auto">
          <a:xfrm>
            <a:off x="4780110" y="3742842"/>
            <a:ext cx="1186970" cy="1450741"/>
          </a:xfrm>
          <a:prstGeom prst="roundRect">
            <a:avLst>
              <a:gd name="adj" fmla="val 11002"/>
            </a:avLst>
          </a:prstGeom>
          <a:solidFill>
            <a:srgbClr val="4F81BD">
              <a:lumMod val="20000"/>
              <a:lumOff val="80000"/>
            </a:srgbClr>
          </a:solidFill>
          <a:ln w="12700" cap="flat" cmpd="sng" algn="ctr">
            <a:solidFill>
              <a:srgbClr val="4F81BD"/>
            </a:solidFill>
            <a:prstDash val="solid"/>
          </a:ln>
          <a:effectLst/>
        </p:spPr>
      </p:sp>
      <p:sp>
        <p:nvSpPr>
          <p:cNvPr id="51" name="Скругленный прямоугольник 50"/>
          <p:cNvSpPr/>
          <p:nvPr/>
        </p:nvSpPr>
        <p:spPr bwMode="auto">
          <a:xfrm>
            <a:off x="3540523" y="3742842"/>
            <a:ext cx="1171091" cy="1450741"/>
          </a:xfrm>
          <a:prstGeom prst="roundRect">
            <a:avLst>
              <a:gd name="adj" fmla="val 11002"/>
            </a:avLst>
          </a:prstGeom>
          <a:solidFill>
            <a:srgbClr val="4F81BD">
              <a:lumMod val="20000"/>
              <a:lumOff val="80000"/>
            </a:srgbClr>
          </a:solidFill>
          <a:ln w="12700" cap="flat" cmpd="sng" algn="ctr">
            <a:solidFill>
              <a:srgbClr val="4F81BD"/>
            </a:solidFill>
            <a:prstDash val="solid"/>
          </a:ln>
          <a:effectLst/>
        </p:spPr>
      </p:sp>
      <p:sp>
        <p:nvSpPr>
          <p:cNvPr id="52" name="Полилиния 51"/>
          <p:cNvSpPr/>
          <p:nvPr/>
        </p:nvSpPr>
        <p:spPr>
          <a:xfrm>
            <a:off x="6044375" y="3856001"/>
            <a:ext cx="1043732" cy="348441"/>
          </a:xfrm>
          <a:custGeom>
            <a:avLst/>
            <a:gdLst>
              <a:gd name="connsiteX0" fmla="*/ 0 w 1130710"/>
              <a:gd name="connsiteY0" fmla="*/ 0 h 363794"/>
              <a:gd name="connsiteX1" fmla="*/ 0 w 1130710"/>
              <a:gd name="connsiteY1" fmla="*/ 363794 h 363794"/>
              <a:gd name="connsiteX2" fmla="*/ 1130710 w 1130710"/>
              <a:gd name="connsiteY2" fmla="*/ 363794 h 3637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30710" h="363794">
                <a:moveTo>
                  <a:pt x="0" y="0"/>
                </a:moveTo>
                <a:lnTo>
                  <a:pt x="0" y="363794"/>
                </a:lnTo>
                <a:lnTo>
                  <a:pt x="1130710" y="363794"/>
                </a:lnTo>
              </a:path>
            </a:pathLst>
          </a:custGeom>
          <a:noFill/>
          <a:ln w="1587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3" name="Text Box 29"/>
          <p:cNvSpPr txBox="1">
            <a:spLocks noChangeArrowheads="1"/>
          </p:cNvSpPr>
          <p:nvPr/>
        </p:nvSpPr>
        <p:spPr bwMode="auto">
          <a:xfrm>
            <a:off x="6039685" y="3989140"/>
            <a:ext cx="1075649" cy="4474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1108" b="1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Статистика:</a:t>
            </a:r>
          </a:p>
          <a:p>
            <a:pPr algn="ctr"/>
            <a:endParaRPr lang="ru-RU" sz="277" b="1" dirty="0" smtClean="0">
              <a:solidFill>
                <a:prstClr val="black"/>
              </a:solidFill>
              <a:latin typeface="Arial" charset="0"/>
              <a:cs typeface="Arial" charset="0"/>
            </a:endParaRPr>
          </a:p>
          <a:p>
            <a:pPr marL="158265" indent="-158265">
              <a:buFont typeface="Wingdings" panose="05000000000000000000" pitchFamily="2" charset="2"/>
              <a:buChar char="Ø"/>
            </a:pPr>
            <a:r>
              <a:rPr lang="ru-RU" sz="923" b="1" dirty="0" smtClean="0">
                <a:solidFill>
                  <a:prstClr val="black"/>
                </a:solidFill>
                <a:latin typeface="Arial" charset="0"/>
              </a:rPr>
              <a:t>Таможенная</a:t>
            </a:r>
            <a:endParaRPr lang="ru-RU" sz="923" b="1" dirty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54" name="Полилиния 53"/>
          <p:cNvSpPr/>
          <p:nvPr/>
        </p:nvSpPr>
        <p:spPr>
          <a:xfrm>
            <a:off x="4791463" y="3854665"/>
            <a:ext cx="1043732" cy="349777"/>
          </a:xfrm>
          <a:custGeom>
            <a:avLst/>
            <a:gdLst>
              <a:gd name="connsiteX0" fmla="*/ 0 w 1130710"/>
              <a:gd name="connsiteY0" fmla="*/ 0 h 363794"/>
              <a:gd name="connsiteX1" fmla="*/ 0 w 1130710"/>
              <a:gd name="connsiteY1" fmla="*/ 363794 h 363794"/>
              <a:gd name="connsiteX2" fmla="*/ 1130710 w 1130710"/>
              <a:gd name="connsiteY2" fmla="*/ 363794 h 3637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30710" h="363794">
                <a:moveTo>
                  <a:pt x="0" y="0"/>
                </a:moveTo>
                <a:lnTo>
                  <a:pt x="0" y="363794"/>
                </a:lnTo>
                <a:lnTo>
                  <a:pt x="1130710" y="363794"/>
                </a:lnTo>
              </a:path>
            </a:pathLst>
          </a:custGeom>
          <a:noFill/>
          <a:ln w="1587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5" name="Text Box 29"/>
          <p:cNvSpPr txBox="1">
            <a:spLocks noChangeArrowheads="1"/>
          </p:cNvSpPr>
          <p:nvPr/>
        </p:nvSpPr>
        <p:spPr bwMode="auto">
          <a:xfrm>
            <a:off x="4798261" y="3988463"/>
            <a:ext cx="1155413" cy="7315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1108" b="1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Статистика:</a:t>
            </a:r>
          </a:p>
          <a:p>
            <a:pPr algn="ctr"/>
            <a:endParaRPr lang="ru-RU" sz="277" b="1" dirty="0" smtClean="0">
              <a:solidFill>
                <a:prstClr val="black"/>
              </a:solidFill>
              <a:latin typeface="Arial" charset="0"/>
              <a:cs typeface="Arial" charset="0"/>
            </a:endParaRPr>
          </a:p>
          <a:p>
            <a:pPr marL="158265" indent="-158265">
              <a:buFont typeface="Wingdings" panose="05000000000000000000" pitchFamily="2" charset="2"/>
              <a:buChar char="Ø"/>
            </a:pPr>
            <a:r>
              <a:rPr lang="ru-RU" sz="923" b="1" dirty="0" err="1" smtClean="0">
                <a:solidFill>
                  <a:prstClr val="black"/>
                </a:solidFill>
                <a:latin typeface="Arial" charset="0"/>
                <a:cs typeface="Arial" charset="0"/>
              </a:rPr>
              <a:t>Государствен-ных</a:t>
            </a:r>
            <a:r>
              <a:rPr lang="ru-RU" sz="923" b="1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 </a:t>
            </a:r>
            <a:r>
              <a:rPr lang="ru-RU" sz="923" b="1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финансов</a:t>
            </a:r>
            <a:endParaRPr lang="ru-RU" sz="923" b="1" dirty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56" name="Полилиния 55"/>
          <p:cNvSpPr/>
          <p:nvPr/>
        </p:nvSpPr>
        <p:spPr>
          <a:xfrm>
            <a:off x="3545213" y="3852430"/>
            <a:ext cx="1043732" cy="352012"/>
          </a:xfrm>
          <a:custGeom>
            <a:avLst/>
            <a:gdLst>
              <a:gd name="connsiteX0" fmla="*/ 0 w 1130710"/>
              <a:gd name="connsiteY0" fmla="*/ 0 h 363794"/>
              <a:gd name="connsiteX1" fmla="*/ 0 w 1130710"/>
              <a:gd name="connsiteY1" fmla="*/ 363794 h 363794"/>
              <a:gd name="connsiteX2" fmla="*/ 1130710 w 1130710"/>
              <a:gd name="connsiteY2" fmla="*/ 363794 h 3637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30710" h="363794">
                <a:moveTo>
                  <a:pt x="0" y="0"/>
                </a:moveTo>
                <a:lnTo>
                  <a:pt x="0" y="363794"/>
                </a:lnTo>
                <a:lnTo>
                  <a:pt x="1130710" y="363794"/>
                </a:lnTo>
              </a:path>
            </a:pathLst>
          </a:custGeom>
          <a:noFill/>
          <a:ln w="1587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7" name="Скругленный прямоугольник 56"/>
          <p:cNvSpPr/>
          <p:nvPr/>
        </p:nvSpPr>
        <p:spPr bwMode="auto">
          <a:xfrm>
            <a:off x="4791599" y="3301231"/>
            <a:ext cx="1186970" cy="659428"/>
          </a:xfrm>
          <a:prstGeom prst="roundRect">
            <a:avLst>
              <a:gd name="adj" fmla="val 11002"/>
            </a:avLst>
          </a:prstGeom>
          <a:gradFill rotWithShape="1">
            <a:gsLst>
              <a:gs pos="0">
                <a:srgbClr val="4F81BD">
                  <a:hueOff val="0"/>
                  <a:satOff val="0"/>
                  <a:lumOff val="0"/>
                  <a:alphaOff val="0"/>
                  <a:shade val="51000"/>
                  <a:satMod val="130000"/>
                </a:srgbClr>
              </a:gs>
              <a:gs pos="80000">
                <a:srgbClr val="4F81BD">
                  <a:hueOff val="0"/>
                  <a:satOff val="0"/>
                  <a:lumOff val="0"/>
                  <a:alphaOff val="0"/>
                  <a:shade val="93000"/>
                  <a:satMod val="130000"/>
                </a:srgbClr>
              </a:gs>
              <a:gs pos="100000">
                <a:srgbClr val="4F81BD">
                  <a:hueOff val="0"/>
                  <a:satOff val="0"/>
                  <a:lumOff val="0"/>
                  <a:alphaOff val="0"/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</a:ln>
          <a:effectLst/>
        </p:spPr>
      </p:sp>
      <p:sp>
        <p:nvSpPr>
          <p:cNvPr id="58" name="Скругленный прямоугольник 57"/>
          <p:cNvSpPr/>
          <p:nvPr/>
        </p:nvSpPr>
        <p:spPr bwMode="auto">
          <a:xfrm>
            <a:off x="6033023" y="3301231"/>
            <a:ext cx="1186970" cy="659428"/>
          </a:xfrm>
          <a:prstGeom prst="roundRect">
            <a:avLst>
              <a:gd name="adj" fmla="val 11002"/>
            </a:avLst>
          </a:prstGeom>
          <a:gradFill rotWithShape="1">
            <a:gsLst>
              <a:gs pos="0">
                <a:srgbClr val="4F81BD">
                  <a:hueOff val="0"/>
                  <a:satOff val="0"/>
                  <a:lumOff val="0"/>
                  <a:alphaOff val="0"/>
                  <a:shade val="51000"/>
                  <a:satMod val="130000"/>
                </a:srgbClr>
              </a:gs>
              <a:gs pos="80000">
                <a:srgbClr val="4F81BD">
                  <a:hueOff val="0"/>
                  <a:satOff val="0"/>
                  <a:lumOff val="0"/>
                  <a:alphaOff val="0"/>
                  <a:shade val="93000"/>
                  <a:satMod val="130000"/>
                </a:srgbClr>
              </a:gs>
              <a:gs pos="100000">
                <a:srgbClr val="4F81BD">
                  <a:hueOff val="0"/>
                  <a:satOff val="0"/>
                  <a:lumOff val="0"/>
                  <a:alphaOff val="0"/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</a:ln>
          <a:effectLst/>
        </p:spPr>
      </p:sp>
      <p:sp>
        <p:nvSpPr>
          <p:cNvPr id="59" name="Скругленный прямоугольник 58"/>
          <p:cNvSpPr/>
          <p:nvPr/>
        </p:nvSpPr>
        <p:spPr bwMode="auto">
          <a:xfrm>
            <a:off x="3533861" y="3301231"/>
            <a:ext cx="1186970" cy="659428"/>
          </a:xfrm>
          <a:prstGeom prst="roundRect">
            <a:avLst>
              <a:gd name="adj" fmla="val 11002"/>
            </a:avLst>
          </a:prstGeom>
          <a:gradFill rotWithShape="1">
            <a:gsLst>
              <a:gs pos="0">
                <a:srgbClr val="4F81BD">
                  <a:hueOff val="0"/>
                  <a:satOff val="0"/>
                  <a:lumOff val="0"/>
                  <a:alphaOff val="0"/>
                  <a:shade val="51000"/>
                  <a:satMod val="130000"/>
                </a:srgbClr>
              </a:gs>
              <a:gs pos="80000">
                <a:srgbClr val="4F81BD">
                  <a:hueOff val="0"/>
                  <a:satOff val="0"/>
                  <a:lumOff val="0"/>
                  <a:alphaOff val="0"/>
                  <a:shade val="93000"/>
                  <a:satMod val="130000"/>
                </a:srgbClr>
              </a:gs>
              <a:gs pos="100000">
                <a:srgbClr val="4F81BD">
                  <a:hueOff val="0"/>
                  <a:satOff val="0"/>
                  <a:lumOff val="0"/>
                  <a:alphaOff val="0"/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</a:ln>
          <a:effectLst/>
        </p:spPr>
      </p:sp>
      <p:sp>
        <p:nvSpPr>
          <p:cNvPr id="60" name="TextBox 12"/>
          <p:cNvSpPr txBox="1">
            <a:spLocks noChangeArrowheads="1"/>
          </p:cNvSpPr>
          <p:nvPr/>
        </p:nvSpPr>
        <p:spPr bwMode="auto">
          <a:xfrm>
            <a:off x="3674822" y="3457932"/>
            <a:ext cx="923199" cy="319639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lIns="0" rIns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77" b="1" i="0" u="none" strike="noStrike" kern="0" cap="none" spc="0" normalizeH="0" baseline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Black" pitchFamily="34" charset="0"/>
                <a:ea typeface="+mn-ea"/>
                <a:cs typeface="Arial" charset="0"/>
              </a:rPr>
              <a:t>НБУ</a:t>
            </a:r>
            <a:endParaRPr kumimoji="0" lang="ru-RU" sz="1477" b="1" i="0" u="none" strike="noStrike" kern="0" cap="none" spc="0" normalizeH="0" baseline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 Black" pitchFamily="34" charset="0"/>
              <a:ea typeface="+mn-ea"/>
              <a:cs typeface="Arial" charset="0"/>
            </a:endParaRPr>
          </a:p>
        </p:txBody>
      </p:sp>
      <p:sp>
        <p:nvSpPr>
          <p:cNvPr id="61" name="TextBox 12"/>
          <p:cNvSpPr txBox="1">
            <a:spLocks noChangeArrowheads="1"/>
          </p:cNvSpPr>
          <p:nvPr/>
        </p:nvSpPr>
        <p:spPr bwMode="auto">
          <a:xfrm>
            <a:off x="4908808" y="3438191"/>
            <a:ext cx="923199" cy="319639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lIns="0" rIns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77" b="1" i="0" u="none" strike="noStrike" kern="0" cap="none" spc="0" normalizeH="0" baseline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Black" pitchFamily="34" charset="0"/>
                <a:ea typeface="+mn-ea"/>
                <a:cs typeface="Arial" charset="0"/>
              </a:rPr>
              <a:t>Минфин</a:t>
            </a:r>
            <a:endParaRPr kumimoji="0" lang="ru-RU" sz="1477" b="1" i="0" u="none" strike="noStrike" kern="0" cap="none" spc="0" normalizeH="0" baseline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 Black" pitchFamily="34" charset="0"/>
              <a:ea typeface="+mn-ea"/>
              <a:cs typeface="Arial" charset="0"/>
            </a:endParaRPr>
          </a:p>
        </p:txBody>
      </p:sp>
      <p:sp>
        <p:nvSpPr>
          <p:cNvPr id="62" name="TextBox 12"/>
          <p:cNvSpPr txBox="1">
            <a:spLocks noChangeArrowheads="1"/>
          </p:cNvSpPr>
          <p:nvPr/>
        </p:nvSpPr>
        <p:spPr bwMode="auto">
          <a:xfrm>
            <a:off x="6192136" y="3460921"/>
            <a:ext cx="923199" cy="319639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lIns="0" rIns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77" b="1" i="0" u="none" strike="noStrike" kern="0" cap="none" spc="0" normalizeH="0" baseline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Black" pitchFamily="34" charset="0"/>
                <a:ea typeface="+mn-ea"/>
                <a:cs typeface="Arial" charset="0"/>
              </a:rPr>
              <a:t>ГФСУ</a:t>
            </a:r>
            <a:endParaRPr kumimoji="0" lang="ru-RU" sz="1477" b="1" i="0" u="none" strike="noStrike" kern="0" cap="none" spc="0" normalizeH="0" baseline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 Black" pitchFamily="34" charset="0"/>
              <a:ea typeface="+mn-ea"/>
              <a:cs typeface="Arial" charset="0"/>
            </a:endParaRPr>
          </a:p>
        </p:txBody>
      </p:sp>
      <p:sp>
        <p:nvSpPr>
          <p:cNvPr id="63" name="Text Box 29"/>
          <p:cNvSpPr txBox="1">
            <a:spLocks noChangeArrowheads="1"/>
          </p:cNvSpPr>
          <p:nvPr/>
        </p:nvSpPr>
        <p:spPr bwMode="auto">
          <a:xfrm>
            <a:off x="3527198" y="3987195"/>
            <a:ext cx="1055084" cy="1015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1108" b="1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Статистика:</a:t>
            </a:r>
          </a:p>
          <a:p>
            <a:pPr algn="ctr"/>
            <a:endParaRPr lang="ru-RU" sz="277" b="1" dirty="0" smtClean="0">
              <a:solidFill>
                <a:prstClr val="black"/>
              </a:solidFill>
              <a:latin typeface="Arial" charset="0"/>
              <a:cs typeface="Arial" charset="0"/>
            </a:endParaRPr>
          </a:p>
          <a:p>
            <a:pPr marL="158265" indent="-158265">
              <a:buFont typeface="Wingdings" panose="05000000000000000000" pitchFamily="2" charset="2"/>
              <a:buChar char="Ø"/>
            </a:pPr>
            <a:r>
              <a:rPr lang="ru-RU" sz="923" b="1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Банковская</a:t>
            </a:r>
          </a:p>
          <a:p>
            <a:pPr marL="158265" indent="-158265">
              <a:buFont typeface="Wingdings" panose="05000000000000000000" pitchFamily="2" charset="2"/>
              <a:buChar char="Ø"/>
            </a:pPr>
            <a:r>
              <a:rPr lang="ru-RU" sz="923" b="1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Денежно- кредитная</a:t>
            </a:r>
          </a:p>
          <a:p>
            <a:pPr marL="158265" indent="-158265">
              <a:buFont typeface="Wingdings" panose="05000000000000000000" pitchFamily="2" charset="2"/>
              <a:buChar char="Ø"/>
            </a:pPr>
            <a:r>
              <a:rPr lang="ru-RU" sz="923" b="1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Платежного баланса</a:t>
            </a:r>
            <a:endParaRPr lang="ru-RU" sz="923" b="1" dirty="0">
              <a:solidFill>
                <a:prstClr val="black"/>
              </a:solidFill>
              <a:latin typeface="Arial" charset="0"/>
            </a:endParaRPr>
          </a:p>
        </p:txBody>
      </p:sp>
      <p:grpSp>
        <p:nvGrpSpPr>
          <p:cNvPr id="64" name="Группа 63"/>
          <p:cNvGrpSpPr/>
          <p:nvPr/>
        </p:nvGrpSpPr>
        <p:grpSpPr>
          <a:xfrm>
            <a:off x="7406333" y="3285493"/>
            <a:ext cx="1436208" cy="1908090"/>
            <a:chOff x="8156571" y="2790662"/>
            <a:chExt cx="1357322" cy="2067098"/>
          </a:xfrm>
        </p:grpSpPr>
        <p:sp>
          <p:nvSpPr>
            <p:cNvPr id="65" name="Скругленный прямоугольник 64"/>
            <p:cNvSpPr/>
            <p:nvPr/>
          </p:nvSpPr>
          <p:spPr bwMode="auto">
            <a:xfrm>
              <a:off x="8178849" y="3286124"/>
              <a:ext cx="1271258" cy="1571636"/>
            </a:xfrm>
            <a:prstGeom prst="roundRect">
              <a:avLst>
                <a:gd name="adj" fmla="val 11002"/>
              </a:avLst>
            </a:prstGeom>
            <a:solidFill>
              <a:srgbClr val="4F81BD">
                <a:lumMod val="20000"/>
                <a:lumOff val="80000"/>
              </a:srgbClr>
            </a:solidFill>
            <a:ln w="12700" cap="flat" cmpd="sng" algn="ctr">
              <a:solidFill>
                <a:srgbClr val="4F81BD"/>
              </a:solidFill>
              <a:prstDash val="solid"/>
            </a:ln>
            <a:effectLst/>
          </p:spPr>
        </p:sp>
        <p:sp>
          <p:nvSpPr>
            <p:cNvPr id="66" name="Скругленный прямоугольник 65"/>
            <p:cNvSpPr/>
            <p:nvPr/>
          </p:nvSpPr>
          <p:spPr bwMode="auto">
            <a:xfrm>
              <a:off x="8171631" y="2807712"/>
              <a:ext cx="1285884" cy="714380"/>
            </a:xfrm>
            <a:prstGeom prst="roundRect">
              <a:avLst>
                <a:gd name="adj" fmla="val 11002"/>
              </a:avLst>
            </a:prstGeom>
            <a:gradFill rotWithShape="1">
              <a:gsLst>
                <a:gs pos="0">
                  <a:srgbClr val="4F81BD">
                    <a:hueOff val="0"/>
                    <a:satOff val="0"/>
                    <a:lumOff val="0"/>
                    <a:alphaOff val="0"/>
                    <a:shade val="51000"/>
                    <a:satMod val="130000"/>
                  </a:srgbClr>
                </a:gs>
                <a:gs pos="80000">
                  <a:srgbClr val="4F81BD">
                    <a:hueOff val="0"/>
                    <a:satOff val="0"/>
                    <a:lumOff val="0"/>
                    <a:alphaOff val="0"/>
                    <a:shade val="93000"/>
                    <a:satMod val="130000"/>
                  </a:srgbClr>
                </a:gs>
                <a:gs pos="100000">
                  <a:srgbClr val="4F81BD">
                    <a:hueOff val="0"/>
                    <a:satOff val="0"/>
                    <a:lumOff val="0"/>
                    <a:alphaOff val="0"/>
                    <a:shade val="94000"/>
                    <a:satMod val="135000"/>
                  </a:srgbClr>
                </a:gs>
              </a:gsLst>
              <a:lin ang="16200000" scaled="0"/>
            </a:gradFill>
            <a:ln>
              <a:noFill/>
            </a:ln>
            <a:effectLst/>
          </p:spPr>
        </p:sp>
        <p:sp>
          <p:nvSpPr>
            <p:cNvPr id="67" name="TextBox 12"/>
            <p:cNvSpPr txBox="1">
              <a:spLocks noChangeArrowheads="1"/>
            </p:cNvSpPr>
            <p:nvPr/>
          </p:nvSpPr>
          <p:spPr bwMode="auto">
            <a:xfrm>
              <a:off x="8314507" y="2790662"/>
              <a:ext cx="1000132" cy="746247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square" lIns="0" rIns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1292" b="1" i="0" u="none" strike="noStrike" kern="0" cap="none" spc="0" normalizeH="0" baseline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 Black" pitchFamily="34" charset="0"/>
                  <a:ea typeface="+mn-ea"/>
                  <a:cs typeface="Arial" charset="0"/>
                </a:rPr>
                <a:t>Другие гос. органы</a:t>
              </a:r>
              <a:endParaRPr kumimoji="0" lang="ru-RU" sz="1292" b="1" i="0" u="none" strike="noStrike" kern="0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Black" pitchFamily="34" charset="0"/>
                <a:ea typeface="+mn-ea"/>
                <a:cs typeface="Arial" charset="0"/>
              </a:endParaRPr>
            </a:p>
          </p:txBody>
        </p:sp>
        <p:sp>
          <p:nvSpPr>
            <p:cNvPr id="68" name="Text Box 29"/>
            <p:cNvSpPr txBox="1">
              <a:spLocks noChangeArrowheads="1"/>
            </p:cNvSpPr>
            <p:nvPr/>
          </p:nvSpPr>
          <p:spPr bwMode="auto">
            <a:xfrm>
              <a:off x="8156571" y="3773120"/>
              <a:ext cx="1357322" cy="4694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1108" b="1" i="0" u="none" strike="noStrike" kern="0" cap="none" spc="0" normalizeH="0" baseline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charset="0"/>
                  <a:cs typeface="Arial" charset="0"/>
                </a:rPr>
                <a:t>Административ-ные</a:t>
              </a:r>
              <a:r>
                <a:rPr kumimoji="0" lang="ru-RU" sz="1108" b="1" i="0" u="none" strike="noStrike" kern="0" cap="none" spc="0" normalizeH="0" baseline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charset="0"/>
                  <a:cs typeface="Arial" charset="0"/>
                </a:rPr>
                <a:t> данные</a:t>
              </a:r>
              <a:endParaRPr kumimoji="0" lang="ru-RU" sz="1108" b="1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Black" pitchFamily="34" charset="0"/>
              </a:endParaRPr>
            </a:p>
          </p:txBody>
        </p:sp>
      </p:grpSp>
      <p:sp>
        <p:nvSpPr>
          <p:cNvPr id="69" name="TextBox 68"/>
          <p:cNvSpPr txBox="1"/>
          <p:nvPr/>
        </p:nvSpPr>
        <p:spPr>
          <a:xfrm>
            <a:off x="1227116" y="5260588"/>
            <a:ext cx="5275421" cy="3196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1477" b="1" dirty="0" smtClean="0">
                <a:solidFill>
                  <a:srgbClr val="1F497D">
                    <a:lumMod val="75000"/>
                  </a:srgbClr>
                </a:solidFill>
                <a:latin typeface="Arial Black" pitchFamily="34" charset="0"/>
              </a:rPr>
              <a:t>Производители государственной статистики</a:t>
            </a:r>
            <a:endParaRPr lang="ru-RU" sz="1477" b="1" dirty="0">
              <a:solidFill>
                <a:srgbClr val="1F497D">
                  <a:lumMod val="75000"/>
                </a:srgbClr>
              </a:solidFill>
              <a:latin typeface="Arial Black" pitchFamily="34" charset="0"/>
            </a:endParaRPr>
          </a:p>
        </p:txBody>
      </p:sp>
      <p:sp>
        <p:nvSpPr>
          <p:cNvPr id="70" name="Двойная стрелка вверх/вниз 69"/>
          <p:cNvSpPr/>
          <p:nvPr/>
        </p:nvSpPr>
        <p:spPr>
          <a:xfrm>
            <a:off x="4044458" y="2951529"/>
            <a:ext cx="229736" cy="371836"/>
          </a:xfrm>
          <a:prstGeom prst="upDownArrow">
            <a:avLst/>
          </a:prstGeom>
          <a:gradFill flip="none" rotWithShape="1">
            <a:gsLst>
              <a:gs pos="1000">
                <a:srgbClr val="4F81BD">
                  <a:lumMod val="20000"/>
                  <a:lumOff val="80000"/>
                </a:srgbClr>
              </a:gs>
              <a:gs pos="5000">
                <a:srgbClr val="4F81BD">
                  <a:lumMod val="40000"/>
                  <a:lumOff val="60000"/>
                </a:srgbClr>
              </a:gs>
              <a:gs pos="91000">
                <a:sysClr val="window" lastClr="FFFFFF">
                  <a:lumMod val="95000"/>
                </a:sysClr>
              </a:gs>
            </a:gsLst>
            <a:lin ang="10800000" scaled="1"/>
            <a:tileRect/>
          </a:gradFill>
          <a:ln>
            <a:solidFill>
              <a:srgbClr val="4F81BD">
                <a:shade val="50000"/>
              </a:srgbClr>
            </a:solidFill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1" name="Двойная стрелка вверх/вниз 70"/>
          <p:cNvSpPr/>
          <p:nvPr/>
        </p:nvSpPr>
        <p:spPr>
          <a:xfrm>
            <a:off x="5265463" y="2951529"/>
            <a:ext cx="229736" cy="371836"/>
          </a:xfrm>
          <a:prstGeom prst="upDownArrow">
            <a:avLst/>
          </a:prstGeom>
          <a:gradFill flip="none" rotWithShape="1">
            <a:gsLst>
              <a:gs pos="1000">
                <a:srgbClr val="4F81BD">
                  <a:lumMod val="20000"/>
                  <a:lumOff val="80000"/>
                </a:srgbClr>
              </a:gs>
              <a:gs pos="5000">
                <a:srgbClr val="4F81BD">
                  <a:lumMod val="40000"/>
                  <a:lumOff val="60000"/>
                </a:srgbClr>
              </a:gs>
              <a:gs pos="91000">
                <a:sysClr val="window" lastClr="FFFFFF">
                  <a:lumMod val="95000"/>
                </a:sysClr>
              </a:gs>
            </a:gsLst>
            <a:lin ang="10800000" scaled="1"/>
            <a:tileRect/>
          </a:gradFill>
          <a:ln>
            <a:solidFill>
              <a:srgbClr val="4F81BD">
                <a:shade val="50000"/>
              </a:srgbClr>
            </a:solidFill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2" name="Двойная стрелка вверх/вниз 71"/>
          <p:cNvSpPr/>
          <p:nvPr/>
        </p:nvSpPr>
        <p:spPr>
          <a:xfrm>
            <a:off x="6500224" y="2951529"/>
            <a:ext cx="229736" cy="371836"/>
          </a:xfrm>
          <a:prstGeom prst="upDownArrow">
            <a:avLst/>
          </a:prstGeom>
          <a:gradFill flip="none" rotWithShape="1">
            <a:gsLst>
              <a:gs pos="1000">
                <a:srgbClr val="4F81BD">
                  <a:lumMod val="20000"/>
                  <a:lumOff val="80000"/>
                </a:srgbClr>
              </a:gs>
              <a:gs pos="5000">
                <a:srgbClr val="4F81BD">
                  <a:lumMod val="40000"/>
                  <a:lumOff val="60000"/>
                </a:srgbClr>
              </a:gs>
              <a:gs pos="91000">
                <a:sysClr val="window" lastClr="FFFFFF">
                  <a:lumMod val="95000"/>
                </a:sysClr>
              </a:gs>
            </a:gsLst>
            <a:lin ang="10800000" scaled="1"/>
            <a:tileRect/>
          </a:gradFill>
          <a:ln>
            <a:solidFill>
              <a:srgbClr val="4F81BD">
                <a:shade val="50000"/>
              </a:srgbClr>
            </a:solidFill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3" name="Двойная стрелка вверх/вниз 72"/>
          <p:cNvSpPr/>
          <p:nvPr/>
        </p:nvSpPr>
        <p:spPr>
          <a:xfrm>
            <a:off x="8014495" y="2951529"/>
            <a:ext cx="229736" cy="371836"/>
          </a:xfrm>
          <a:prstGeom prst="upDownArrow">
            <a:avLst/>
          </a:prstGeom>
          <a:gradFill flip="none" rotWithShape="1">
            <a:gsLst>
              <a:gs pos="1000">
                <a:srgbClr val="4F81BD">
                  <a:lumMod val="20000"/>
                  <a:lumOff val="80000"/>
                </a:srgbClr>
              </a:gs>
              <a:gs pos="5000">
                <a:srgbClr val="4F81BD">
                  <a:lumMod val="40000"/>
                  <a:lumOff val="60000"/>
                </a:srgbClr>
              </a:gs>
              <a:gs pos="91000">
                <a:sysClr val="window" lastClr="FFFFFF">
                  <a:lumMod val="95000"/>
                </a:sysClr>
              </a:gs>
            </a:gsLst>
            <a:lin ang="10800000" scaled="1"/>
            <a:tileRect/>
          </a:gradFill>
          <a:ln>
            <a:solidFill>
              <a:srgbClr val="4F81BD">
                <a:shade val="50000"/>
              </a:srgbClr>
            </a:solidFill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трелка вправо 3"/>
          <p:cNvSpPr/>
          <p:nvPr/>
        </p:nvSpPr>
        <p:spPr bwMode="auto">
          <a:xfrm rot="5400000" flipH="1">
            <a:off x="4693695" y="2804365"/>
            <a:ext cx="215742" cy="206904"/>
          </a:xfrm>
          <a:prstGeom prst="rightArrow">
            <a:avLst>
              <a:gd name="adj1" fmla="val 60000"/>
              <a:gd name="adj2" fmla="val 50000"/>
            </a:avLst>
          </a:prstGeom>
          <a:gradFill flip="none" rotWithShape="1">
            <a:gsLst>
              <a:gs pos="1000">
                <a:srgbClr val="4F81BD">
                  <a:lumMod val="20000"/>
                  <a:lumOff val="80000"/>
                </a:srgbClr>
              </a:gs>
              <a:gs pos="5000">
                <a:srgbClr val="4F81BD">
                  <a:lumMod val="40000"/>
                  <a:lumOff val="60000"/>
                </a:srgbClr>
              </a:gs>
              <a:gs pos="91000">
                <a:sysClr val="window" lastClr="FFFFFF">
                  <a:lumMod val="95000"/>
                </a:sysClr>
              </a:gs>
            </a:gsLst>
            <a:lin ang="10800000" scaled="1"/>
            <a:tileRect/>
          </a:gradFill>
          <a:ln>
            <a:solidFill>
              <a:srgbClr val="4F81BD">
                <a:shade val="50000"/>
              </a:srgbClr>
            </a:solidFill>
          </a:ln>
          <a:effectLst/>
        </p:spPr>
      </p:sp>
      <p:sp>
        <p:nvSpPr>
          <p:cNvPr id="5" name="Стрелка вправо 4"/>
          <p:cNvSpPr/>
          <p:nvPr/>
        </p:nvSpPr>
        <p:spPr bwMode="auto">
          <a:xfrm rot="5400000" flipH="1">
            <a:off x="4687984" y="3487949"/>
            <a:ext cx="249069" cy="214693"/>
          </a:xfrm>
          <a:prstGeom prst="rightArrow">
            <a:avLst>
              <a:gd name="adj1" fmla="val 60000"/>
              <a:gd name="adj2" fmla="val 50000"/>
            </a:avLst>
          </a:prstGeom>
          <a:gradFill flip="none" rotWithShape="1">
            <a:gsLst>
              <a:gs pos="1000">
                <a:srgbClr val="4F81BD">
                  <a:lumMod val="20000"/>
                  <a:lumOff val="80000"/>
                </a:srgbClr>
              </a:gs>
              <a:gs pos="5000">
                <a:srgbClr val="4F81BD">
                  <a:lumMod val="40000"/>
                  <a:lumOff val="60000"/>
                </a:srgbClr>
              </a:gs>
              <a:gs pos="91000">
                <a:sysClr val="window" lastClr="FFFFFF">
                  <a:lumMod val="95000"/>
                </a:sysClr>
              </a:gs>
            </a:gsLst>
            <a:lin ang="10800000" scaled="1"/>
            <a:tileRect/>
          </a:gradFill>
          <a:ln>
            <a:solidFill>
              <a:srgbClr val="4F81BD">
                <a:shade val="50000"/>
              </a:srgbClr>
            </a:solidFill>
          </a:ln>
          <a:effectLst/>
        </p:spPr>
      </p:sp>
      <p:sp>
        <p:nvSpPr>
          <p:cNvPr id="6" name="Стрелка вправо 5"/>
          <p:cNvSpPr/>
          <p:nvPr/>
        </p:nvSpPr>
        <p:spPr bwMode="auto">
          <a:xfrm rot="5400000" flipH="1">
            <a:off x="6856102" y="3149975"/>
            <a:ext cx="893558" cy="210185"/>
          </a:xfrm>
          <a:prstGeom prst="rightArrow">
            <a:avLst>
              <a:gd name="adj1" fmla="val 60000"/>
              <a:gd name="adj2" fmla="val 50000"/>
            </a:avLst>
          </a:prstGeom>
          <a:gradFill flip="none" rotWithShape="1">
            <a:gsLst>
              <a:gs pos="1000">
                <a:srgbClr val="4F81BD">
                  <a:lumMod val="20000"/>
                  <a:lumOff val="80000"/>
                </a:srgbClr>
              </a:gs>
              <a:gs pos="5000">
                <a:srgbClr val="4F81BD">
                  <a:lumMod val="40000"/>
                  <a:lumOff val="60000"/>
                </a:srgbClr>
              </a:gs>
              <a:gs pos="91000">
                <a:sysClr val="window" lastClr="FFFFFF">
                  <a:lumMod val="95000"/>
                </a:sysClr>
              </a:gs>
            </a:gsLst>
            <a:lin ang="10800000" scaled="1"/>
            <a:tileRect/>
          </a:gradFill>
          <a:ln>
            <a:solidFill>
              <a:srgbClr val="4F81BD">
                <a:shade val="50000"/>
              </a:srgbClr>
            </a:solidFill>
          </a:ln>
          <a:effectLst/>
        </p:spPr>
      </p:sp>
      <p:sp>
        <p:nvSpPr>
          <p:cNvPr id="7" name="Стрелка вправо 6"/>
          <p:cNvSpPr/>
          <p:nvPr/>
        </p:nvSpPr>
        <p:spPr bwMode="auto">
          <a:xfrm rot="5400000" flipH="1">
            <a:off x="5583614" y="3169116"/>
            <a:ext cx="950425" cy="228770"/>
          </a:xfrm>
          <a:prstGeom prst="rightArrow">
            <a:avLst>
              <a:gd name="adj1" fmla="val 60000"/>
              <a:gd name="adj2" fmla="val 50000"/>
            </a:avLst>
          </a:prstGeom>
          <a:gradFill flip="none" rotWithShape="1">
            <a:gsLst>
              <a:gs pos="1000">
                <a:srgbClr val="4F81BD">
                  <a:lumMod val="20000"/>
                  <a:lumOff val="80000"/>
                </a:srgbClr>
              </a:gs>
              <a:gs pos="5000">
                <a:srgbClr val="4F81BD">
                  <a:lumMod val="40000"/>
                  <a:lumOff val="60000"/>
                </a:srgbClr>
              </a:gs>
              <a:gs pos="91000">
                <a:sysClr val="window" lastClr="FFFFFF">
                  <a:lumMod val="95000"/>
                </a:sysClr>
              </a:gs>
            </a:gsLst>
            <a:lin ang="10800000" scaled="1"/>
            <a:tileRect/>
          </a:gradFill>
          <a:ln>
            <a:solidFill>
              <a:srgbClr val="4F81BD">
                <a:shade val="50000"/>
              </a:srgbClr>
            </a:solidFill>
          </a:ln>
          <a:effectLst/>
        </p:spPr>
      </p:sp>
      <p:sp>
        <p:nvSpPr>
          <p:cNvPr id="8" name="Скругленный прямоугольник 7"/>
          <p:cNvSpPr/>
          <p:nvPr/>
        </p:nvSpPr>
        <p:spPr bwMode="auto">
          <a:xfrm>
            <a:off x="285721" y="5691632"/>
            <a:ext cx="3753069" cy="704793"/>
          </a:xfrm>
          <a:prstGeom prst="roundRect">
            <a:avLst>
              <a:gd name="adj" fmla="val 11002"/>
            </a:avLst>
          </a:prstGeom>
          <a:solidFill>
            <a:srgbClr val="4F81BD">
              <a:lumMod val="20000"/>
              <a:lumOff val="80000"/>
            </a:srgbClr>
          </a:solidFill>
          <a:ln w="12700" cap="flat" cmpd="sng" algn="ctr">
            <a:solidFill>
              <a:srgbClr val="4F81BD"/>
            </a:solidFill>
            <a:prstDash val="solid"/>
          </a:ln>
          <a:effectLst/>
        </p:spPr>
      </p:sp>
      <p:sp>
        <p:nvSpPr>
          <p:cNvPr id="9" name="Полилиния 8"/>
          <p:cNvSpPr/>
          <p:nvPr/>
        </p:nvSpPr>
        <p:spPr>
          <a:xfrm>
            <a:off x="109904" y="2044202"/>
            <a:ext cx="4000497" cy="2948129"/>
          </a:xfrm>
          <a:custGeom>
            <a:avLst/>
            <a:gdLst>
              <a:gd name="connsiteX0" fmla="*/ 1130710 w 4709652"/>
              <a:gd name="connsiteY0" fmla="*/ 9832 h 2979174"/>
              <a:gd name="connsiteX1" fmla="*/ 19665 w 4709652"/>
              <a:gd name="connsiteY1" fmla="*/ 2153264 h 2979174"/>
              <a:gd name="connsiteX2" fmla="*/ 0 w 4709652"/>
              <a:gd name="connsiteY2" fmla="*/ 2979174 h 2979174"/>
              <a:gd name="connsiteX3" fmla="*/ 4709652 w 4709652"/>
              <a:gd name="connsiteY3" fmla="*/ 2959509 h 2979174"/>
              <a:gd name="connsiteX4" fmla="*/ 4709652 w 4709652"/>
              <a:gd name="connsiteY4" fmla="*/ 2143432 h 2979174"/>
              <a:gd name="connsiteX5" fmla="*/ 3628104 w 4709652"/>
              <a:gd name="connsiteY5" fmla="*/ 0 h 2979174"/>
              <a:gd name="connsiteX6" fmla="*/ 1130710 w 4709652"/>
              <a:gd name="connsiteY6" fmla="*/ 9832 h 29791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709652" h="2979174">
                <a:moveTo>
                  <a:pt x="1130710" y="9832"/>
                </a:moveTo>
                <a:lnTo>
                  <a:pt x="19665" y="2153264"/>
                </a:lnTo>
                <a:lnTo>
                  <a:pt x="0" y="2979174"/>
                </a:lnTo>
                <a:lnTo>
                  <a:pt x="4709652" y="2959509"/>
                </a:lnTo>
                <a:lnTo>
                  <a:pt x="4709652" y="2143432"/>
                </a:lnTo>
                <a:lnTo>
                  <a:pt x="3628104" y="0"/>
                </a:lnTo>
                <a:lnTo>
                  <a:pt x="1130710" y="9832"/>
                </a:lnTo>
                <a:close/>
              </a:path>
            </a:pathLst>
          </a:custGeom>
          <a:gradFill flip="none" rotWithShape="1">
            <a:gsLst>
              <a:gs pos="1000">
                <a:srgbClr val="4F81BD">
                  <a:lumMod val="20000"/>
                  <a:lumOff val="80000"/>
                </a:srgbClr>
              </a:gs>
              <a:gs pos="5000">
                <a:srgbClr val="4F81BD">
                  <a:lumMod val="40000"/>
                  <a:lumOff val="60000"/>
                </a:srgbClr>
              </a:gs>
              <a:gs pos="91000">
                <a:sysClr val="window" lastClr="FFFFFF">
                  <a:lumMod val="95000"/>
                </a:sysClr>
              </a:gs>
            </a:gsLst>
            <a:lin ang="16200000" scaled="1"/>
            <a:tileRect/>
          </a:gradFill>
          <a:ln>
            <a:noFill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Стрелка вправо 9"/>
          <p:cNvSpPr/>
          <p:nvPr/>
        </p:nvSpPr>
        <p:spPr bwMode="auto">
          <a:xfrm rot="5400000" flipH="1">
            <a:off x="2050779" y="3333075"/>
            <a:ext cx="506978" cy="212415"/>
          </a:xfrm>
          <a:prstGeom prst="rightArrow">
            <a:avLst>
              <a:gd name="adj1" fmla="val 60000"/>
              <a:gd name="adj2" fmla="val 50000"/>
            </a:avLst>
          </a:prstGeom>
          <a:gradFill flip="none" rotWithShape="1">
            <a:gsLst>
              <a:gs pos="1000">
                <a:srgbClr val="4F81BD">
                  <a:lumMod val="20000"/>
                  <a:lumOff val="80000"/>
                </a:srgbClr>
              </a:gs>
              <a:gs pos="5000">
                <a:srgbClr val="4F81BD">
                  <a:lumMod val="40000"/>
                  <a:lumOff val="60000"/>
                </a:srgbClr>
              </a:gs>
              <a:gs pos="91000">
                <a:sysClr val="window" lastClr="FFFFFF">
                  <a:lumMod val="95000"/>
                </a:sysClr>
              </a:gs>
            </a:gsLst>
            <a:lin ang="10800000" scaled="1"/>
            <a:tileRect/>
          </a:gradFill>
          <a:ln>
            <a:solidFill>
              <a:srgbClr val="4F81BD">
                <a:shade val="50000"/>
              </a:srgbClr>
            </a:solidFill>
          </a:ln>
          <a:effectLst/>
        </p:spPr>
      </p:sp>
      <p:sp>
        <p:nvSpPr>
          <p:cNvPr id="11" name="Стрелка вправо 10"/>
          <p:cNvSpPr/>
          <p:nvPr/>
        </p:nvSpPr>
        <p:spPr bwMode="auto">
          <a:xfrm rot="5400000" flipH="1">
            <a:off x="1472690" y="3363057"/>
            <a:ext cx="584409" cy="206904"/>
          </a:xfrm>
          <a:prstGeom prst="rightArrow">
            <a:avLst>
              <a:gd name="adj1" fmla="val 60000"/>
              <a:gd name="adj2" fmla="val 50000"/>
            </a:avLst>
          </a:prstGeom>
          <a:gradFill flip="none" rotWithShape="1">
            <a:gsLst>
              <a:gs pos="1000">
                <a:srgbClr val="4F81BD">
                  <a:lumMod val="20000"/>
                  <a:lumOff val="80000"/>
                </a:srgbClr>
              </a:gs>
              <a:gs pos="5000">
                <a:srgbClr val="4F81BD">
                  <a:lumMod val="40000"/>
                  <a:lumOff val="60000"/>
                </a:srgbClr>
              </a:gs>
              <a:gs pos="91000">
                <a:sysClr val="window" lastClr="FFFFFF">
                  <a:lumMod val="95000"/>
                </a:sysClr>
              </a:gs>
            </a:gsLst>
            <a:lin ang="10800000" scaled="1"/>
            <a:tileRect/>
          </a:gradFill>
          <a:ln>
            <a:solidFill>
              <a:srgbClr val="4F81BD">
                <a:shade val="50000"/>
              </a:srgbClr>
            </a:solidFill>
          </a:ln>
          <a:effectLst/>
        </p:spPr>
      </p:sp>
      <p:sp>
        <p:nvSpPr>
          <p:cNvPr id="12" name="Стрелка вправо 11"/>
          <p:cNvSpPr/>
          <p:nvPr/>
        </p:nvSpPr>
        <p:spPr bwMode="auto">
          <a:xfrm rot="5400000" flipH="1">
            <a:off x="2033203" y="2275002"/>
            <a:ext cx="527542" cy="197828"/>
          </a:xfrm>
          <a:prstGeom prst="rightArrow">
            <a:avLst>
              <a:gd name="adj1" fmla="val 60000"/>
              <a:gd name="adj2" fmla="val 50000"/>
            </a:avLst>
          </a:prstGeom>
          <a:gradFill flip="none" rotWithShape="1">
            <a:gsLst>
              <a:gs pos="1000">
                <a:srgbClr val="4F81BD">
                  <a:lumMod val="20000"/>
                  <a:lumOff val="80000"/>
                </a:srgbClr>
              </a:gs>
              <a:gs pos="5000">
                <a:srgbClr val="4F81BD">
                  <a:lumMod val="40000"/>
                  <a:lumOff val="60000"/>
                </a:srgbClr>
              </a:gs>
              <a:gs pos="91000">
                <a:sysClr val="window" lastClr="FFFFFF">
                  <a:lumMod val="95000"/>
                </a:sysClr>
              </a:gs>
            </a:gsLst>
            <a:lin ang="10800000" scaled="1"/>
            <a:tileRect/>
          </a:gradFill>
          <a:ln>
            <a:solidFill>
              <a:srgbClr val="4F81BD">
                <a:shade val="50000"/>
              </a:srgbClr>
            </a:solidFill>
          </a:ln>
          <a:effectLst/>
        </p:spPr>
      </p:sp>
      <p:sp>
        <p:nvSpPr>
          <p:cNvPr id="13" name="TextBox 12"/>
          <p:cNvSpPr txBox="1"/>
          <p:nvPr/>
        </p:nvSpPr>
        <p:spPr>
          <a:xfrm>
            <a:off x="622037" y="665053"/>
            <a:ext cx="7713585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400" b="1" cap="all" dirty="0" smtClean="0">
                <a:ln/>
                <a:solidFill>
                  <a:srgbClr val="1F497D">
                    <a:lumMod val="75000"/>
                  </a:srgbClr>
                </a:solidFill>
                <a:latin typeface="+mj-lt"/>
              </a:rPr>
              <a:t>Схема</a:t>
            </a:r>
            <a:r>
              <a:rPr lang="ru-RU" sz="2400" b="1" dirty="0" smtClean="0">
                <a:solidFill>
                  <a:srgbClr val="1F497D">
                    <a:lumMod val="75000"/>
                  </a:srgbClr>
                </a:solidFill>
                <a:latin typeface="Arial Black" pitchFamily="34" charset="0"/>
              </a:rPr>
              <a:t> </a:t>
            </a:r>
            <a:r>
              <a:rPr lang="ru-RU" sz="2400" b="1" cap="all" dirty="0" smtClean="0">
                <a:ln/>
                <a:solidFill>
                  <a:srgbClr val="1F497D">
                    <a:lumMod val="75000"/>
                  </a:srgbClr>
                </a:solidFill>
                <a:latin typeface="+mj-lt"/>
              </a:rPr>
              <a:t>сбора</a:t>
            </a:r>
            <a:r>
              <a:rPr lang="ru-RU" sz="2400" b="1" dirty="0" smtClean="0">
                <a:solidFill>
                  <a:srgbClr val="1F497D">
                    <a:lumMod val="75000"/>
                  </a:srgbClr>
                </a:solidFill>
                <a:latin typeface="Arial Black" pitchFamily="34" charset="0"/>
              </a:rPr>
              <a:t> </a:t>
            </a:r>
            <a:r>
              <a:rPr lang="ru-RU" sz="2400" b="1" cap="all" dirty="0" smtClean="0">
                <a:ln/>
                <a:solidFill>
                  <a:srgbClr val="1F497D">
                    <a:lumMod val="75000"/>
                  </a:srgbClr>
                </a:solidFill>
                <a:latin typeface="+mj-lt"/>
              </a:rPr>
              <a:t>статистической</a:t>
            </a:r>
            <a:r>
              <a:rPr lang="ru-RU" sz="2400" b="1" dirty="0" smtClean="0">
                <a:solidFill>
                  <a:srgbClr val="1F497D">
                    <a:lumMod val="75000"/>
                  </a:srgbClr>
                </a:solidFill>
                <a:latin typeface="Arial Black" pitchFamily="34" charset="0"/>
              </a:rPr>
              <a:t> </a:t>
            </a:r>
            <a:r>
              <a:rPr lang="ru-RU" sz="2400" b="1" cap="all" dirty="0" smtClean="0">
                <a:ln/>
                <a:solidFill>
                  <a:srgbClr val="1F497D">
                    <a:lumMod val="75000"/>
                  </a:srgbClr>
                </a:solidFill>
                <a:latin typeface="+mj-lt"/>
              </a:rPr>
              <a:t>отчетности</a:t>
            </a:r>
            <a:endParaRPr lang="ru-RU" sz="2400" b="1" cap="all" dirty="0">
              <a:ln/>
              <a:solidFill>
                <a:srgbClr val="1F497D">
                  <a:lumMod val="75000"/>
                </a:srgbClr>
              </a:solidFill>
              <a:latin typeface="+mj-lt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 bwMode="auto">
          <a:xfrm>
            <a:off x="1077033" y="1318832"/>
            <a:ext cx="2142336" cy="787063"/>
          </a:xfrm>
          <a:prstGeom prst="roundRect">
            <a:avLst>
              <a:gd name="adj" fmla="val 11002"/>
            </a:avLst>
          </a:prstGeom>
          <a:gradFill rotWithShape="1">
            <a:gsLst>
              <a:gs pos="0">
                <a:srgbClr val="4F81BD">
                  <a:hueOff val="0"/>
                  <a:satOff val="0"/>
                  <a:lumOff val="0"/>
                  <a:alphaOff val="0"/>
                  <a:shade val="51000"/>
                  <a:satMod val="130000"/>
                </a:srgbClr>
              </a:gs>
              <a:gs pos="80000">
                <a:srgbClr val="4F81BD">
                  <a:hueOff val="0"/>
                  <a:satOff val="0"/>
                  <a:lumOff val="0"/>
                  <a:alphaOff val="0"/>
                  <a:shade val="93000"/>
                  <a:satMod val="130000"/>
                </a:srgbClr>
              </a:gs>
              <a:gs pos="100000">
                <a:srgbClr val="4F81BD">
                  <a:hueOff val="0"/>
                  <a:satOff val="0"/>
                  <a:lumOff val="0"/>
                  <a:alphaOff val="0"/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</a:ln>
          <a:effectLst/>
        </p:spPr>
      </p:sp>
      <p:pic>
        <p:nvPicPr>
          <p:cNvPr id="15" name="Picture 2" descr="D:\_Заступник директора департаменту\Gerb\statis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92835" y="1397538"/>
            <a:ext cx="405306" cy="3828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Box 12"/>
          <p:cNvSpPr txBox="1">
            <a:spLocks noChangeArrowheads="1"/>
          </p:cNvSpPr>
          <p:nvPr/>
        </p:nvSpPr>
        <p:spPr bwMode="auto">
          <a:xfrm>
            <a:off x="1481766" y="1393850"/>
            <a:ext cx="1582626" cy="461665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lIns="0" rIns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477" b="1" kern="0" dirty="0" smtClean="0">
                <a:solidFill>
                  <a:prstClr val="white"/>
                </a:solidFill>
                <a:latin typeface="Arial Black" pitchFamily="34" charset="0"/>
                <a:cs typeface="Arial" charset="0"/>
              </a:rPr>
              <a:t>ГОССТАТ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923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Black" pitchFamily="34" charset="0"/>
                <a:cs typeface="Arial" charset="0"/>
              </a:rPr>
              <a:t>(10,4 </a:t>
            </a:r>
            <a:r>
              <a:rPr lang="ru-RU" sz="923" b="1" kern="0" dirty="0" smtClean="0">
                <a:solidFill>
                  <a:prstClr val="white"/>
                </a:solidFill>
                <a:latin typeface="Arial Black" pitchFamily="34" charset="0"/>
                <a:cs typeface="Arial" charset="0"/>
              </a:rPr>
              <a:t>тыс. человек</a:t>
            </a:r>
            <a:r>
              <a:rPr kumimoji="0" lang="ru-RU" sz="923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Black" pitchFamily="34" charset="0"/>
                <a:cs typeface="Arial" charset="0"/>
              </a:rPr>
              <a:t>)</a:t>
            </a:r>
            <a:endParaRPr kumimoji="0" lang="ru-RU" sz="923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 Black" pitchFamily="34" charset="0"/>
              <a:cs typeface="Arial" charset="0"/>
            </a:endParaRPr>
          </a:p>
        </p:txBody>
      </p:sp>
      <p:grpSp>
        <p:nvGrpSpPr>
          <p:cNvPr id="17" name="Группа 16"/>
          <p:cNvGrpSpPr/>
          <p:nvPr/>
        </p:nvGrpSpPr>
        <p:grpSpPr>
          <a:xfrm>
            <a:off x="1980332" y="4941608"/>
            <a:ext cx="679328" cy="579980"/>
            <a:chOff x="3362872" y="5067658"/>
            <a:chExt cx="735939" cy="628312"/>
          </a:xfrm>
        </p:grpSpPr>
        <p:sp>
          <p:nvSpPr>
            <p:cNvPr id="18" name="Стрелка вправо 17"/>
            <p:cNvSpPr/>
            <p:nvPr/>
          </p:nvSpPr>
          <p:spPr bwMode="auto">
            <a:xfrm rot="13864407" flipV="1">
              <a:off x="3260732" y="5177017"/>
              <a:ext cx="390993" cy="186714"/>
            </a:xfrm>
            <a:prstGeom prst="rightArrow">
              <a:avLst>
                <a:gd name="adj1" fmla="val 60000"/>
                <a:gd name="adj2" fmla="val 50000"/>
              </a:avLst>
            </a:prstGeom>
            <a:gradFill flip="none" rotWithShape="1">
              <a:gsLst>
                <a:gs pos="1000">
                  <a:srgbClr val="4F81BD">
                    <a:lumMod val="20000"/>
                    <a:lumOff val="80000"/>
                  </a:srgbClr>
                </a:gs>
                <a:gs pos="5000">
                  <a:srgbClr val="4F81BD">
                    <a:lumMod val="40000"/>
                    <a:lumOff val="60000"/>
                  </a:srgbClr>
                </a:gs>
                <a:gs pos="91000">
                  <a:sysClr val="window" lastClr="FFFFFF">
                    <a:lumMod val="95000"/>
                  </a:sysClr>
                </a:gs>
              </a:gsLst>
              <a:lin ang="10800000" scaled="1"/>
              <a:tileRect/>
            </a:gradFill>
            <a:ln>
              <a:solidFill>
                <a:srgbClr val="4F81BD">
                  <a:shade val="50000"/>
                </a:srgbClr>
              </a:solidFill>
            </a:ln>
            <a:effectLst/>
          </p:spPr>
        </p:sp>
        <p:sp>
          <p:nvSpPr>
            <p:cNvPr id="19" name="Стрелка вправо 18"/>
            <p:cNvSpPr/>
            <p:nvPr/>
          </p:nvSpPr>
          <p:spPr bwMode="auto">
            <a:xfrm rot="7735593" flipH="1" flipV="1">
              <a:off x="3809957" y="5169798"/>
              <a:ext cx="390993" cy="186714"/>
            </a:xfrm>
            <a:prstGeom prst="rightArrow">
              <a:avLst>
                <a:gd name="adj1" fmla="val 60000"/>
                <a:gd name="adj2" fmla="val 50000"/>
              </a:avLst>
            </a:prstGeom>
            <a:gradFill flip="none" rotWithShape="1">
              <a:gsLst>
                <a:gs pos="1000">
                  <a:srgbClr val="4F81BD">
                    <a:lumMod val="20000"/>
                    <a:lumOff val="80000"/>
                  </a:srgbClr>
                </a:gs>
                <a:gs pos="5000">
                  <a:srgbClr val="4F81BD">
                    <a:lumMod val="40000"/>
                    <a:lumOff val="60000"/>
                  </a:srgbClr>
                </a:gs>
                <a:gs pos="91000">
                  <a:sysClr val="window" lastClr="FFFFFF">
                    <a:lumMod val="95000"/>
                  </a:sysClr>
                </a:gs>
              </a:gsLst>
              <a:lin ang="10800000" scaled="1"/>
              <a:tileRect/>
            </a:gradFill>
            <a:ln>
              <a:solidFill>
                <a:srgbClr val="4F81BD">
                  <a:shade val="50000"/>
                </a:srgbClr>
              </a:solidFill>
            </a:ln>
            <a:effectLst/>
          </p:spPr>
        </p:sp>
        <p:pic>
          <p:nvPicPr>
            <p:cNvPr id="20" name="Picture 8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524240" y="5286388"/>
              <a:ext cx="409582" cy="4095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grpSp>
        <p:nvGrpSpPr>
          <p:cNvPr id="21" name="Группа 20"/>
          <p:cNvGrpSpPr/>
          <p:nvPr/>
        </p:nvGrpSpPr>
        <p:grpSpPr>
          <a:xfrm>
            <a:off x="1077033" y="3683695"/>
            <a:ext cx="2703654" cy="603820"/>
            <a:chOff x="2309794" y="3776358"/>
            <a:chExt cx="1285884" cy="654138"/>
          </a:xfrm>
        </p:grpSpPr>
        <p:sp>
          <p:nvSpPr>
            <p:cNvPr id="22" name="Скругленный прямоугольник 21"/>
            <p:cNvSpPr/>
            <p:nvPr/>
          </p:nvSpPr>
          <p:spPr bwMode="auto">
            <a:xfrm>
              <a:off x="2309794" y="3786190"/>
              <a:ext cx="1285884" cy="642942"/>
            </a:xfrm>
            <a:prstGeom prst="roundRect">
              <a:avLst>
                <a:gd name="adj" fmla="val 11002"/>
              </a:avLst>
            </a:prstGeom>
            <a:gradFill rotWithShape="1">
              <a:gsLst>
                <a:gs pos="0">
                  <a:srgbClr val="4F81BD">
                    <a:hueOff val="0"/>
                    <a:satOff val="0"/>
                    <a:lumOff val="0"/>
                    <a:alphaOff val="0"/>
                    <a:shade val="51000"/>
                    <a:satMod val="130000"/>
                  </a:srgbClr>
                </a:gs>
                <a:gs pos="80000">
                  <a:srgbClr val="4F81BD">
                    <a:hueOff val="0"/>
                    <a:satOff val="0"/>
                    <a:lumOff val="0"/>
                    <a:alphaOff val="0"/>
                    <a:shade val="93000"/>
                    <a:satMod val="130000"/>
                  </a:srgbClr>
                </a:gs>
                <a:gs pos="100000">
                  <a:srgbClr val="4F81BD">
                    <a:hueOff val="0"/>
                    <a:satOff val="0"/>
                    <a:lumOff val="0"/>
                    <a:alphaOff val="0"/>
                    <a:shade val="94000"/>
                    <a:satMod val="135000"/>
                  </a:srgbClr>
                </a:gs>
              </a:gsLst>
              <a:lin ang="16200000" scaled="0"/>
            </a:gradFill>
            <a:ln>
              <a:noFill/>
            </a:ln>
            <a:effectLst/>
          </p:spPr>
        </p:sp>
        <p:sp>
          <p:nvSpPr>
            <p:cNvPr id="23" name="TextBox 12"/>
            <p:cNvSpPr txBox="1">
              <a:spLocks noChangeArrowheads="1"/>
            </p:cNvSpPr>
            <p:nvPr/>
          </p:nvSpPr>
          <p:spPr bwMode="auto">
            <a:xfrm>
              <a:off x="2309794" y="3776358"/>
              <a:ext cx="1285884" cy="654138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square" lIns="0" rIns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ru-RU" sz="1108" b="1" kern="0" dirty="0" smtClean="0">
                  <a:solidFill>
                    <a:prstClr val="white"/>
                  </a:solidFill>
                  <a:latin typeface="+mn-lt"/>
                  <a:cs typeface="Arial" charset="0"/>
                </a:rPr>
                <a:t>Территориальные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ru-RU" sz="1108" b="1" kern="0" dirty="0" smtClean="0">
                  <a:solidFill>
                    <a:prstClr val="white"/>
                  </a:solidFill>
                  <a:latin typeface="+mn-lt"/>
                  <a:cs typeface="Arial" charset="0"/>
                </a:rPr>
                <a:t>органы государственной статистики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ru-RU" sz="1108" b="1" kern="0" dirty="0" smtClean="0">
                  <a:solidFill>
                    <a:prstClr val="white"/>
                  </a:solidFill>
                  <a:latin typeface="+mn-lt"/>
                  <a:cs typeface="Arial" charset="0"/>
                </a:rPr>
                <a:t>в областях</a:t>
              </a:r>
              <a:endParaRPr kumimoji="0" lang="ru-RU" sz="1108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cs typeface="Arial" charset="0"/>
              </a:endParaRPr>
            </a:p>
          </p:txBody>
        </p:sp>
      </p:grpSp>
      <p:grpSp>
        <p:nvGrpSpPr>
          <p:cNvPr id="24" name="Группа 23"/>
          <p:cNvGrpSpPr/>
          <p:nvPr/>
        </p:nvGrpSpPr>
        <p:grpSpPr>
          <a:xfrm>
            <a:off x="813262" y="4352199"/>
            <a:ext cx="3231196" cy="603820"/>
            <a:chOff x="2309794" y="3776358"/>
            <a:chExt cx="1285884" cy="654138"/>
          </a:xfrm>
        </p:grpSpPr>
        <p:sp>
          <p:nvSpPr>
            <p:cNvPr id="25" name="Скругленный прямоугольник 24"/>
            <p:cNvSpPr/>
            <p:nvPr/>
          </p:nvSpPr>
          <p:spPr bwMode="auto">
            <a:xfrm>
              <a:off x="2309794" y="3786190"/>
              <a:ext cx="1285884" cy="642942"/>
            </a:xfrm>
            <a:prstGeom prst="roundRect">
              <a:avLst>
                <a:gd name="adj" fmla="val 11002"/>
              </a:avLst>
            </a:prstGeom>
            <a:gradFill rotWithShape="1">
              <a:gsLst>
                <a:gs pos="0">
                  <a:srgbClr val="4F81BD">
                    <a:hueOff val="0"/>
                    <a:satOff val="0"/>
                    <a:lumOff val="0"/>
                    <a:alphaOff val="0"/>
                    <a:shade val="51000"/>
                    <a:satMod val="130000"/>
                  </a:srgbClr>
                </a:gs>
                <a:gs pos="80000">
                  <a:srgbClr val="4F81BD">
                    <a:hueOff val="0"/>
                    <a:satOff val="0"/>
                    <a:lumOff val="0"/>
                    <a:alphaOff val="0"/>
                    <a:shade val="93000"/>
                    <a:satMod val="130000"/>
                  </a:srgbClr>
                </a:gs>
                <a:gs pos="100000">
                  <a:srgbClr val="4F81BD">
                    <a:hueOff val="0"/>
                    <a:satOff val="0"/>
                    <a:lumOff val="0"/>
                    <a:alphaOff val="0"/>
                    <a:shade val="94000"/>
                    <a:satMod val="135000"/>
                  </a:srgbClr>
                </a:gs>
              </a:gsLst>
              <a:lin ang="16200000" scaled="0"/>
            </a:gradFill>
            <a:ln>
              <a:noFill/>
            </a:ln>
            <a:effectLst/>
          </p:spPr>
        </p:sp>
        <p:sp>
          <p:nvSpPr>
            <p:cNvPr id="26" name="TextBox 12"/>
            <p:cNvSpPr txBox="1">
              <a:spLocks noChangeArrowheads="1"/>
            </p:cNvSpPr>
            <p:nvPr/>
          </p:nvSpPr>
          <p:spPr bwMode="auto">
            <a:xfrm>
              <a:off x="2309794" y="3776358"/>
              <a:ext cx="1285884" cy="654138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square" lIns="0" rIns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ru-RU" sz="1108" b="1" kern="0" dirty="0" smtClean="0">
                  <a:solidFill>
                    <a:prstClr val="white"/>
                  </a:solidFill>
                  <a:latin typeface="+mn-lt"/>
                  <a:cs typeface="Arial" charset="0"/>
                </a:rPr>
                <a:t>Территориальные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ru-RU" sz="1108" b="1" kern="0" dirty="0" smtClean="0">
                  <a:solidFill>
                    <a:prstClr val="white"/>
                  </a:solidFill>
                  <a:latin typeface="+mn-lt"/>
                  <a:cs typeface="Arial" charset="0"/>
                </a:rPr>
                <a:t>органы государственной статистики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ru-RU" sz="1108" b="1" kern="0" dirty="0" smtClean="0">
                  <a:solidFill>
                    <a:prstClr val="white"/>
                  </a:solidFill>
                  <a:latin typeface="+mn-lt"/>
                  <a:cs typeface="Arial" charset="0"/>
                </a:rPr>
                <a:t>в районах и городах</a:t>
              </a:r>
              <a:endParaRPr kumimoji="0" lang="ru-RU" sz="1108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cs typeface="Arial" charset="0"/>
              </a:endParaRPr>
            </a:p>
          </p:txBody>
        </p:sp>
      </p:grpSp>
      <p:grpSp>
        <p:nvGrpSpPr>
          <p:cNvPr id="27" name="Группа 26"/>
          <p:cNvGrpSpPr/>
          <p:nvPr/>
        </p:nvGrpSpPr>
        <p:grpSpPr>
          <a:xfrm>
            <a:off x="1568273" y="2571744"/>
            <a:ext cx="1450741" cy="603820"/>
            <a:chOff x="2309794" y="3776358"/>
            <a:chExt cx="1285884" cy="654138"/>
          </a:xfrm>
        </p:grpSpPr>
        <p:sp>
          <p:nvSpPr>
            <p:cNvPr id="28" name="Скругленный прямоугольник 27"/>
            <p:cNvSpPr/>
            <p:nvPr/>
          </p:nvSpPr>
          <p:spPr bwMode="auto">
            <a:xfrm>
              <a:off x="2309794" y="3786190"/>
              <a:ext cx="1285884" cy="642942"/>
            </a:xfrm>
            <a:prstGeom prst="roundRect">
              <a:avLst>
                <a:gd name="adj" fmla="val 11002"/>
              </a:avLst>
            </a:prstGeom>
            <a:gradFill rotWithShape="1">
              <a:gsLst>
                <a:gs pos="0">
                  <a:srgbClr val="4F81BD">
                    <a:hueOff val="0"/>
                    <a:satOff val="0"/>
                    <a:lumOff val="0"/>
                    <a:alphaOff val="0"/>
                    <a:shade val="51000"/>
                    <a:satMod val="130000"/>
                  </a:srgbClr>
                </a:gs>
                <a:gs pos="80000">
                  <a:srgbClr val="4F81BD">
                    <a:hueOff val="0"/>
                    <a:satOff val="0"/>
                    <a:lumOff val="0"/>
                    <a:alphaOff val="0"/>
                    <a:shade val="93000"/>
                    <a:satMod val="130000"/>
                  </a:srgbClr>
                </a:gs>
                <a:gs pos="100000">
                  <a:srgbClr val="4F81BD">
                    <a:hueOff val="0"/>
                    <a:satOff val="0"/>
                    <a:lumOff val="0"/>
                    <a:alphaOff val="0"/>
                    <a:shade val="94000"/>
                    <a:satMod val="135000"/>
                  </a:srgbClr>
                </a:gs>
              </a:gsLst>
              <a:lin ang="16200000" scaled="0"/>
            </a:gradFill>
            <a:ln>
              <a:noFill/>
            </a:ln>
            <a:effectLst/>
          </p:spPr>
        </p:sp>
        <p:sp>
          <p:nvSpPr>
            <p:cNvPr id="29" name="TextBox 12"/>
            <p:cNvSpPr txBox="1">
              <a:spLocks noChangeArrowheads="1"/>
            </p:cNvSpPr>
            <p:nvPr/>
          </p:nvSpPr>
          <p:spPr bwMode="auto">
            <a:xfrm>
              <a:off x="2309794" y="3776358"/>
              <a:ext cx="1285884" cy="654138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square" lIns="0" rIns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ru-RU" sz="1108" b="1" kern="0" dirty="0" smtClean="0">
                  <a:solidFill>
                    <a:prstClr val="white"/>
                  </a:solidFill>
                  <a:latin typeface="+mn-lt"/>
                  <a:cs typeface="Arial" charset="0"/>
                </a:rPr>
                <a:t>Главное управление региональной статистики</a:t>
              </a:r>
              <a:endParaRPr kumimoji="0" lang="ru-RU" sz="1108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cs typeface="Arial" charset="0"/>
              </a:endParaRPr>
            </a:p>
          </p:txBody>
        </p:sp>
      </p:grpSp>
      <p:sp>
        <p:nvSpPr>
          <p:cNvPr id="30" name="Стрелка вправо 29"/>
          <p:cNvSpPr/>
          <p:nvPr/>
        </p:nvSpPr>
        <p:spPr bwMode="auto">
          <a:xfrm rot="5400000" flipH="1">
            <a:off x="4426501" y="1791631"/>
            <a:ext cx="759260" cy="209317"/>
          </a:xfrm>
          <a:prstGeom prst="rightArrow">
            <a:avLst>
              <a:gd name="adj1" fmla="val 60000"/>
              <a:gd name="adj2" fmla="val 50000"/>
            </a:avLst>
          </a:prstGeom>
          <a:gradFill flip="none" rotWithShape="1">
            <a:gsLst>
              <a:gs pos="1000">
                <a:srgbClr val="4F81BD">
                  <a:lumMod val="20000"/>
                  <a:lumOff val="80000"/>
                </a:srgbClr>
              </a:gs>
              <a:gs pos="5000">
                <a:srgbClr val="4F81BD">
                  <a:lumMod val="40000"/>
                  <a:lumOff val="60000"/>
                </a:srgbClr>
              </a:gs>
              <a:gs pos="91000">
                <a:sysClr val="window" lastClr="FFFFFF">
                  <a:lumMod val="95000"/>
                </a:sysClr>
              </a:gs>
            </a:gsLst>
            <a:lin ang="10800000" scaled="1"/>
            <a:tileRect/>
          </a:gradFill>
          <a:ln>
            <a:solidFill>
              <a:srgbClr val="4F81BD">
                <a:shade val="50000"/>
              </a:srgbClr>
            </a:solidFill>
          </a:ln>
          <a:effectLst/>
        </p:spPr>
      </p:sp>
      <p:sp>
        <p:nvSpPr>
          <p:cNvPr id="31" name="Стрелка вправо 30"/>
          <p:cNvSpPr/>
          <p:nvPr/>
        </p:nvSpPr>
        <p:spPr bwMode="auto">
          <a:xfrm rot="5400000" flipH="1">
            <a:off x="5670338" y="1791631"/>
            <a:ext cx="759260" cy="209317"/>
          </a:xfrm>
          <a:prstGeom prst="rightArrow">
            <a:avLst>
              <a:gd name="adj1" fmla="val 60000"/>
              <a:gd name="adj2" fmla="val 50000"/>
            </a:avLst>
          </a:prstGeom>
          <a:gradFill flip="none" rotWithShape="1">
            <a:gsLst>
              <a:gs pos="1000">
                <a:srgbClr val="4F81BD">
                  <a:lumMod val="20000"/>
                  <a:lumOff val="80000"/>
                </a:srgbClr>
              </a:gs>
              <a:gs pos="5000">
                <a:srgbClr val="4F81BD">
                  <a:lumMod val="40000"/>
                  <a:lumOff val="60000"/>
                </a:srgbClr>
              </a:gs>
              <a:gs pos="91000">
                <a:sysClr val="window" lastClr="FFFFFF">
                  <a:lumMod val="95000"/>
                </a:sysClr>
              </a:gs>
            </a:gsLst>
            <a:lin ang="10800000" scaled="1"/>
            <a:tileRect/>
          </a:gradFill>
          <a:ln>
            <a:solidFill>
              <a:srgbClr val="4F81BD">
                <a:shade val="50000"/>
              </a:srgbClr>
            </a:solidFill>
          </a:ln>
          <a:effectLst/>
        </p:spPr>
      </p:sp>
      <p:sp>
        <p:nvSpPr>
          <p:cNvPr id="32" name="Стрелка вправо 31"/>
          <p:cNvSpPr/>
          <p:nvPr/>
        </p:nvSpPr>
        <p:spPr bwMode="auto">
          <a:xfrm rot="5400000" flipH="1">
            <a:off x="6925664" y="1791631"/>
            <a:ext cx="759260" cy="209317"/>
          </a:xfrm>
          <a:prstGeom prst="rightArrow">
            <a:avLst>
              <a:gd name="adj1" fmla="val 60000"/>
              <a:gd name="adj2" fmla="val 50000"/>
            </a:avLst>
          </a:prstGeom>
          <a:gradFill flip="none" rotWithShape="1">
            <a:gsLst>
              <a:gs pos="1000">
                <a:srgbClr val="4F81BD">
                  <a:lumMod val="20000"/>
                  <a:lumOff val="80000"/>
                </a:srgbClr>
              </a:gs>
              <a:gs pos="5000">
                <a:srgbClr val="4F81BD">
                  <a:lumMod val="40000"/>
                  <a:lumOff val="60000"/>
                </a:srgbClr>
              </a:gs>
              <a:gs pos="91000">
                <a:sysClr val="window" lastClr="FFFFFF">
                  <a:lumMod val="95000"/>
                </a:sysClr>
              </a:gs>
            </a:gsLst>
            <a:lin ang="10800000" scaled="1"/>
            <a:tileRect/>
          </a:gradFill>
          <a:ln>
            <a:solidFill>
              <a:srgbClr val="4F81BD">
                <a:shade val="50000"/>
              </a:srgbClr>
            </a:solidFill>
          </a:ln>
          <a:effectLst/>
        </p:spPr>
      </p:sp>
      <p:sp>
        <p:nvSpPr>
          <p:cNvPr id="33" name="Скругленный прямоугольник 32"/>
          <p:cNvSpPr/>
          <p:nvPr/>
        </p:nvSpPr>
        <p:spPr bwMode="auto">
          <a:xfrm>
            <a:off x="4221722" y="2148860"/>
            <a:ext cx="1186970" cy="659428"/>
          </a:xfrm>
          <a:prstGeom prst="roundRect">
            <a:avLst>
              <a:gd name="adj" fmla="val 11002"/>
            </a:avLst>
          </a:prstGeom>
          <a:gradFill>
            <a:gsLst>
              <a:gs pos="49000">
                <a:srgbClr val="1F497D">
                  <a:lumMod val="97000"/>
                </a:srgbClr>
              </a:gs>
              <a:gs pos="100000">
                <a:srgbClr val="4F81BD">
                  <a:lumMod val="40000"/>
                  <a:lumOff val="60000"/>
                </a:srgbClr>
              </a:gs>
              <a:gs pos="100000">
                <a:srgbClr val="4F81BD">
                  <a:lumMod val="20000"/>
                  <a:lumOff val="80000"/>
                </a:srgbClr>
              </a:gs>
            </a:gsLst>
            <a:lin ang="16200000" scaled="0"/>
          </a:gradFill>
          <a:ln w="25400" cap="flat" cmpd="sng" algn="ctr">
            <a:noFill/>
            <a:prstDash val="solid"/>
          </a:ln>
          <a:effectLst/>
        </p:spPr>
      </p:sp>
      <p:sp>
        <p:nvSpPr>
          <p:cNvPr id="35" name="TextBox 12"/>
          <p:cNvSpPr txBox="1">
            <a:spLocks noChangeArrowheads="1"/>
          </p:cNvSpPr>
          <p:nvPr/>
        </p:nvSpPr>
        <p:spPr bwMode="auto">
          <a:xfrm>
            <a:off x="4242287" y="2214804"/>
            <a:ext cx="1143136" cy="461665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lIns="0" r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77" b="1" kern="0" dirty="0" smtClean="0">
                <a:solidFill>
                  <a:prstClr val="white"/>
                </a:solidFill>
                <a:latin typeface="+mj-lt"/>
                <a:cs typeface="Arial" charset="0"/>
              </a:rPr>
              <a:t>Минфин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923" b="1" kern="0" dirty="0" smtClean="0">
                <a:solidFill>
                  <a:prstClr val="white"/>
                </a:solidFill>
                <a:latin typeface="+mj-lt"/>
                <a:cs typeface="Arial" charset="0"/>
              </a:rPr>
              <a:t>(694 человек ЦА)</a:t>
            </a:r>
            <a:endParaRPr lang="ru-RU" sz="923" b="1" kern="0" dirty="0">
              <a:solidFill>
                <a:prstClr val="white"/>
              </a:solidFill>
              <a:latin typeface="+mj-lt"/>
              <a:cs typeface="Arial" charset="0"/>
            </a:endParaRPr>
          </a:p>
        </p:txBody>
      </p:sp>
      <p:grpSp>
        <p:nvGrpSpPr>
          <p:cNvPr id="2" name="Группа 1"/>
          <p:cNvGrpSpPr/>
          <p:nvPr/>
        </p:nvGrpSpPr>
        <p:grpSpPr>
          <a:xfrm>
            <a:off x="5456483" y="2148860"/>
            <a:ext cx="1186970" cy="659428"/>
            <a:chOff x="5456483" y="2148860"/>
            <a:chExt cx="1186970" cy="659428"/>
          </a:xfrm>
        </p:grpSpPr>
        <p:sp>
          <p:nvSpPr>
            <p:cNvPr id="34" name="Скругленный прямоугольник 33"/>
            <p:cNvSpPr/>
            <p:nvPr/>
          </p:nvSpPr>
          <p:spPr bwMode="auto">
            <a:xfrm>
              <a:off x="5456483" y="2148860"/>
              <a:ext cx="1186970" cy="659428"/>
            </a:xfrm>
            <a:prstGeom prst="roundRect">
              <a:avLst>
                <a:gd name="adj" fmla="val 11002"/>
              </a:avLst>
            </a:prstGeom>
            <a:gradFill>
              <a:gsLst>
                <a:gs pos="49000">
                  <a:srgbClr val="1F497D">
                    <a:lumMod val="97000"/>
                  </a:srgbClr>
                </a:gs>
                <a:gs pos="100000">
                  <a:srgbClr val="4F81BD">
                    <a:lumMod val="40000"/>
                    <a:lumOff val="60000"/>
                  </a:srgbClr>
                </a:gs>
                <a:gs pos="100000">
                  <a:srgbClr val="4F81BD">
                    <a:lumMod val="20000"/>
                    <a:lumOff val="80000"/>
                  </a:srgbClr>
                </a:gs>
              </a:gsLst>
              <a:lin ang="162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/>
            <a:lstStyle/>
            <a:p>
              <a:endParaRPr lang="ru-RU" dirty="0"/>
            </a:p>
          </p:txBody>
        </p:sp>
        <p:sp>
          <p:nvSpPr>
            <p:cNvPr id="36" name="TextBox 12"/>
            <p:cNvSpPr txBox="1">
              <a:spLocks noChangeArrowheads="1"/>
            </p:cNvSpPr>
            <p:nvPr/>
          </p:nvSpPr>
          <p:spPr bwMode="auto">
            <a:xfrm>
              <a:off x="5568769" y="2158557"/>
              <a:ext cx="981513" cy="603691"/>
            </a:xfrm>
            <a:prstGeom prst="rect">
              <a:avLst/>
            </a:prstGeom>
            <a:gradFill>
              <a:gsLst>
                <a:gs pos="49000">
                  <a:srgbClr val="1F497D">
                    <a:lumMod val="97000"/>
                  </a:srgbClr>
                </a:gs>
                <a:gs pos="100000">
                  <a:srgbClr val="4F81BD">
                    <a:lumMod val="40000"/>
                    <a:lumOff val="60000"/>
                  </a:srgbClr>
                </a:gs>
                <a:gs pos="100000">
                  <a:srgbClr val="4F81BD">
                    <a:lumMod val="20000"/>
                    <a:lumOff val="80000"/>
                  </a:srgbClr>
                </a:gs>
              </a:gsLst>
              <a:lin ang="162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wrap="square" lIns="0" rIns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ru-RU" sz="1477" b="1" kern="0" dirty="0" smtClean="0">
                  <a:solidFill>
                    <a:prstClr val="white"/>
                  </a:solidFill>
                  <a:latin typeface="+mj-lt"/>
                  <a:cs typeface="Arial" charset="0"/>
                </a:rPr>
                <a:t>ГФСУ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ru-RU" sz="923" b="1" kern="0" dirty="0" smtClean="0">
                  <a:solidFill>
                    <a:prstClr val="white"/>
                  </a:solidFill>
                  <a:latin typeface="+mj-lt"/>
                  <a:cs typeface="Arial" charset="0"/>
                </a:rPr>
                <a:t>(58,8 тыс. человек)</a:t>
              </a:r>
              <a:endParaRPr lang="ru-RU" sz="923" b="1" kern="0" dirty="0">
                <a:solidFill>
                  <a:prstClr val="white"/>
                </a:solidFill>
                <a:latin typeface="+mj-lt"/>
                <a:cs typeface="Arial" charset="0"/>
              </a:endParaRPr>
            </a:p>
          </p:txBody>
        </p:sp>
      </p:grpSp>
      <p:sp>
        <p:nvSpPr>
          <p:cNvPr id="37" name="Скругленный прямоугольник 36"/>
          <p:cNvSpPr/>
          <p:nvPr/>
        </p:nvSpPr>
        <p:spPr bwMode="auto">
          <a:xfrm>
            <a:off x="4290078" y="3701847"/>
            <a:ext cx="3579061" cy="593485"/>
          </a:xfrm>
          <a:prstGeom prst="roundRect">
            <a:avLst>
              <a:gd name="adj" fmla="val 11002"/>
            </a:avLst>
          </a:prstGeom>
          <a:gradFill>
            <a:gsLst>
              <a:gs pos="49000">
                <a:srgbClr val="1F497D">
                  <a:lumMod val="97000"/>
                </a:srgbClr>
              </a:gs>
              <a:gs pos="100000">
                <a:srgbClr val="4F81BD">
                  <a:lumMod val="40000"/>
                  <a:lumOff val="60000"/>
                </a:srgbClr>
              </a:gs>
              <a:gs pos="100000">
                <a:srgbClr val="4F81BD">
                  <a:lumMod val="20000"/>
                  <a:lumOff val="80000"/>
                </a:srgbClr>
              </a:gs>
            </a:gsLst>
            <a:lin ang="16200000" scaled="0"/>
          </a:gradFill>
          <a:ln w="25400" cap="flat" cmpd="sng" algn="ctr">
            <a:noFill/>
            <a:prstDash val="solid"/>
          </a:ln>
          <a:effectLst/>
        </p:spPr>
      </p:sp>
      <p:sp>
        <p:nvSpPr>
          <p:cNvPr id="38" name="Скругленный прямоугольник 37"/>
          <p:cNvSpPr/>
          <p:nvPr/>
        </p:nvSpPr>
        <p:spPr bwMode="auto">
          <a:xfrm>
            <a:off x="4290078" y="4361274"/>
            <a:ext cx="2326148" cy="593485"/>
          </a:xfrm>
          <a:prstGeom prst="roundRect">
            <a:avLst>
              <a:gd name="adj" fmla="val 11002"/>
            </a:avLst>
          </a:prstGeom>
          <a:gradFill>
            <a:gsLst>
              <a:gs pos="49000">
                <a:srgbClr val="1F497D">
                  <a:lumMod val="97000"/>
                </a:srgbClr>
              </a:gs>
              <a:gs pos="100000">
                <a:srgbClr val="4F81BD">
                  <a:lumMod val="40000"/>
                  <a:lumOff val="60000"/>
                </a:srgbClr>
              </a:gs>
              <a:gs pos="100000">
                <a:srgbClr val="4F81BD">
                  <a:lumMod val="20000"/>
                  <a:lumOff val="80000"/>
                </a:srgbClr>
              </a:gs>
            </a:gsLst>
            <a:lin ang="16200000" scaled="0"/>
          </a:gradFill>
          <a:ln w="25400" cap="flat" cmpd="sng" algn="ctr">
            <a:noFill/>
            <a:prstDash val="solid"/>
          </a:ln>
          <a:effectLst/>
        </p:spPr>
      </p:sp>
      <p:sp>
        <p:nvSpPr>
          <p:cNvPr id="39" name="TextBox 12"/>
          <p:cNvSpPr txBox="1">
            <a:spLocks noChangeArrowheads="1"/>
          </p:cNvSpPr>
          <p:nvPr/>
        </p:nvSpPr>
        <p:spPr bwMode="auto">
          <a:xfrm>
            <a:off x="4334307" y="4411957"/>
            <a:ext cx="2242724" cy="461665"/>
          </a:xfrm>
          <a:prstGeom prst="rect">
            <a:avLst/>
          </a:prstGeom>
          <a:gradFill>
            <a:gsLst>
              <a:gs pos="49000">
                <a:srgbClr val="1F497D">
                  <a:lumMod val="97000"/>
                </a:srgbClr>
              </a:gs>
              <a:gs pos="100000">
                <a:srgbClr val="4F81BD">
                  <a:lumMod val="40000"/>
                  <a:lumOff val="60000"/>
                </a:srgbClr>
              </a:gs>
              <a:gs pos="100000">
                <a:srgbClr val="4F81BD">
                  <a:lumMod val="20000"/>
                  <a:lumOff val="80000"/>
                </a:srgbClr>
              </a:gs>
            </a:gsLst>
            <a:lin ang="16200000" scaled="0"/>
          </a:gradFill>
          <a:ln w="25400" cap="flat" cmpd="sng" algn="ctr">
            <a:noFill/>
            <a:prstDash val="solid"/>
          </a:ln>
          <a:effectLst/>
        </p:spPr>
        <p:txBody>
          <a:bodyPr wrap="square" lIns="0" rIns="0">
            <a:spAutoFit/>
          </a:bodyPr>
          <a:lstStyle>
            <a:defPPr>
              <a:defRPr lang="uk-UA"/>
            </a:defPPr>
            <a:lvl1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77" b="1" kern="0">
                <a:solidFill>
                  <a:prstClr val="white"/>
                </a:solidFill>
                <a:latin typeface="Arial Black" pitchFamily="34" charset="0"/>
                <a:cs typeface="Arial" charset="0"/>
              </a:defRPr>
            </a:lvl1pPr>
          </a:lstStyle>
          <a:p>
            <a:r>
              <a:rPr lang="ru-RU" sz="1200" dirty="0" smtClean="0">
                <a:latin typeface="+mj-lt"/>
              </a:rPr>
              <a:t>Территориальные</a:t>
            </a:r>
          </a:p>
          <a:p>
            <a:r>
              <a:rPr lang="ru-RU" sz="1200" dirty="0" smtClean="0">
                <a:latin typeface="+mj-lt"/>
              </a:rPr>
              <a:t>органы в районах и городах</a:t>
            </a:r>
            <a:endParaRPr lang="ru-RU" sz="1200" dirty="0">
              <a:latin typeface="+mj-lt"/>
            </a:endParaRPr>
          </a:p>
        </p:txBody>
      </p:sp>
      <p:sp>
        <p:nvSpPr>
          <p:cNvPr id="40" name="Скругленный прямоугольник 39"/>
          <p:cNvSpPr/>
          <p:nvPr/>
        </p:nvSpPr>
        <p:spPr bwMode="auto">
          <a:xfrm>
            <a:off x="6682169" y="2148860"/>
            <a:ext cx="1186970" cy="659428"/>
          </a:xfrm>
          <a:prstGeom prst="roundRect">
            <a:avLst>
              <a:gd name="adj" fmla="val 11002"/>
            </a:avLst>
          </a:prstGeom>
          <a:gradFill>
            <a:gsLst>
              <a:gs pos="49000">
                <a:srgbClr val="1F497D">
                  <a:lumMod val="97000"/>
                </a:srgbClr>
              </a:gs>
              <a:gs pos="100000">
                <a:srgbClr val="4F81BD">
                  <a:lumMod val="40000"/>
                  <a:lumOff val="60000"/>
                </a:srgbClr>
              </a:gs>
              <a:gs pos="100000">
                <a:srgbClr val="4F81BD">
                  <a:lumMod val="20000"/>
                  <a:lumOff val="80000"/>
                </a:srgbClr>
              </a:gs>
            </a:gsLst>
            <a:lin ang="16200000" scaled="0"/>
          </a:gradFill>
          <a:ln w="25400" cap="flat" cmpd="sng" algn="ctr">
            <a:noFill/>
            <a:prstDash val="solid"/>
          </a:ln>
          <a:effectLst/>
        </p:spPr>
      </p:sp>
      <p:sp>
        <p:nvSpPr>
          <p:cNvPr id="41" name="TextBox 12"/>
          <p:cNvSpPr txBox="1">
            <a:spLocks noChangeArrowheads="1"/>
          </p:cNvSpPr>
          <p:nvPr/>
        </p:nvSpPr>
        <p:spPr bwMode="auto">
          <a:xfrm>
            <a:off x="6814054" y="2214804"/>
            <a:ext cx="923199" cy="461665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lIns="0" rIns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477" b="1" kern="0" dirty="0" smtClean="0">
                <a:solidFill>
                  <a:prstClr val="white"/>
                </a:solidFill>
                <a:latin typeface="+mj-lt"/>
                <a:cs typeface="Arial" charset="0"/>
              </a:rPr>
              <a:t>НБУ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923" b="1" kern="0" dirty="0" smtClean="0">
                <a:solidFill>
                  <a:prstClr val="white"/>
                </a:solidFill>
                <a:latin typeface="+mj-lt"/>
                <a:cs typeface="Arial" charset="0"/>
              </a:rPr>
              <a:t>(9,9 тыс.)</a:t>
            </a:r>
            <a:endParaRPr lang="ru-RU" sz="923" b="1" kern="0" dirty="0">
              <a:solidFill>
                <a:prstClr val="white"/>
              </a:solidFill>
              <a:latin typeface="+mj-lt"/>
              <a:cs typeface="Arial" charset="0"/>
            </a:endParaRPr>
          </a:p>
        </p:txBody>
      </p:sp>
      <p:sp>
        <p:nvSpPr>
          <p:cNvPr id="42" name="Скругленный прямоугольник 41"/>
          <p:cNvSpPr/>
          <p:nvPr/>
        </p:nvSpPr>
        <p:spPr bwMode="auto">
          <a:xfrm>
            <a:off x="4290078" y="2967401"/>
            <a:ext cx="1055084" cy="600164"/>
          </a:xfrm>
          <a:prstGeom prst="roundRect">
            <a:avLst>
              <a:gd name="adj" fmla="val 11002"/>
            </a:avLst>
          </a:prstGeom>
          <a:gradFill>
            <a:gsLst>
              <a:gs pos="49000">
                <a:srgbClr val="1F497D">
                  <a:lumMod val="97000"/>
                </a:srgbClr>
              </a:gs>
              <a:gs pos="100000">
                <a:srgbClr val="4F81BD">
                  <a:lumMod val="40000"/>
                  <a:lumOff val="60000"/>
                </a:srgbClr>
              </a:gs>
              <a:gs pos="100000">
                <a:srgbClr val="4F81BD">
                  <a:lumMod val="20000"/>
                  <a:lumOff val="80000"/>
                </a:srgbClr>
              </a:gs>
            </a:gsLst>
            <a:lin ang="16200000" scaled="0"/>
          </a:gradFill>
          <a:ln w="25400" cap="flat" cmpd="sng" algn="ctr">
            <a:noFill/>
            <a:prstDash val="solid"/>
          </a:ln>
          <a:effectLst/>
        </p:spPr>
      </p:sp>
      <p:sp>
        <p:nvSpPr>
          <p:cNvPr id="43" name="TextBox 12"/>
          <p:cNvSpPr txBox="1">
            <a:spLocks noChangeArrowheads="1"/>
          </p:cNvSpPr>
          <p:nvPr/>
        </p:nvSpPr>
        <p:spPr bwMode="auto">
          <a:xfrm>
            <a:off x="4331041" y="2967401"/>
            <a:ext cx="958887" cy="600164"/>
          </a:xfrm>
          <a:prstGeom prst="rect">
            <a:avLst/>
          </a:prstGeom>
          <a:gradFill>
            <a:gsLst>
              <a:gs pos="49000">
                <a:srgbClr val="1F497D">
                  <a:lumMod val="97000"/>
                </a:srgbClr>
              </a:gs>
              <a:gs pos="100000">
                <a:srgbClr val="4F81BD">
                  <a:lumMod val="40000"/>
                  <a:lumOff val="60000"/>
                </a:srgbClr>
              </a:gs>
              <a:gs pos="100000">
                <a:srgbClr val="4F81BD">
                  <a:lumMod val="20000"/>
                  <a:lumOff val="80000"/>
                </a:srgbClr>
              </a:gs>
            </a:gsLst>
            <a:lin ang="16200000" scaled="0"/>
          </a:gradFill>
          <a:ln w="25400" cap="flat" cmpd="sng" algn="ctr">
            <a:noFill/>
            <a:prstDash val="solid"/>
          </a:ln>
          <a:effectLst/>
        </p:spPr>
        <p:txBody>
          <a:bodyPr wrap="square" lIns="0" rIns="0">
            <a:spAutoFit/>
          </a:bodyPr>
          <a:lstStyle>
            <a:defPPr>
              <a:defRPr lang="uk-UA"/>
            </a:defPPr>
            <a:lvl1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77" b="1" kern="0">
                <a:solidFill>
                  <a:prstClr val="white"/>
                </a:solidFill>
                <a:latin typeface="Arial Black" pitchFamily="34" charset="0"/>
                <a:cs typeface="Arial" charset="0"/>
              </a:defRPr>
            </a:lvl1pPr>
          </a:lstStyle>
          <a:p>
            <a:r>
              <a:rPr lang="ru-RU" sz="1100" dirty="0" smtClean="0">
                <a:latin typeface="+mj-lt"/>
              </a:rPr>
              <a:t>Казначейство</a:t>
            </a:r>
          </a:p>
          <a:p>
            <a:r>
              <a:rPr lang="ru-RU" sz="1100" dirty="0" smtClean="0">
                <a:latin typeface="+mj-lt"/>
              </a:rPr>
              <a:t>(13,3 тыс. человек)</a:t>
            </a:r>
            <a:endParaRPr lang="ru-RU" sz="1100" dirty="0">
              <a:latin typeface="+mj-lt"/>
            </a:endParaRPr>
          </a:p>
        </p:txBody>
      </p:sp>
      <p:sp>
        <p:nvSpPr>
          <p:cNvPr id="44" name="Стрелка вправо 43"/>
          <p:cNvSpPr/>
          <p:nvPr/>
        </p:nvSpPr>
        <p:spPr bwMode="auto">
          <a:xfrm rot="5400000" flipH="1">
            <a:off x="8376651" y="1563917"/>
            <a:ext cx="292342" cy="197828"/>
          </a:xfrm>
          <a:prstGeom prst="rightArrow">
            <a:avLst>
              <a:gd name="adj1" fmla="val 60000"/>
              <a:gd name="adj2" fmla="val 50000"/>
            </a:avLst>
          </a:prstGeom>
          <a:gradFill flip="none" rotWithShape="1">
            <a:gsLst>
              <a:gs pos="1000">
                <a:srgbClr val="4F81BD">
                  <a:lumMod val="20000"/>
                  <a:lumOff val="80000"/>
                </a:srgbClr>
              </a:gs>
              <a:gs pos="5000">
                <a:srgbClr val="4F81BD">
                  <a:lumMod val="40000"/>
                  <a:lumOff val="60000"/>
                </a:srgbClr>
              </a:gs>
              <a:gs pos="91000">
                <a:sysClr val="window" lastClr="FFFFFF">
                  <a:lumMod val="95000"/>
                </a:sysClr>
              </a:gs>
            </a:gsLst>
            <a:lin ang="10800000" scaled="1"/>
            <a:tileRect/>
          </a:gradFill>
          <a:ln>
            <a:solidFill>
              <a:srgbClr val="4F81BD">
                <a:shade val="50000"/>
              </a:srgbClr>
            </a:solidFill>
          </a:ln>
          <a:effectLst/>
        </p:spPr>
      </p:sp>
      <p:sp>
        <p:nvSpPr>
          <p:cNvPr id="45" name="Стрелка вправо 44"/>
          <p:cNvSpPr/>
          <p:nvPr/>
        </p:nvSpPr>
        <p:spPr bwMode="auto">
          <a:xfrm rot="5400000" flipH="1">
            <a:off x="8367575" y="2050330"/>
            <a:ext cx="292342" cy="197828"/>
          </a:xfrm>
          <a:prstGeom prst="rightArrow">
            <a:avLst>
              <a:gd name="adj1" fmla="val 60000"/>
              <a:gd name="adj2" fmla="val 50000"/>
            </a:avLst>
          </a:prstGeom>
          <a:gradFill flip="none" rotWithShape="1">
            <a:gsLst>
              <a:gs pos="1000">
                <a:srgbClr val="4F81BD">
                  <a:lumMod val="20000"/>
                  <a:lumOff val="80000"/>
                </a:srgbClr>
              </a:gs>
              <a:gs pos="5000">
                <a:srgbClr val="4F81BD">
                  <a:lumMod val="40000"/>
                  <a:lumOff val="60000"/>
                </a:srgbClr>
              </a:gs>
              <a:gs pos="91000">
                <a:sysClr val="window" lastClr="FFFFFF">
                  <a:lumMod val="95000"/>
                </a:sysClr>
              </a:gs>
            </a:gsLst>
            <a:lin ang="10800000" scaled="1"/>
            <a:tileRect/>
          </a:gradFill>
          <a:ln>
            <a:solidFill>
              <a:srgbClr val="4F81BD">
                <a:shade val="50000"/>
              </a:srgbClr>
            </a:solidFill>
          </a:ln>
          <a:effectLst/>
        </p:spPr>
      </p:sp>
      <p:sp>
        <p:nvSpPr>
          <p:cNvPr id="46" name="Скругленный прямоугольник 45"/>
          <p:cNvSpPr/>
          <p:nvPr/>
        </p:nvSpPr>
        <p:spPr bwMode="auto">
          <a:xfrm>
            <a:off x="7916930" y="2148860"/>
            <a:ext cx="1186970" cy="659428"/>
          </a:xfrm>
          <a:prstGeom prst="roundRect">
            <a:avLst>
              <a:gd name="adj" fmla="val 11002"/>
            </a:avLst>
          </a:prstGeom>
          <a:gradFill>
            <a:gsLst>
              <a:gs pos="49000">
                <a:srgbClr val="1F497D">
                  <a:lumMod val="97000"/>
                </a:srgbClr>
              </a:gs>
              <a:gs pos="100000">
                <a:srgbClr val="4F81BD">
                  <a:lumMod val="40000"/>
                  <a:lumOff val="60000"/>
                </a:srgbClr>
              </a:gs>
              <a:gs pos="100000">
                <a:srgbClr val="4F81BD">
                  <a:lumMod val="20000"/>
                  <a:lumOff val="80000"/>
                </a:srgbClr>
              </a:gs>
            </a:gsLst>
            <a:lin ang="16200000" scaled="0"/>
          </a:gradFill>
          <a:ln w="25400" cap="flat" cmpd="sng" algn="ctr">
            <a:noFill/>
            <a:prstDash val="solid"/>
          </a:ln>
          <a:effectLst/>
        </p:spPr>
      </p:sp>
      <p:sp>
        <p:nvSpPr>
          <p:cNvPr id="47" name="TextBox 12"/>
          <p:cNvSpPr txBox="1">
            <a:spLocks noChangeArrowheads="1"/>
          </p:cNvSpPr>
          <p:nvPr/>
        </p:nvSpPr>
        <p:spPr bwMode="auto">
          <a:xfrm>
            <a:off x="7968971" y="2148861"/>
            <a:ext cx="1096214" cy="600164"/>
          </a:xfrm>
          <a:prstGeom prst="rect">
            <a:avLst/>
          </a:prstGeom>
          <a:gradFill>
            <a:gsLst>
              <a:gs pos="49000">
                <a:srgbClr val="1F497D">
                  <a:lumMod val="97000"/>
                </a:srgbClr>
              </a:gs>
              <a:gs pos="100000">
                <a:srgbClr val="4F81BD">
                  <a:lumMod val="40000"/>
                  <a:lumOff val="60000"/>
                </a:srgbClr>
              </a:gs>
              <a:gs pos="100000">
                <a:srgbClr val="4F81BD">
                  <a:lumMod val="20000"/>
                  <a:lumOff val="80000"/>
                </a:srgbClr>
              </a:gs>
            </a:gsLst>
            <a:lin ang="16200000" scaled="0"/>
          </a:gradFill>
          <a:ln w="25400" cap="flat" cmpd="sng" algn="ctr">
            <a:noFill/>
            <a:prstDash val="solid"/>
          </a:ln>
          <a:effectLst/>
        </p:spPr>
        <p:txBody>
          <a:bodyPr wrap="square" lIns="0" rIns="0">
            <a:spAutoFit/>
          </a:bodyPr>
          <a:lstStyle>
            <a:defPPr>
              <a:defRPr lang="uk-UA"/>
            </a:defPPr>
            <a:lvl1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77" b="1" kern="0">
                <a:solidFill>
                  <a:prstClr val="white"/>
                </a:solidFill>
                <a:latin typeface="Arial Black" pitchFamily="34" charset="0"/>
                <a:cs typeface="Arial" charset="0"/>
              </a:defRPr>
            </a:lvl1pPr>
          </a:lstStyle>
          <a:p>
            <a:r>
              <a:rPr lang="ru-RU" sz="1100" dirty="0" smtClean="0">
                <a:latin typeface="+mj-lt"/>
              </a:rPr>
              <a:t>Другие </a:t>
            </a:r>
            <a:r>
              <a:rPr lang="ru-RU" sz="1100" dirty="0" err="1" smtClean="0">
                <a:latin typeface="+mj-lt"/>
              </a:rPr>
              <a:t>государствен-ные</a:t>
            </a:r>
            <a:r>
              <a:rPr lang="ru-RU" sz="1100" dirty="0" smtClean="0">
                <a:latin typeface="+mj-lt"/>
              </a:rPr>
              <a:t> органы</a:t>
            </a:r>
            <a:endParaRPr lang="ru-RU" sz="1100" dirty="0">
              <a:latin typeface="+mj-lt"/>
            </a:endParaRPr>
          </a:p>
        </p:txBody>
      </p:sp>
      <p:grpSp>
        <p:nvGrpSpPr>
          <p:cNvPr id="48" name="Группа 47"/>
          <p:cNvGrpSpPr/>
          <p:nvPr/>
        </p:nvGrpSpPr>
        <p:grpSpPr>
          <a:xfrm>
            <a:off x="7916930" y="1643311"/>
            <a:ext cx="1204291" cy="376385"/>
            <a:chOff x="8632409" y="1484909"/>
            <a:chExt cx="1248914" cy="215445"/>
          </a:xfrm>
        </p:grpSpPr>
        <p:sp>
          <p:nvSpPr>
            <p:cNvPr id="49" name="Прямоугольник 48"/>
            <p:cNvSpPr/>
            <p:nvPr/>
          </p:nvSpPr>
          <p:spPr>
            <a:xfrm>
              <a:off x="8632409" y="1501848"/>
              <a:ext cx="1188208" cy="188671"/>
            </a:xfrm>
            <a:prstGeom prst="rect">
              <a:avLst/>
            </a:prstGeom>
            <a:solidFill>
              <a:srgbClr val="4F81BD">
                <a:lumMod val="20000"/>
                <a:lumOff val="8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0" name="Text Box 29"/>
            <p:cNvSpPr txBox="1">
              <a:spLocks noChangeArrowheads="1"/>
            </p:cNvSpPr>
            <p:nvPr/>
          </p:nvSpPr>
          <p:spPr bwMode="auto">
            <a:xfrm>
              <a:off x="8633052" y="1484909"/>
              <a:ext cx="1248271" cy="2154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ru-RU" sz="923" b="1" kern="0" dirty="0" err="1" smtClean="0">
                  <a:solidFill>
                    <a:prstClr val="black"/>
                  </a:solidFill>
                  <a:latin typeface="Arial" charset="0"/>
                  <a:cs typeface="Arial" charset="0"/>
                </a:rPr>
                <a:t>Административ-ные</a:t>
              </a:r>
              <a:r>
                <a:rPr lang="ru-RU" sz="923" b="1" kern="0" dirty="0" smtClean="0">
                  <a:solidFill>
                    <a:prstClr val="black"/>
                  </a:solidFill>
                  <a:latin typeface="Arial" charset="0"/>
                  <a:cs typeface="Arial" charset="0"/>
                </a:rPr>
                <a:t> данные</a:t>
              </a:r>
              <a:endParaRPr kumimoji="0" lang="ru-RU" sz="923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Black" pitchFamily="34" charset="0"/>
              </a:endParaRPr>
            </a:p>
          </p:txBody>
        </p:sp>
      </p:grpSp>
      <p:grpSp>
        <p:nvGrpSpPr>
          <p:cNvPr id="51" name="Группа 50"/>
          <p:cNvGrpSpPr/>
          <p:nvPr/>
        </p:nvGrpSpPr>
        <p:grpSpPr>
          <a:xfrm>
            <a:off x="747319" y="2835515"/>
            <a:ext cx="834279" cy="197828"/>
            <a:chOff x="809596" y="2672678"/>
            <a:chExt cx="903802" cy="214314"/>
          </a:xfrm>
        </p:grpSpPr>
        <p:sp>
          <p:nvSpPr>
            <p:cNvPr id="52" name="Прямоугольник 51"/>
            <p:cNvSpPr/>
            <p:nvPr/>
          </p:nvSpPr>
          <p:spPr>
            <a:xfrm>
              <a:off x="809596" y="2714622"/>
              <a:ext cx="704572" cy="126902"/>
            </a:xfrm>
            <a:prstGeom prst="rect">
              <a:avLst/>
            </a:prstGeom>
            <a:solidFill>
              <a:srgbClr val="4F81BD">
                <a:lumMod val="20000"/>
                <a:lumOff val="80000"/>
              </a:srgbClr>
            </a:solidFill>
            <a:ln>
              <a:solidFill>
                <a:srgbClr val="4F81BD">
                  <a:shade val="50000"/>
                </a:srgbClr>
              </a:solidFill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3" name="Стрелка вправо 52"/>
            <p:cNvSpPr/>
            <p:nvPr/>
          </p:nvSpPr>
          <p:spPr bwMode="auto">
            <a:xfrm rot="10800000" flipH="1">
              <a:off x="1499084" y="2672678"/>
              <a:ext cx="214314" cy="214314"/>
            </a:xfrm>
            <a:prstGeom prst="rightArrow">
              <a:avLst>
                <a:gd name="adj1" fmla="val 60000"/>
                <a:gd name="adj2" fmla="val 50000"/>
              </a:avLst>
            </a:prstGeom>
            <a:gradFill flip="none" rotWithShape="1">
              <a:gsLst>
                <a:gs pos="1000">
                  <a:srgbClr val="4F81BD">
                    <a:lumMod val="20000"/>
                    <a:lumOff val="80000"/>
                  </a:srgbClr>
                </a:gs>
                <a:gs pos="5000">
                  <a:srgbClr val="4F81BD">
                    <a:lumMod val="40000"/>
                    <a:lumOff val="60000"/>
                  </a:srgbClr>
                </a:gs>
                <a:gs pos="91000">
                  <a:sysClr val="window" lastClr="FFFFFF">
                    <a:lumMod val="95000"/>
                  </a:sysClr>
                </a:gs>
              </a:gsLst>
              <a:lin ang="10800000" scaled="1"/>
              <a:tileRect/>
            </a:gradFill>
            <a:ln>
              <a:solidFill>
                <a:srgbClr val="4F81BD">
                  <a:shade val="50000"/>
                </a:srgbClr>
              </a:solidFill>
            </a:ln>
            <a:effectLst/>
          </p:spPr>
        </p:sp>
      </p:grpSp>
      <p:sp>
        <p:nvSpPr>
          <p:cNvPr id="54" name="Стрелка вправо 53"/>
          <p:cNvSpPr/>
          <p:nvPr/>
        </p:nvSpPr>
        <p:spPr bwMode="auto">
          <a:xfrm rot="5400000" flipH="1">
            <a:off x="2563734" y="3330662"/>
            <a:ext cx="506978" cy="212415"/>
          </a:xfrm>
          <a:prstGeom prst="rightArrow">
            <a:avLst>
              <a:gd name="adj1" fmla="val 60000"/>
              <a:gd name="adj2" fmla="val 50000"/>
            </a:avLst>
          </a:prstGeom>
          <a:gradFill flip="none" rotWithShape="1">
            <a:gsLst>
              <a:gs pos="1000">
                <a:srgbClr val="4F81BD">
                  <a:lumMod val="20000"/>
                  <a:lumOff val="80000"/>
                </a:srgbClr>
              </a:gs>
              <a:gs pos="5000">
                <a:srgbClr val="4F81BD">
                  <a:lumMod val="40000"/>
                  <a:lumOff val="60000"/>
                </a:srgbClr>
              </a:gs>
              <a:gs pos="91000">
                <a:sysClr val="window" lastClr="FFFFFF">
                  <a:lumMod val="95000"/>
                </a:sysClr>
              </a:gs>
            </a:gsLst>
            <a:lin ang="10800000" scaled="1"/>
            <a:tileRect/>
          </a:gradFill>
          <a:ln>
            <a:solidFill>
              <a:srgbClr val="4F81BD">
                <a:shade val="50000"/>
              </a:srgbClr>
            </a:solidFill>
          </a:ln>
          <a:effectLst/>
        </p:spPr>
      </p:sp>
      <p:grpSp>
        <p:nvGrpSpPr>
          <p:cNvPr id="55" name="Группа 54"/>
          <p:cNvGrpSpPr/>
          <p:nvPr/>
        </p:nvGrpSpPr>
        <p:grpSpPr>
          <a:xfrm>
            <a:off x="285720" y="5539169"/>
            <a:ext cx="3758738" cy="263771"/>
            <a:chOff x="2309794" y="3776358"/>
            <a:chExt cx="1285884" cy="652774"/>
          </a:xfrm>
        </p:grpSpPr>
        <p:sp>
          <p:nvSpPr>
            <p:cNvPr id="56" name="Скругленный прямоугольник 55"/>
            <p:cNvSpPr/>
            <p:nvPr/>
          </p:nvSpPr>
          <p:spPr bwMode="auto">
            <a:xfrm>
              <a:off x="2309794" y="3786190"/>
              <a:ext cx="1285884" cy="642942"/>
            </a:xfrm>
            <a:prstGeom prst="roundRect">
              <a:avLst>
                <a:gd name="adj" fmla="val 11002"/>
              </a:avLst>
            </a:prstGeom>
            <a:gradFill rotWithShape="1">
              <a:gsLst>
                <a:gs pos="0">
                  <a:srgbClr val="4F81BD">
                    <a:hueOff val="0"/>
                    <a:satOff val="0"/>
                    <a:lumOff val="0"/>
                    <a:alphaOff val="0"/>
                    <a:shade val="51000"/>
                    <a:satMod val="130000"/>
                  </a:srgbClr>
                </a:gs>
                <a:gs pos="80000">
                  <a:srgbClr val="4F81BD">
                    <a:hueOff val="0"/>
                    <a:satOff val="0"/>
                    <a:lumOff val="0"/>
                    <a:alphaOff val="0"/>
                    <a:shade val="93000"/>
                    <a:satMod val="130000"/>
                  </a:srgbClr>
                </a:gs>
                <a:gs pos="100000">
                  <a:srgbClr val="4F81BD">
                    <a:hueOff val="0"/>
                    <a:satOff val="0"/>
                    <a:lumOff val="0"/>
                    <a:alphaOff val="0"/>
                    <a:shade val="94000"/>
                    <a:satMod val="135000"/>
                  </a:srgbClr>
                </a:gs>
              </a:gsLst>
              <a:lin ang="16200000" scaled="0"/>
            </a:gradFill>
            <a:ln>
              <a:noFill/>
            </a:ln>
            <a:effectLst/>
          </p:spPr>
        </p:sp>
        <p:sp>
          <p:nvSpPr>
            <p:cNvPr id="57" name="TextBox 12"/>
            <p:cNvSpPr txBox="1">
              <a:spLocks noChangeArrowheads="1"/>
            </p:cNvSpPr>
            <p:nvPr/>
          </p:nvSpPr>
          <p:spPr bwMode="auto">
            <a:xfrm>
              <a:off x="2309794" y="3776358"/>
              <a:ext cx="1285884" cy="650443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square" lIns="0" rIns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ru-RU" sz="1108" b="1" kern="0" dirty="0" smtClean="0">
                  <a:solidFill>
                    <a:prstClr val="white"/>
                  </a:solidFill>
                  <a:latin typeface="+mn-lt"/>
                  <a:cs typeface="Arial" charset="0"/>
                </a:rPr>
                <a:t>Респонденты (около 800 тыс.)</a:t>
              </a:r>
              <a:endParaRPr kumimoji="0" lang="ru-RU" sz="1108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cs typeface="Arial" charset="0"/>
              </a:endParaRPr>
            </a:p>
          </p:txBody>
        </p:sp>
      </p:grpSp>
      <p:sp>
        <p:nvSpPr>
          <p:cNvPr id="58" name="Стрелка вправо 57"/>
          <p:cNvSpPr/>
          <p:nvPr/>
        </p:nvSpPr>
        <p:spPr bwMode="auto">
          <a:xfrm rot="5400000" flipH="1">
            <a:off x="-425744" y="3985728"/>
            <a:ext cx="2325993" cy="104706"/>
          </a:xfrm>
          <a:prstGeom prst="rightArrow">
            <a:avLst>
              <a:gd name="adj1" fmla="val 99999"/>
              <a:gd name="adj2" fmla="val 0"/>
            </a:avLst>
          </a:prstGeom>
          <a:gradFill flip="none" rotWithShape="1">
            <a:gsLst>
              <a:gs pos="1000">
                <a:srgbClr val="4F81BD">
                  <a:lumMod val="20000"/>
                  <a:lumOff val="80000"/>
                </a:srgbClr>
              </a:gs>
              <a:gs pos="5000">
                <a:srgbClr val="4F81BD">
                  <a:lumMod val="40000"/>
                  <a:lumOff val="60000"/>
                </a:srgbClr>
              </a:gs>
              <a:gs pos="91000">
                <a:sysClr val="window" lastClr="FFFFFF">
                  <a:lumMod val="95000"/>
                </a:sysClr>
              </a:gs>
            </a:gsLst>
            <a:lin ang="10800000" scaled="1"/>
            <a:tileRect/>
          </a:gradFill>
          <a:ln>
            <a:solidFill>
              <a:srgbClr val="4F81BD">
                <a:shade val="50000"/>
              </a:srgbClr>
            </a:solidFill>
          </a:ln>
          <a:effectLst/>
        </p:spPr>
      </p:sp>
      <p:sp>
        <p:nvSpPr>
          <p:cNvPr id="59" name="TextBox 12"/>
          <p:cNvSpPr txBox="1">
            <a:spLocks noChangeArrowheads="1"/>
          </p:cNvSpPr>
          <p:nvPr/>
        </p:nvSpPr>
        <p:spPr bwMode="auto">
          <a:xfrm>
            <a:off x="249915" y="5588105"/>
            <a:ext cx="3824680" cy="859594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lIns="0" rIns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108" b="1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  <a:cs typeface="Arial" charset="0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1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Black" pitchFamily="34" charset="0"/>
                <a:cs typeface="Arial" charset="0"/>
              </a:rPr>
              <a:t>166</a:t>
            </a:r>
            <a:r>
              <a:rPr lang="ru-RU" sz="1100" b="1" kern="0" dirty="0" smtClean="0">
                <a:solidFill>
                  <a:prstClr val="black"/>
                </a:solidFill>
                <a:latin typeface="+mn-lt"/>
                <a:cs typeface="Arial" charset="0"/>
              </a:rPr>
              <a:t> форм государственной статистической отчетности</a:t>
            </a:r>
            <a:endParaRPr kumimoji="0" lang="ru-RU" sz="1100" b="1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cs typeface="Arial" charset="0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500" b="1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cs typeface="Arial" charset="0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1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Black" pitchFamily="34" charset="0"/>
                <a:cs typeface="Arial" charset="0"/>
              </a:rPr>
              <a:t>12 млн. </a:t>
            </a:r>
            <a:r>
              <a:rPr lang="ru-RU" sz="1100" b="1" kern="0" dirty="0" smtClean="0">
                <a:solidFill>
                  <a:prstClr val="black"/>
                </a:solidFill>
                <a:latin typeface="+mn-lt"/>
                <a:cs typeface="Arial" charset="0"/>
              </a:rPr>
              <a:t>отчетов ежегодно</a:t>
            </a:r>
            <a:endParaRPr kumimoji="0" lang="ru-RU" sz="11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cs typeface="Arial" charset="0"/>
            </a:endParaRPr>
          </a:p>
        </p:txBody>
      </p:sp>
      <p:pic>
        <p:nvPicPr>
          <p:cNvPr id="60" name="Picture 5"/>
          <p:cNvPicPr>
            <a:picLocks noChangeAspect="1" noChangeArrowheads="1"/>
          </p:cNvPicPr>
          <p:nvPr/>
        </p:nvPicPr>
        <p:blipFill>
          <a:blip r:embed="rId4" cstate="print"/>
          <a:srcRect l="11255"/>
          <a:stretch>
            <a:fillRect/>
          </a:stretch>
        </p:blipFill>
        <p:spPr bwMode="auto">
          <a:xfrm>
            <a:off x="483549" y="5011626"/>
            <a:ext cx="561411" cy="5187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1" name="TextBox 12"/>
          <p:cNvSpPr txBox="1">
            <a:spLocks noChangeArrowheads="1"/>
          </p:cNvSpPr>
          <p:nvPr/>
        </p:nvSpPr>
        <p:spPr bwMode="auto">
          <a:xfrm>
            <a:off x="4497440" y="3712132"/>
            <a:ext cx="3105055" cy="546945"/>
          </a:xfrm>
          <a:prstGeom prst="rect">
            <a:avLst/>
          </a:prstGeom>
          <a:gradFill>
            <a:gsLst>
              <a:gs pos="49000">
                <a:srgbClr val="1F497D">
                  <a:lumMod val="97000"/>
                </a:srgbClr>
              </a:gs>
              <a:gs pos="100000">
                <a:srgbClr val="4F81BD">
                  <a:lumMod val="40000"/>
                  <a:lumOff val="60000"/>
                </a:srgbClr>
              </a:gs>
              <a:gs pos="100000">
                <a:srgbClr val="4F81BD">
                  <a:lumMod val="20000"/>
                  <a:lumOff val="80000"/>
                </a:srgbClr>
              </a:gs>
            </a:gsLst>
            <a:lin ang="16200000" scaled="0"/>
          </a:gradFill>
          <a:ln w="25400" cap="flat" cmpd="sng" algn="ctr">
            <a:noFill/>
            <a:prstDash val="solid"/>
          </a:ln>
          <a:effectLst/>
        </p:spPr>
        <p:txBody>
          <a:bodyPr wrap="square" lIns="0" rIns="0">
            <a:spAutoFit/>
          </a:bodyPr>
          <a:lstStyle>
            <a:defPPr>
              <a:defRPr lang="uk-UA"/>
            </a:defPPr>
            <a:lvl1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77" b="1" kern="0">
                <a:solidFill>
                  <a:prstClr val="white"/>
                </a:solidFill>
                <a:latin typeface="Arial Black" pitchFamily="34" charset="0"/>
                <a:cs typeface="Arial" charset="0"/>
              </a:defRPr>
            </a:lvl1pPr>
          </a:lstStyle>
          <a:p>
            <a:r>
              <a:rPr lang="ru-RU" dirty="0" smtClean="0">
                <a:latin typeface="+mj-lt"/>
              </a:rPr>
              <a:t>Территориальные</a:t>
            </a:r>
          </a:p>
          <a:p>
            <a:r>
              <a:rPr lang="ru-RU" dirty="0" smtClean="0">
                <a:latin typeface="+mj-lt"/>
              </a:rPr>
              <a:t>органы в областях</a:t>
            </a:r>
            <a:endParaRPr lang="ru-RU" dirty="0">
              <a:latin typeface="+mj-lt"/>
            </a:endParaRPr>
          </a:p>
        </p:txBody>
      </p:sp>
      <p:sp>
        <p:nvSpPr>
          <p:cNvPr id="62" name="Стрелка вправо 61"/>
          <p:cNvSpPr/>
          <p:nvPr/>
        </p:nvSpPr>
        <p:spPr bwMode="auto">
          <a:xfrm flipH="1">
            <a:off x="3219368" y="1303262"/>
            <a:ext cx="5540174" cy="258318"/>
          </a:xfrm>
          <a:prstGeom prst="rightArrow">
            <a:avLst>
              <a:gd name="adj1" fmla="val 60000"/>
              <a:gd name="adj2" fmla="val 50000"/>
            </a:avLst>
          </a:prstGeom>
          <a:gradFill flip="none" rotWithShape="1">
            <a:gsLst>
              <a:gs pos="1000">
                <a:srgbClr val="4F81BD">
                  <a:lumMod val="20000"/>
                  <a:lumOff val="80000"/>
                </a:srgbClr>
              </a:gs>
              <a:gs pos="5000">
                <a:srgbClr val="4F81BD">
                  <a:lumMod val="40000"/>
                  <a:lumOff val="60000"/>
                </a:srgbClr>
              </a:gs>
              <a:gs pos="91000">
                <a:sysClr val="window" lastClr="FFFFFF">
                  <a:lumMod val="95000"/>
                </a:sysClr>
              </a:gs>
            </a:gsLst>
            <a:lin ang="10800000" scaled="1"/>
            <a:tileRect/>
          </a:gradFill>
          <a:ln>
            <a:solidFill>
              <a:srgbClr val="4F81BD">
                <a:shade val="50000"/>
              </a:srgbClr>
            </a:solidFill>
          </a:ln>
          <a:effectLst/>
        </p:spPr>
      </p:sp>
    </p:spTree>
    <p:extLst>
      <p:ext uri="{BB962C8B-B14F-4D97-AF65-F5344CB8AC3E}">
        <p14:creationId xmlns:p14="http://schemas.microsoft.com/office/powerpoint/2010/main" val="537183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трелка вправо 3"/>
          <p:cNvSpPr/>
          <p:nvPr/>
        </p:nvSpPr>
        <p:spPr bwMode="auto">
          <a:xfrm rot="10800000" flipH="1" flipV="1">
            <a:off x="5165486" y="1714488"/>
            <a:ext cx="1475642" cy="4352223"/>
          </a:xfrm>
          <a:prstGeom prst="rightArrow">
            <a:avLst>
              <a:gd name="adj1" fmla="val 80437"/>
              <a:gd name="adj2" fmla="val 33394"/>
            </a:avLst>
          </a:prstGeom>
          <a:gradFill flip="none" rotWithShape="1">
            <a:gsLst>
              <a:gs pos="1000">
                <a:srgbClr val="4F81BD">
                  <a:lumMod val="20000"/>
                  <a:lumOff val="80000"/>
                </a:srgbClr>
              </a:gs>
              <a:gs pos="5000">
                <a:srgbClr val="4F81BD">
                  <a:lumMod val="40000"/>
                  <a:lumOff val="60000"/>
                </a:srgbClr>
              </a:gs>
              <a:gs pos="91000">
                <a:sysClr val="window" lastClr="FFFFFF">
                  <a:lumMod val="95000"/>
                </a:sysClr>
              </a:gs>
            </a:gsLst>
            <a:lin ang="10800000" scaled="1"/>
            <a:tileRect/>
          </a:gradFill>
          <a:ln>
            <a:noFill/>
          </a:ln>
          <a:effectLst/>
        </p:spPr>
      </p:sp>
      <p:grpSp>
        <p:nvGrpSpPr>
          <p:cNvPr id="5" name="Группа 4"/>
          <p:cNvGrpSpPr/>
          <p:nvPr/>
        </p:nvGrpSpPr>
        <p:grpSpPr>
          <a:xfrm>
            <a:off x="285720" y="2835515"/>
            <a:ext cx="1614854" cy="1582626"/>
            <a:chOff x="452406" y="1571612"/>
            <a:chExt cx="1749425" cy="1714512"/>
          </a:xfrm>
        </p:grpSpPr>
        <p:sp>
          <p:nvSpPr>
            <p:cNvPr id="6" name="Скругленный прямоугольник 5"/>
            <p:cNvSpPr/>
            <p:nvPr/>
          </p:nvSpPr>
          <p:spPr bwMode="auto">
            <a:xfrm>
              <a:off x="452406" y="1571612"/>
              <a:ext cx="1749425" cy="1714512"/>
            </a:xfrm>
            <a:prstGeom prst="roundRect">
              <a:avLst>
                <a:gd name="adj" fmla="val 11002"/>
              </a:avLst>
            </a:prstGeom>
            <a:gradFill rotWithShape="1">
              <a:gsLst>
                <a:gs pos="0">
                  <a:srgbClr val="4F81BD">
                    <a:hueOff val="0"/>
                    <a:satOff val="0"/>
                    <a:lumOff val="0"/>
                    <a:alphaOff val="0"/>
                    <a:shade val="51000"/>
                    <a:satMod val="130000"/>
                  </a:srgbClr>
                </a:gs>
                <a:gs pos="80000">
                  <a:srgbClr val="4F81BD">
                    <a:hueOff val="0"/>
                    <a:satOff val="0"/>
                    <a:lumOff val="0"/>
                    <a:alphaOff val="0"/>
                    <a:shade val="93000"/>
                    <a:satMod val="130000"/>
                  </a:srgbClr>
                </a:gs>
                <a:gs pos="100000">
                  <a:srgbClr val="4F81BD">
                    <a:hueOff val="0"/>
                    <a:satOff val="0"/>
                    <a:lumOff val="0"/>
                    <a:alphaOff val="0"/>
                    <a:shade val="94000"/>
                    <a:satMod val="135000"/>
                  </a:srgbClr>
                </a:gs>
              </a:gsLst>
              <a:lin ang="16200000" scaled="0"/>
            </a:gradFill>
            <a:ln>
              <a:noFill/>
            </a:ln>
            <a:effectLst/>
          </p:spPr>
        </p:sp>
        <p:pic>
          <p:nvPicPr>
            <p:cNvPr id="7" name="Picture 2" descr="D:\_Заступник директора департаменту\Gerb\statis.gif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075684" y="1839292"/>
              <a:ext cx="500066" cy="4835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" name="TextBox 12"/>
            <p:cNvSpPr txBox="1">
              <a:spLocks noChangeArrowheads="1"/>
            </p:cNvSpPr>
            <p:nvPr/>
          </p:nvSpPr>
          <p:spPr bwMode="auto">
            <a:xfrm>
              <a:off x="637233" y="2430461"/>
              <a:ext cx="1428750" cy="700192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lIns="0" rIns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ru-RU" b="1" kern="0" dirty="0" smtClean="0">
                  <a:solidFill>
                    <a:prstClr val="white"/>
                  </a:solidFill>
                  <a:latin typeface="Arial Black" pitchFamily="34" charset="0"/>
                  <a:cs typeface="Arial" charset="0"/>
                </a:rPr>
                <a:t>ГОССТАТ УКРАИНЫ</a:t>
              </a:r>
              <a:endParaRPr kumimoji="0" lang="ru-RU" sz="18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Black" pitchFamily="34" charset="0"/>
                <a:cs typeface="Arial" charset="0"/>
              </a:endParaRPr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195973" y="616874"/>
            <a:ext cx="8948027" cy="83099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400" b="1" cap="all" dirty="0">
                <a:ln/>
                <a:solidFill>
                  <a:srgbClr val="1F497D">
                    <a:lumMod val="75000"/>
                  </a:srgbClr>
                </a:solidFill>
                <a:latin typeface="+mj-lt"/>
              </a:rPr>
              <a:t>Обеспечение</a:t>
            </a:r>
            <a:r>
              <a:rPr lang="ru-RU" sz="2400" b="1" dirty="0">
                <a:solidFill>
                  <a:srgbClr val="1F497D">
                    <a:lumMod val="75000"/>
                  </a:srgbClr>
                </a:solidFill>
                <a:latin typeface="+mj-lt"/>
              </a:rPr>
              <a:t> </a:t>
            </a:r>
            <a:r>
              <a:rPr lang="ru-RU" sz="2400" b="1" cap="all" dirty="0">
                <a:ln/>
                <a:solidFill>
                  <a:srgbClr val="1F497D">
                    <a:lumMod val="75000"/>
                  </a:srgbClr>
                </a:solidFill>
                <a:latin typeface="+mj-lt"/>
              </a:rPr>
              <a:t>пользователей</a:t>
            </a:r>
            <a:r>
              <a:rPr lang="ru-RU" sz="2400" b="1" dirty="0">
                <a:solidFill>
                  <a:srgbClr val="1F497D">
                    <a:lumMod val="75000"/>
                  </a:srgbClr>
                </a:solidFill>
                <a:latin typeface="+mj-lt"/>
              </a:rPr>
              <a:t> </a:t>
            </a:r>
            <a:endParaRPr lang="ru-RU" sz="2400" b="1" dirty="0" smtClean="0">
              <a:solidFill>
                <a:srgbClr val="1F497D">
                  <a:lumMod val="75000"/>
                </a:srgbClr>
              </a:solidFill>
              <a:latin typeface="+mj-lt"/>
            </a:endParaRPr>
          </a:p>
          <a:p>
            <a:pPr algn="ctr">
              <a:defRPr/>
            </a:pPr>
            <a:r>
              <a:rPr lang="ru-RU" sz="2400" b="1" cap="all" dirty="0" smtClean="0">
                <a:ln/>
                <a:solidFill>
                  <a:srgbClr val="1F497D">
                    <a:lumMod val="75000"/>
                  </a:srgbClr>
                </a:solidFill>
                <a:latin typeface="+mj-lt"/>
              </a:rPr>
              <a:t>государственной</a:t>
            </a:r>
            <a:r>
              <a:rPr lang="ru-RU" sz="2400" b="1" dirty="0" smtClean="0">
                <a:solidFill>
                  <a:srgbClr val="1F497D">
                    <a:lumMod val="75000"/>
                  </a:srgbClr>
                </a:solidFill>
                <a:latin typeface="+mj-lt"/>
              </a:rPr>
              <a:t> </a:t>
            </a:r>
            <a:r>
              <a:rPr lang="ru-RU" sz="2400" b="1" cap="all" dirty="0">
                <a:ln/>
                <a:solidFill>
                  <a:srgbClr val="1F497D">
                    <a:lumMod val="75000"/>
                  </a:srgbClr>
                </a:solidFill>
                <a:latin typeface="+mj-lt"/>
              </a:rPr>
              <a:t>статистической</a:t>
            </a:r>
            <a:r>
              <a:rPr lang="ru-RU" sz="2400" b="1" dirty="0">
                <a:solidFill>
                  <a:srgbClr val="1F497D">
                    <a:lumMod val="75000"/>
                  </a:srgbClr>
                </a:solidFill>
                <a:latin typeface="+mj-lt"/>
              </a:rPr>
              <a:t> </a:t>
            </a:r>
            <a:r>
              <a:rPr lang="ru-RU" sz="2400" b="1" cap="all" dirty="0" smtClean="0">
                <a:ln/>
                <a:solidFill>
                  <a:srgbClr val="1F497D">
                    <a:lumMod val="75000"/>
                  </a:srgbClr>
                </a:solidFill>
                <a:latin typeface="+mj-lt"/>
              </a:rPr>
              <a:t>информацией</a:t>
            </a:r>
            <a:endParaRPr lang="ru-RU" sz="2400" b="1" cap="all" dirty="0">
              <a:ln/>
              <a:solidFill>
                <a:srgbClr val="1F497D">
                  <a:lumMod val="75000"/>
                </a:srgbClr>
              </a:solidFill>
              <a:latin typeface="+mj-lt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 bwMode="auto">
          <a:xfrm>
            <a:off x="2857488" y="1648545"/>
            <a:ext cx="2637711" cy="4484108"/>
          </a:xfrm>
          <a:prstGeom prst="roundRect">
            <a:avLst>
              <a:gd name="adj" fmla="val 4351"/>
            </a:avLst>
          </a:prstGeom>
          <a:solidFill>
            <a:srgbClr val="4F81BD">
              <a:lumMod val="40000"/>
              <a:lumOff val="60000"/>
            </a:srgbClr>
          </a:solidFill>
          <a:ln>
            <a:noFill/>
          </a:ln>
          <a:effectLst/>
        </p:spPr>
      </p:sp>
      <p:sp>
        <p:nvSpPr>
          <p:cNvPr id="11" name="Полилиния 10"/>
          <p:cNvSpPr/>
          <p:nvPr/>
        </p:nvSpPr>
        <p:spPr>
          <a:xfrm>
            <a:off x="1934289" y="1743146"/>
            <a:ext cx="897402" cy="4274764"/>
          </a:xfrm>
          <a:custGeom>
            <a:avLst/>
            <a:gdLst>
              <a:gd name="connsiteX0" fmla="*/ 0 w 855406"/>
              <a:gd name="connsiteY0" fmla="*/ 432619 h 4630994"/>
              <a:gd name="connsiteX1" fmla="*/ 855406 w 855406"/>
              <a:gd name="connsiteY1" fmla="*/ 0 h 4630994"/>
              <a:gd name="connsiteX2" fmla="*/ 845574 w 855406"/>
              <a:gd name="connsiteY2" fmla="*/ 4630994 h 4630994"/>
              <a:gd name="connsiteX3" fmla="*/ 9832 w 855406"/>
              <a:gd name="connsiteY3" fmla="*/ 2074607 h 4630994"/>
              <a:gd name="connsiteX4" fmla="*/ 0 w 855406"/>
              <a:gd name="connsiteY4" fmla="*/ 432619 h 4630994"/>
              <a:gd name="connsiteX0" fmla="*/ 0 w 855406"/>
              <a:gd name="connsiteY0" fmla="*/ 432619 h 4630994"/>
              <a:gd name="connsiteX1" fmla="*/ 855406 w 855406"/>
              <a:gd name="connsiteY1" fmla="*/ 0 h 4630994"/>
              <a:gd name="connsiteX2" fmla="*/ 845574 w 855406"/>
              <a:gd name="connsiteY2" fmla="*/ 4630994 h 4630994"/>
              <a:gd name="connsiteX3" fmla="*/ 9832 w 855406"/>
              <a:gd name="connsiteY3" fmla="*/ 2788963 h 4630994"/>
              <a:gd name="connsiteX4" fmla="*/ 0 w 855406"/>
              <a:gd name="connsiteY4" fmla="*/ 432619 h 4630994"/>
              <a:gd name="connsiteX0" fmla="*/ 0 w 855406"/>
              <a:gd name="connsiteY0" fmla="*/ 1289851 h 4630994"/>
              <a:gd name="connsiteX1" fmla="*/ 855406 w 855406"/>
              <a:gd name="connsiteY1" fmla="*/ 0 h 4630994"/>
              <a:gd name="connsiteX2" fmla="*/ 845574 w 855406"/>
              <a:gd name="connsiteY2" fmla="*/ 4630994 h 4630994"/>
              <a:gd name="connsiteX3" fmla="*/ 9832 w 855406"/>
              <a:gd name="connsiteY3" fmla="*/ 2788963 h 4630994"/>
              <a:gd name="connsiteX4" fmla="*/ 0 w 855406"/>
              <a:gd name="connsiteY4" fmla="*/ 1289851 h 46309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55406" h="4630994">
                <a:moveTo>
                  <a:pt x="0" y="1289851"/>
                </a:moveTo>
                <a:lnTo>
                  <a:pt x="855406" y="0"/>
                </a:lnTo>
                <a:cubicBezTo>
                  <a:pt x="852129" y="1543665"/>
                  <a:pt x="848851" y="3087329"/>
                  <a:pt x="845574" y="4630994"/>
                </a:cubicBezTo>
                <a:lnTo>
                  <a:pt x="9832" y="2788963"/>
                </a:lnTo>
                <a:cubicBezTo>
                  <a:pt x="6555" y="2241634"/>
                  <a:pt x="3277" y="1837180"/>
                  <a:pt x="0" y="1289851"/>
                </a:cubicBezTo>
                <a:close/>
              </a:path>
            </a:pathLst>
          </a:custGeom>
          <a:gradFill flip="none" rotWithShape="1">
            <a:gsLst>
              <a:gs pos="1000">
                <a:srgbClr val="4F81BD">
                  <a:lumMod val="20000"/>
                  <a:lumOff val="80000"/>
                </a:srgbClr>
              </a:gs>
              <a:gs pos="5000">
                <a:srgbClr val="4F81BD">
                  <a:lumMod val="40000"/>
                  <a:lumOff val="60000"/>
                </a:srgbClr>
              </a:gs>
              <a:gs pos="91000">
                <a:sysClr val="window" lastClr="FFFFFF">
                  <a:lumMod val="95000"/>
                </a:sysClr>
              </a:gs>
            </a:gsLst>
            <a:lin ang="10800000" scaled="1"/>
            <a:tileRect/>
          </a:gradFill>
          <a:ln>
            <a:noFill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Скругленный прямоугольник 5"/>
          <p:cNvSpPr/>
          <p:nvPr/>
        </p:nvSpPr>
        <p:spPr bwMode="auto">
          <a:xfrm>
            <a:off x="3055316" y="1846374"/>
            <a:ext cx="2242054" cy="527542"/>
          </a:xfrm>
          <a:prstGeom prst="roundRect">
            <a:avLst/>
          </a:prstGeom>
          <a:solidFill>
            <a:sysClr val="window" lastClr="FFFFFF">
              <a:lumMod val="95000"/>
            </a:sysClr>
          </a:solidFill>
          <a:ln>
            <a:noFill/>
          </a:ln>
          <a:effectLst/>
          <a:scene3d>
            <a:camera prst="orthographicFront"/>
            <a:lightRig rig="threePt" dir="t"/>
          </a:scene3d>
          <a:sp3d prstMaterial="powder">
            <a:bevelT/>
          </a:sp3d>
        </p:spPr>
      </p:sp>
      <p:sp>
        <p:nvSpPr>
          <p:cNvPr id="13" name="Скругленный прямоугольник 5"/>
          <p:cNvSpPr/>
          <p:nvPr/>
        </p:nvSpPr>
        <p:spPr bwMode="auto">
          <a:xfrm>
            <a:off x="3055316" y="2439859"/>
            <a:ext cx="2242054" cy="527542"/>
          </a:xfrm>
          <a:prstGeom prst="roundRect">
            <a:avLst/>
          </a:prstGeom>
          <a:solidFill>
            <a:sysClr val="window" lastClr="FFFFFF">
              <a:lumMod val="95000"/>
            </a:sysClr>
          </a:solidFill>
          <a:ln>
            <a:noFill/>
          </a:ln>
          <a:effectLst/>
          <a:scene3d>
            <a:camera prst="orthographicFront"/>
            <a:lightRig rig="threePt" dir="t"/>
          </a:scene3d>
          <a:sp3d prstMaterial="powder">
            <a:bevelT/>
          </a:sp3d>
        </p:spPr>
      </p:sp>
      <p:sp>
        <p:nvSpPr>
          <p:cNvPr id="14" name="Скругленный прямоугольник 5"/>
          <p:cNvSpPr/>
          <p:nvPr/>
        </p:nvSpPr>
        <p:spPr bwMode="auto">
          <a:xfrm>
            <a:off x="3055316" y="3033343"/>
            <a:ext cx="2242054" cy="527542"/>
          </a:xfrm>
          <a:prstGeom prst="roundRect">
            <a:avLst/>
          </a:prstGeom>
          <a:solidFill>
            <a:sysClr val="window" lastClr="FFFFFF">
              <a:lumMod val="95000"/>
            </a:sysClr>
          </a:solidFill>
          <a:ln>
            <a:noFill/>
          </a:ln>
          <a:effectLst/>
          <a:scene3d>
            <a:camera prst="orthographicFront"/>
            <a:lightRig rig="threePt" dir="t"/>
          </a:scene3d>
          <a:sp3d prstMaterial="powder">
            <a:bevelT/>
          </a:sp3d>
        </p:spPr>
      </p:sp>
      <p:sp>
        <p:nvSpPr>
          <p:cNvPr id="15" name="Скругленный прямоугольник 5"/>
          <p:cNvSpPr/>
          <p:nvPr/>
        </p:nvSpPr>
        <p:spPr bwMode="auto">
          <a:xfrm>
            <a:off x="3055316" y="3626828"/>
            <a:ext cx="2242054" cy="527542"/>
          </a:xfrm>
          <a:prstGeom prst="roundRect">
            <a:avLst/>
          </a:prstGeom>
          <a:solidFill>
            <a:sysClr val="window" lastClr="FFFFFF">
              <a:lumMod val="95000"/>
            </a:sysClr>
          </a:solidFill>
          <a:ln>
            <a:noFill/>
          </a:ln>
          <a:effectLst/>
          <a:scene3d>
            <a:camera prst="orthographicFront"/>
            <a:lightRig rig="threePt" dir="t"/>
          </a:scene3d>
          <a:sp3d prstMaterial="powder">
            <a:bevelT/>
          </a:sp3d>
        </p:spPr>
      </p:sp>
      <p:sp>
        <p:nvSpPr>
          <p:cNvPr id="16" name="Скругленный прямоугольник 5"/>
          <p:cNvSpPr/>
          <p:nvPr/>
        </p:nvSpPr>
        <p:spPr bwMode="auto">
          <a:xfrm>
            <a:off x="3055316" y="4220313"/>
            <a:ext cx="2242054" cy="527542"/>
          </a:xfrm>
          <a:prstGeom prst="roundRect">
            <a:avLst/>
          </a:prstGeom>
          <a:solidFill>
            <a:sysClr val="window" lastClr="FFFFFF">
              <a:lumMod val="95000"/>
            </a:sysClr>
          </a:solidFill>
          <a:ln>
            <a:noFill/>
          </a:ln>
          <a:effectLst/>
          <a:scene3d>
            <a:camera prst="orthographicFront"/>
            <a:lightRig rig="threePt" dir="t"/>
          </a:scene3d>
          <a:sp3d prstMaterial="powder">
            <a:bevelT/>
          </a:sp3d>
        </p:spPr>
      </p:sp>
      <p:grpSp>
        <p:nvGrpSpPr>
          <p:cNvPr id="17" name="Группа 16"/>
          <p:cNvGrpSpPr/>
          <p:nvPr/>
        </p:nvGrpSpPr>
        <p:grpSpPr>
          <a:xfrm>
            <a:off x="6633077" y="2900457"/>
            <a:ext cx="2340233" cy="594487"/>
            <a:chOff x="7185832" y="3499232"/>
            <a:chExt cx="2535252" cy="715586"/>
          </a:xfrm>
        </p:grpSpPr>
        <p:sp>
          <p:nvSpPr>
            <p:cNvPr id="18" name="Скругленный прямоугольник 5"/>
            <p:cNvSpPr/>
            <p:nvPr/>
          </p:nvSpPr>
          <p:spPr bwMode="auto">
            <a:xfrm>
              <a:off x="7239016" y="3500438"/>
              <a:ext cx="2428892" cy="714380"/>
            </a:xfrm>
            <a:prstGeom prst="roundRect">
              <a:avLst/>
            </a:prstGeom>
            <a:gradFill rotWithShape="1">
              <a:gsLst>
                <a:gs pos="0">
                  <a:srgbClr val="4F81BD">
                    <a:hueOff val="0"/>
                    <a:satOff val="0"/>
                    <a:lumOff val="0"/>
                    <a:alphaOff val="0"/>
                    <a:shade val="51000"/>
                    <a:satMod val="130000"/>
                  </a:srgbClr>
                </a:gs>
                <a:gs pos="80000">
                  <a:srgbClr val="4F81BD">
                    <a:hueOff val="0"/>
                    <a:satOff val="0"/>
                    <a:lumOff val="0"/>
                    <a:alphaOff val="0"/>
                    <a:shade val="93000"/>
                    <a:satMod val="130000"/>
                  </a:srgbClr>
                </a:gs>
                <a:gs pos="100000">
                  <a:srgbClr val="4F81BD">
                    <a:hueOff val="0"/>
                    <a:satOff val="0"/>
                    <a:lumOff val="0"/>
                    <a:alphaOff val="0"/>
                    <a:shade val="94000"/>
                    <a:satMod val="135000"/>
                  </a:srgbClr>
                </a:gs>
              </a:gsLst>
              <a:lin ang="16200000" scaled="0"/>
            </a:gradFill>
            <a:ln>
              <a:noFill/>
            </a:ln>
            <a:effectLst/>
          </p:spPr>
        </p:sp>
        <p:sp>
          <p:nvSpPr>
            <p:cNvPr id="19" name="Text Box 29"/>
            <p:cNvSpPr txBox="1">
              <a:spLocks noChangeArrowheads="1"/>
            </p:cNvSpPr>
            <p:nvPr/>
          </p:nvSpPr>
          <p:spPr bwMode="auto">
            <a:xfrm>
              <a:off x="7185832" y="3499232"/>
              <a:ext cx="2535252" cy="6390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ru-RU" sz="950" b="1" kern="0" dirty="0" smtClean="0">
                  <a:solidFill>
                    <a:prstClr val="white"/>
                  </a:solidFill>
                  <a:latin typeface="Arial" charset="0"/>
                  <a:cs typeface="Arial" charset="0"/>
                </a:rPr>
                <a:t>Научные учреждения, образовательные учреждения, неправительственные организации</a:t>
              </a:r>
              <a:endParaRPr kumimoji="0" lang="ru-RU" sz="95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</a:endParaRPr>
            </a:p>
          </p:txBody>
        </p:sp>
      </p:grpSp>
      <p:sp>
        <p:nvSpPr>
          <p:cNvPr id="20" name="Text Box 29"/>
          <p:cNvSpPr txBox="1">
            <a:spLocks noChangeArrowheads="1"/>
          </p:cNvSpPr>
          <p:nvPr/>
        </p:nvSpPr>
        <p:spPr bwMode="auto">
          <a:xfrm>
            <a:off x="3055317" y="1881821"/>
            <a:ext cx="2176111" cy="433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1108" b="1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Экспресс-выпуски</a:t>
            </a:r>
          </a:p>
          <a:p>
            <a:pPr algn="ctr"/>
            <a:r>
              <a:rPr lang="ru-RU" sz="1108" b="1" dirty="0" smtClean="0">
                <a:solidFill>
                  <a:prstClr val="black"/>
                </a:solidFill>
                <a:latin typeface="Arial Black" pitchFamily="34" charset="0"/>
                <a:cs typeface="Arial" charset="0"/>
              </a:rPr>
              <a:t>(38 тыс.)</a:t>
            </a:r>
            <a:endParaRPr lang="ru-RU" sz="1108" b="1" dirty="0">
              <a:solidFill>
                <a:prstClr val="black"/>
              </a:solidFill>
              <a:latin typeface="Arial Black" pitchFamily="34" charset="0"/>
            </a:endParaRPr>
          </a:p>
        </p:txBody>
      </p:sp>
      <p:sp>
        <p:nvSpPr>
          <p:cNvPr id="21" name="Text Box 29"/>
          <p:cNvSpPr txBox="1">
            <a:spLocks noChangeArrowheads="1"/>
          </p:cNvSpPr>
          <p:nvPr/>
        </p:nvSpPr>
        <p:spPr bwMode="auto">
          <a:xfrm>
            <a:off x="3055317" y="2475306"/>
            <a:ext cx="2176111" cy="433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1108" b="1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Статистические бюллетени</a:t>
            </a:r>
          </a:p>
          <a:p>
            <a:pPr algn="ctr"/>
            <a:r>
              <a:rPr lang="ru-RU" sz="1108" b="1" dirty="0" smtClean="0">
                <a:solidFill>
                  <a:prstClr val="black"/>
                </a:solidFill>
                <a:latin typeface="Arial Black" pitchFamily="34" charset="0"/>
                <a:cs typeface="Arial" charset="0"/>
              </a:rPr>
              <a:t>(9,6 тыс.)</a:t>
            </a:r>
            <a:endParaRPr lang="ru-RU" sz="1108" b="1" dirty="0">
              <a:solidFill>
                <a:prstClr val="black"/>
              </a:solidFill>
              <a:latin typeface="Arial Black" pitchFamily="34" charset="0"/>
            </a:endParaRPr>
          </a:p>
        </p:txBody>
      </p:sp>
      <p:sp>
        <p:nvSpPr>
          <p:cNvPr id="22" name="Text Box 29"/>
          <p:cNvSpPr txBox="1">
            <a:spLocks noChangeArrowheads="1"/>
          </p:cNvSpPr>
          <p:nvPr/>
        </p:nvSpPr>
        <p:spPr bwMode="auto">
          <a:xfrm>
            <a:off x="3055317" y="3068791"/>
            <a:ext cx="2176111" cy="433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1108" b="1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Доклады</a:t>
            </a:r>
          </a:p>
          <a:p>
            <a:pPr algn="ctr"/>
            <a:r>
              <a:rPr lang="ru-RU" sz="1108" b="1" dirty="0" smtClean="0">
                <a:solidFill>
                  <a:prstClr val="black"/>
                </a:solidFill>
                <a:latin typeface="Arial Black" pitchFamily="34" charset="0"/>
                <a:cs typeface="Arial" charset="0"/>
              </a:rPr>
              <a:t>(2,8 тыс.)</a:t>
            </a:r>
            <a:endParaRPr lang="ru-RU" sz="1108" b="1" dirty="0">
              <a:solidFill>
                <a:prstClr val="black"/>
              </a:solidFill>
              <a:latin typeface="Arial Black" pitchFamily="34" charset="0"/>
            </a:endParaRPr>
          </a:p>
        </p:txBody>
      </p:sp>
      <p:sp>
        <p:nvSpPr>
          <p:cNvPr id="23" name="Text Box 29"/>
          <p:cNvSpPr txBox="1">
            <a:spLocks noChangeArrowheads="1"/>
          </p:cNvSpPr>
          <p:nvPr/>
        </p:nvSpPr>
        <p:spPr bwMode="auto">
          <a:xfrm>
            <a:off x="3055317" y="3662276"/>
            <a:ext cx="2176111" cy="433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1108" b="1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Статистические сборники</a:t>
            </a:r>
          </a:p>
          <a:p>
            <a:pPr algn="ctr"/>
            <a:r>
              <a:rPr lang="ru-RU" sz="1108" b="1" dirty="0" smtClean="0">
                <a:solidFill>
                  <a:prstClr val="black"/>
                </a:solidFill>
                <a:latin typeface="Arial Black" pitchFamily="34" charset="0"/>
                <a:cs typeface="Arial" charset="0"/>
              </a:rPr>
              <a:t>(824)</a:t>
            </a:r>
            <a:endParaRPr lang="ru-RU" sz="1108" b="1" dirty="0">
              <a:solidFill>
                <a:prstClr val="black"/>
              </a:solidFill>
              <a:latin typeface="Arial Black" pitchFamily="34" charset="0"/>
            </a:endParaRPr>
          </a:p>
        </p:txBody>
      </p:sp>
      <p:sp>
        <p:nvSpPr>
          <p:cNvPr id="24" name="Text Box 29"/>
          <p:cNvSpPr txBox="1">
            <a:spLocks noChangeArrowheads="1"/>
          </p:cNvSpPr>
          <p:nvPr/>
        </p:nvSpPr>
        <p:spPr bwMode="auto">
          <a:xfrm>
            <a:off x="3055317" y="4255761"/>
            <a:ext cx="2176111" cy="433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1108" b="1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Сообщение для СМИ</a:t>
            </a:r>
          </a:p>
          <a:p>
            <a:pPr algn="ctr"/>
            <a:r>
              <a:rPr lang="ru-RU" sz="1108" b="1" dirty="0" smtClean="0">
                <a:solidFill>
                  <a:prstClr val="black"/>
                </a:solidFill>
                <a:latin typeface="Arial Black" pitchFamily="34" charset="0"/>
                <a:cs typeface="Arial" charset="0"/>
              </a:rPr>
              <a:t>(5 тыс.)</a:t>
            </a:r>
            <a:endParaRPr lang="ru-RU" sz="1108" b="1" dirty="0">
              <a:solidFill>
                <a:prstClr val="black"/>
              </a:solidFill>
              <a:latin typeface="Arial Black" pitchFamily="34" charset="0"/>
            </a:endParaRPr>
          </a:p>
        </p:txBody>
      </p:sp>
      <p:grpSp>
        <p:nvGrpSpPr>
          <p:cNvPr id="25" name="Группа 24"/>
          <p:cNvGrpSpPr/>
          <p:nvPr/>
        </p:nvGrpSpPr>
        <p:grpSpPr>
          <a:xfrm>
            <a:off x="3055316" y="5407283"/>
            <a:ext cx="2242054" cy="527542"/>
            <a:chOff x="3309926" y="4929198"/>
            <a:chExt cx="2428892" cy="571504"/>
          </a:xfrm>
        </p:grpSpPr>
        <p:sp>
          <p:nvSpPr>
            <p:cNvPr id="26" name="Скругленный прямоугольник 5"/>
            <p:cNvSpPr/>
            <p:nvPr/>
          </p:nvSpPr>
          <p:spPr bwMode="auto">
            <a:xfrm>
              <a:off x="3309926" y="4929198"/>
              <a:ext cx="2428892" cy="571504"/>
            </a:xfrm>
            <a:prstGeom prst="roundRect">
              <a:avLst/>
            </a:prstGeom>
            <a:solidFill>
              <a:sysClr val="window" lastClr="FFFFFF">
                <a:lumMod val="95000"/>
              </a:sysClr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 prstMaterial="powder">
              <a:bevelT/>
            </a:sp3d>
          </p:spPr>
        </p:sp>
        <p:sp>
          <p:nvSpPr>
            <p:cNvPr id="27" name="Text Box 29"/>
            <p:cNvSpPr txBox="1">
              <a:spLocks noChangeArrowheads="1"/>
            </p:cNvSpPr>
            <p:nvPr/>
          </p:nvSpPr>
          <p:spPr bwMode="auto">
            <a:xfrm>
              <a:off x="3309926" y="4967599"/>
              <a:ext cx="2428892" cy="4694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ru-RU" sz="1108" b="1" kern="0" dirty="0" smtClean="0">
                  <a:solidFill>
                    <a:prstClr val="black"/>
                  </a:solidFill>
                  <a:latin typeface="Arial" charset="0"/>
                  <a:cs typeface="Arial" charset="0"/>
                </a:rPr>
                <a:t>Вопросники международных организаций (около </a:t>
              </a:r>
              <a:r>
                <a:rPr kumimoji="0" lang="ru-RU" sz="1108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 Black" pitchFamily="34" charset="0"/>
                  <a:cs typeface="Arial" charset="0"/>
                </a:rPr>
                <a:t>200</a:t>
              </a:r>
              <a:r>
                <a:rPr kumimoji="0" lang="ru-RU" sz="1108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charset="0"/>
                  <a:cs typeface="Arial" charset="0"/>
                </a:rPr>
                <a:t>)</a:t>
              </a:r>
              <a:endParaRPr kumimoji="0" lang="ru-RU" sz="1108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</a:endParaRPr>
            </a:p>
          </p:txBody>
        </p:sp>
      </p:grpSp>
      <p:grpSp>
        <p:nvGrpSpPr>
          <p:cNvPr id="28" name="Группа 27"/>
          <p:cNvGrpSpPr/>
          <p:nvPr/>
        </p:nvGrpSpPr>
        <p:grpSpPr>
          <a:xfrm>
            <a:off x="3055316" y="4813798"/>
            <a:ext cx="2242054" cy="527542"/>
            <a:chOff x="3309926" y="5572140"/>
            <a:chExt cx="2428892" cy="571504"/>
          </a:xfrm>
        </p:grpSpPr>
        <p:sp>
          <p:nvSpPr>
            <p:cNvPr id="29" name="Скругленный прямоугольник 5"/>
            <p:cNvSpPr/>
            <p:nvPr/>
          </p:nvSpPr>
          <p:spPr bwMode="auto">
            <a:xfrm>
              <a:off x="3309926" y="5572140"/>
              <a:ext cx="2428892" cy="571504"/>
            </a:xfrm>
            <a:prstGeom prst="roundRect">
              <a:avLst/>
            </a:prstGeom>
            <a:solidFill>
              <a:sysClr val="window" lastClr="FFFFFF">
                <a:lumMod val="95000"/>
              </a:sysClr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 prstMaterial="powder">
              <a:bevelT/>
            </a:sp3d>
          </p:spPr>
        </p:sp>
        <p:sp>
          <p:nvSpPr>
            <p:cNvPr id="30" name="Text Box 29"/>
            <p:cNvSpPr txBox="1">
              <a:spLocks noChangeArrowheads="1"/>
            </p:cNvSpPr>
            <p:nvPr/>
          </p:nvSpPr>
          <p:spPr bwMode="auto">
            <a:xfrm>
              <a:off x="3309926" y="5610541"/>
              <a:ext cx="2357454" cy="4694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ru-RU" sz="1108" b="1" kern="0" dirty="0" smtClean="0">
                  <a:solidFill>
                    <a:prstClr val="black"/>
                  </a:solidFill>
                  <a:latin typeface="Arial" charset="0"/>
                  <a:cs typeface="Arial" charset="0"/>
                </a:rPr>
                <a:t>Официальный веб-сайт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1108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 Black" pitchFamily="34" charset="0"/>
                  <a:cs typeface="Arial" charset="0"/>
                </a:rPr>
                <a:t>(1,6 млн. </a:t>
              </a:r>
              <a:r>
                <a:rPr lang="ru-RU" sz="1108" b="1" kern="0" dirty="0" smtClean="0">
                  <a:solidFill>
                    <a:prstClr val="black"/>
                  </a:solidFill>
                  <a:latin typeface="Arial" charset="0"/>
                  <a:cs typeface="Arial" charset="0"/>
                </a:rPr>
                <a:t>посещений</a:t>
              </a:r>
              <a:r>
                <a:rPr kumimoji="0" lang="ru-RU" sz="1108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 Black" pitchFamily="34" charset="0"/>
                  <a:cs typeface="Arial" charset="0"/>
                </a:rPr>
                <a:t>)</a:t>
              </a:r>
              <a:endParaRPr kumimoji="0" lang="ru-RU" sz="1108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Black" pitchFamily="34" charset="0"/>
              </a:endParaRPr>
            </a:p>
          </p:txBody>
        </p:sp>
      </p:grpSp>
      <p:grpSp>
        <p:nvGrpSpPr>
          <p:cNvPr id="31" name="Группа 30"/>
          <p:cNvGrpSpPr/>
          <p:nvPr/>
        </p:nvGrpSpPr>
        <p:grpSpPr>
          <a:xfrm>
            <a:off x="6682169" y="1582602"/>
            <a:ext cx="2242054" cy="593485"/>
            <a:chOff x="7239016" y="3500438"/>
            <a:chExt cx="2428892" cy="714380"/>
          </a:xfrm>
        </p:grpSpPr>
        <p:sp>
          <p:nvSpPr>
            <p:cNvPr id="32" name="Скругленный прямоугольник 5"/>
            <p:cNvSpPr/>
            <p:nvPr/>
          </p:nvSpPr>
          <p:spPr bwMode="auto">
            <a:xfrm>
              <a:off x="7239016" y="3500438"/>
              <a:ext cx="2428892" cy="714380"/>
            </a:xfrm>
            <a:prstGeom prst="roundRect">
              <a:avLst/>
            </a:prstGeom>
            <a:gradFill rotWithShape="1">
              <a:gsLst>
                <a:gs pos="0">
                  <a:srgbClr val="4F81BD">
                    <a:hueOff val="0"/>
                    <a:satOff val="0"/>
                    <a:lumOff val="0"/>
                    <a:alphaOff val="0"/>
                    <a:shade val="51000"/>
                    <a:satMod val="130000"/>
                  </a:srgbClr>
                </a:gs>
                <a:gs pos="80000">
                  <a:srgbClr val="4F81BD">
                    <a:hueOff val="0"/>
                    <a:satOff val="0"/>
                    <a:lumOff val="0"/>
                    <a:alphaOff val="0"/>
                    <a:shade val="93000"/>
                    <a:satMod val="130000"/>
                  </a:srgbClr>
                </a:gs>
                <a:gs pos="100000">
                  <a:srgbClr val="4F81BD">
                    <a:hueOff val="0"/>
                    <a:satOff val="0"/>
                    <a:lumOff val="0"/>
                    <a:alphaOff val="0"/>
                    <a:shade val="94000"/>
                    <a:satMod val="135000"/>
                  </a:srgbClr>
                </a:gs>
              </a:gsLst>
              <a:lin ang="16200000" scaled="0"/>
            </a:gradFill>
            <a:ln>
              <a:noFill/>
            </a:ln>
            <a:effectLst/>
          </p:spPr>
        </p:sp>
        <p:sp>
          <p:nvSpPr>
            <p:cNvPr id="33" name="Text Box 29"/>
            <p:cNvSpPr txBox="1">
              <a:spLocks noChangeArrowheads="1"/>
            </p:cNvSpPr>
            <p:nvPr/>
          </p:nvSpPr>
          <p:spPr bwMode="auto">
            <a:xfrm>
              <a:off x="7239016" y="3610277"/>
              <a:ext cx="2357454" cy="5215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ru-RU" sz="1108" b="1" kern="0" dirty="0" smtClean="0">
                  <a:solidFill>
                    <a:prstClr val="white"/>
                  </a:solidFill>
                  <a:latin typeface="Arial" charset="0"/>
                  <a:cs typeface="Arial" charset="0"/>
                </a:rPr>
                <a:t>Центральные органы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ru-RU" sz="1108" b="1" kern="0" dirty="0" smtClean="0">
                  <a:solidFill>
                    <a:prstClr val="white"/>
                  </a:solidFill>
                  <a:latin typeface="Arial" charset="0"/>
                  <a:cs typeface="Arial" charset="0"/>
                </a:rPr>
                <a:t>государственной власти</a:t>
              </a:r>
              <a:endParaRPr kumimoji="0" lang="ru-RU" sz="1108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</a:endParaRPr>
            </a:p>
          </p:txBody>
        </p:sp>
      </p:grpSp>
      <p:grpSp>
        <p:nvGrpSpPr>
          <p:cNvPr id="34" name="Группа 33"/>
          <p:cNvGrpSpPr/>
          <p:nvPr/>
        </p:nvGrpSpPr>
        <p:grpSpPr>
          <a:xfrm>
            <a:off x="6682169" y="2242030"/>
            <a:ext cx="2242054" cy="593485"/>
            <a:chOff x="7239016" y="3500438"/>
            <a:chExt cx="2428892" cy="714380"/>
          </a:xfrm>
        </p:grpSpPr>
        <p:sp>
          <p:nvSpPr>
            <p:cNvPr id="35" name="Скругленный прямоугольник 5"/>
            <p:cNvSpPr/>
            <p:nvPr/>
          </p:nvSpPr>
          <p:spPr bwMode="auto">
            <a:xfrm>
              <a:off x="7239016" y="3500438"/>
              <a:ext cx="2428892" cy="714380"/>
            </a:xfrm>
            <a:prstGeom prst="roundRect">
              <a:avLst/>
            </a:prstGeom>
            <a:gradFill rotWithShape="1">
              <a:gsLst>
                <a:gs pos="0">
                  <a:srgbClr val="4F81BD">
                    <a:hueOff val="0"/>
                    <a:satOff val="0"/>
                    <a:lumOff val="0"/>
                    <a:alphaOff val="0"/>
                    <a:shade val="51000"/>
                    <a:satMod val="130000"/>
                  </a:srgbClr>
                </a:gs>
                <a:gs pos="80000">
                  <a:srgbClr val="4F81BD">
                    <a:hueOff val="0"/>
                    <a:satOff val="0"/>
                    <a:lumOff val="0"/>
                    <a:alphaOff val="0"/>
                    <a:shade val="93000"/>
                    <a:satMod val="130000"/>
                  </a:srgbClr>
                </a:gs>
                <a:gs pos="100000">
                  <a:srgbClr val="4F81BD">
                    <a:hueOff val="0"/>
                    <a:satOff val="0"/>
                    <a:lumOff val="0"/>
                    <a:alphaOff val="0"/>
                    <a:shade val="94000"/>
                    <a:satMod val="135000"/>
                  </a:srgbClr>
                </a:gs>
              </a:gsLst>
              <a:lin ang="16200000" scaled="0"/>
            </a:gradFill>
            <a:ln>
              <a:noFill/>
            </a:ln>
            <a:effectLst/>
          </p:spPr>
        </p:sp>
        <p:sp>
          <p:nvSpPr>
            <p:cNvPr id="36" name="Text Box 29"/>
            <p:cNvSpPr txBox="1">
              <a:spLocks noChangeArrowheads="1"/>
            </p:cNvSpPr>
            <p:nvPr/>
          </p:nvSpPr>
          <p:spPr bwMode="auto">
            <a:xfrm>
              <a:off x="7239016" y="3579814"/>
              <a:ext cx="2357454" cy="5215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ru-RU" sz="1108" b="1" kern="0" dirty="0" smtClean="0">
                  <a:solidFill>
                    <a:prstClr val="white"/>
                  </a:solidFill>
                  <a:latin typeface="Arial" charset="0"/>
                  <a:cs typeface="Arial" charset="0"/>
                </a:rPr>
                <a:t>Местные органы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ru-RU" sz="1108" b="1" kern="0" dirty="0" smtClean="0">
                  <a:solidFill>
                    <a:prstClr val="white"/>
                  </a:solidFill>
                  <a:latin typeface="Arial" charset="0"/>
                  <a:cs typeface="Arial" charset="0"/>
                </a:rPr>
                <a:t>государственной власти</a:t>
              </a:r>
              <a:endParaRPr kumimoji="0" lang="ru-RU" sz="1108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</a:endParaRPr>
            </a:p>
          </p:txBody>
        </p:sp>
      </p:grpSp>
      <p:grpSp>
        <p:nvGrpSpPr>
          <p:cNvPr id="37" name="Группа 36"/>
          <p:cNvGrpSpPr/>
          <p:nvPr/>
        </p:nvGrpSpPr>
        <p:grpSpPr>
          <a:xfrm>
            <a:off x="6682169" y="5539169"/>
            <a:ext cx="2242054" cy="593485"/>
            <a:chOff x="7239016" y="3500438"/>
            <a:chExt cx="2428892" cy="714380"/>
          </a:xfrm>
        </p:grpSpPr>
        <p:sp>
          <p:nvSpPr>
            <p:cNvPr id="38" name="Скругленный прямоугольник 5"/>
            <p:cNvSpPr/>
            <p:nvPr/>
          </p:nvSpPr>
          <p:spPr bwMode="auto">
            <a:xfrm>
              <a:off x="7239016" y="3500438"/>
              <a:ext cx="2428892" cy="714380"/>
            </a:xfrm>
            <a:prstGeom prst="roundRect">
              <a:avLst/>
            </a:prstGeom>
            <a:gradFill rotWithShape="1">
              <a:gsLst>
                <a:gs pos="0">
                  <a:srgbClr val="4F81BD">
                    <a:hueOff val="0"/>
                    <a:satOff val="0"/>
                    <a:lumOff val="0"/>
                    <a:alphaOff val="0"/>
                    <a:shade val="51000"/>
                    <a:satMod val="130000"/>
                  </a:srgbClr>
                </a:gs>
                <a:gs pos="80000">
                  <a:srgbClr val="4F81BD">
                    <a:hueOff val="0"/>
                    <a:satOff val="0"/>
                    <a:lumOff val="0"/>
                    <a:alphaOff val="0"/>
                    <a:shade val="93000"/>
                    <a:satMod val="130000"/>
                  </a:srgbClr>
                </a:gs>
                <a:gs pos="100000">
                  <a:srgbClr val="4F81BD">
                    <a:hueOff val="0"/>
                    <a:satOff val="0"/>
                    <a:lumOff val="0"/>
                    <a:alphaOff val="0"/>
                    <a:shade val="94000"/>
                    <a:satMod val="135000"/>
                  </a:srgbClr>
                </a:gs>
              </a:gsLst>
              <a:lin ang="16200000" scaled="0"/>
            </a:gradFill>
            <a:ln>
              <a:noFill/>
            </a:ln>
            <a:effectLst/>
          </p:spPr>
        </p:sp>
        <p:sp>
          <p:nvSpPr>
            <p:cNvPr id="39" name="Text Box 29"/>
            <p:cNvSpPr txBox="1">
              <a:spLocks noChangeArrowheads="1"/>
            </p:cNvSpPr>
            <p:nvPr/>
          </p:nvSpPr>
          <p:spPr bwMode="auto">
            <a:xfrm>
              <a:off x="7267993" y="3609119"/>
              <a:ext cx="2357454" cy="5215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ru-RU" sz="1108" b="1" kern="0" dirty="0" smtClean="0">
                  <a:solidFill>
                    <a:prstClr val="white"/>
                  </a:solidFill>
                  <a:latin typeface="Arial" charset="0"/>
                  <a:cs typeface="Arial" charset="0"/>
                </a:rPr>
                <a:t>Международные организации</a:t>
              </a:r>
              <a:endParaRPr kumimoji="0" lang="ru-RU" sz="1108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</a:endParaRPr>
            </a:p>
          </p:txBody>
        </p:sp>
      </p:grpSp>
      <p:grpSp>
        <p:nvGrpSpPr>
          <p:cNvPr id="40" name="Группа 39"/>
          <p:cNvGrpSpPr/>
          <p:nvPr/>
        </p:nvGrpSpPr>
        <p:grpSpPr>
          <a:xfrm>
            <a:off x="6682169" y="3560886"/>
            <a:ext cx="2242054" cy="593485"/>
            <a:chOff x="7239016" y="3500438"/>
            <a:chExt cx="2428892" cy="714380"/>
          </a:xfrm>
        </p:grpSpPr>
        <p:sp>
          <p:nvSpPr>
            <p:cNvPr id="41" name="Скругленный прямоугольник 5"/>
            <p:cNvSpPr/>
            <p:nvPr/>
          </p:nvSpPr>
          <p:spPr bwMode="auto">
            <a:xfrm>
              <a:off x="7239016" y="3500438"/>
              <a:ext cx="2428892" cy="714380"/>
            </a:xfrm>
            <a:prstGeom prst="roundRect">
              <a:avLst/>
            </a:prstGeom>
            <a:gradFill rotWithShape="1">
              <a:gsLst>
                <a:gs pos="0">
                  <a:srgbClr val="4F81BD">
                    <a:hueOff val="0"/>
                    <a:satOff val="0"/>
                    <a:lumOff val="0"/>
                    <a:alphaOff val="0"/>
                    <a:shade val="51000"/>
                    <a:satMod val="130000"/>
                  </a:srgbClr>
                </a:gs>
                <a:gs pos="80000">
                  <a:srgbClr val="4F81BD">
                    <a:hueOff val="0"/>
                    <a:satOff val="0"/>
                    <a:lumOff val="0"/>
                    <a:alphaOff val="0"/>
                    <a:shade val="93000"/>
                    <a:satMod val="130000"/>
                  </a:srgbClr>
                </a:gs>
                <a:gs pos="100000">
                  <a:srgbClr val="4F81BD">
                    <a:hueOff val="0"/>
                    <a:satOff val="0"/>
                    <a:lumOff val="0"/>
                    <a:alphaOff val="0"/>
                    <a:shade val="94000"/>
                    <a:satMod val="135000"/>
                  </a:srgbClr>
                </a:gs>
              </a:gsLst>
              <a:lin ang="16200000" scaled="0"/>
            </a:gradFill>
            <a:ln>
              <a:noFill/>
            </a:ln>
            <a:effectLst/>
          </p:spPr>
        </p:sp>
        <p:sp>
          <p:nvSpPr>
            <p:cNvPr id="42" name="Text Box 29"/>
            <p:cNvSpPr txBox="1">
              <a:spLocks noChangeArrowheads="1"/>
            </p:cNvSpPr>
            <p:nvPr/>
          </p:nvSpPr>
          <p:spPr bwMode="auto">
            <a:xfrm>
              <a:off x="7239016" y="3668916"/>
              <a:ext cx="2357454" cy="3163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ru-RU" sz="1108" b="1" kern="0" dirty="0" smtClean="0">
                  <a:solidFill>
                    <a:prstClr val="white"/>
                  </a:solidFill>
                  <a:latin typeface="Arial" charset="0"/>
                  <a:cs typeface="Arial" charset="0"/>
                </a:rPr>
                <a:t>Бизнес</a:t>
              </a:r>
              <a:endParaRPr kumimoji="0" lang="ru-RU" sz="1108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</a:endParaRPr>
            </a:p>
          </p:txBody>
        </p:sp>
      </p:grpSp>
      <p:grpSp>
        <p:nvGrpSpPr>
          <p:cNvPr id="43" name="Группа 42"/>
          <p:cNvGrpSpPr/>
          <p:nvPr/>
        </p:nvGrpSpPr>
        <p:grpSpPr>
          <a:xfrm>
            <a:off x="6682169" y="4879741"/>
            <a:ext cx="2242054" cy="593485"/>
            <a:chOff x="7239016" y="3500438"/>
            <a:chExt cx="2428892" cy="714380"/>
          </a:xfrm>
        </p:grpSpPr>
        <p:sp>
          <p:nvSpPr>
            <p:cNvPr id="44" name="Скругленный прямоугольник 5"/>
            <p:cNvSpPr/>
            <p:nvPr/>
          </p:nvSpPr>
          <p:spPr bwMode="auto">
            <a:xfrm>
              <a:off x="7239016" y="3500438"/>
              <a:ext cx="2428892" cy="714380"/>
            </a:xfrm>
            <a:prstGeom prst="roundRect">
              <a:avLst/>
            </a:prstGeom>
            <a:gradFill rotWithShape="1">
              <a:gsLst>
                <a:gs pos="0">
                  <a:srgbClr val="4F81BD">
                    <a:hueOff val="0"/>
                    <a:satOff val="0"/>
                    <a:lumOff val="0"/>
                    <a:alphaOff val="0"/>
                    <a:shade val="51000"/>
                    <a:satMod val="130000"/>
                  </a:srgbClr>
                </a:gs>
                <a:gs pos="80000">
                  <a:srgbClr val="4F81BD">
                    <a:hueOff val="0"/>
                    <a:satOff val="0"/>
                    <a:lumOff val="0"/>
                    <a:alphaOff val="0"/>
                    <a:shade val="93000"/>
                    <a:satMod val="130000"/>
                  </a:srgbClr>
                </a:gs>
                <a:gs pos="100000">
                  <a:srgbClr val="4F81BD">
                    <a:hueOff val="0"/>
                    <a:satOff val="0"/>
                    <a:lumOff val="0"/>
                    <a:alphaOff val="0"/>
                    <a:shade val="94000"/>
                    <a:satMod val="135000"/>
                  </a:srgbClr>
                </a:gs>
              </a:gsLst>
              <a:lin ang="16200000" scaled="0"/>
            </a:gradFill>
            <a:ln>
              <a:noFill/>
            </a:ln>
            <a:effectLst/>
          </p:spPr>
        </p:sp>
        <p:sp>
          <p:nvSpPr>
            <p:cNvPr id="45" name="Text Box 29"/>
            <p:cNvSpPr txBox="1">
              <a:spLocks noChangeArrowheads="1"/>
            </p:cNvSpPr>
            <p:nvPr/>
          </p:nvSpPr>
          <p:spPr bwMode="auto">
            <a:xfrm>
              <a:off x="7239016" y="3668916"/>
              <a:ext cx="2357454" cy="3163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ru-RU" sz="1108" b="1" kern="0" dirty="0" smtClean="0">
                  <a:solidFill>
                    <a:prstClr val="white"/>
                  </a:solidFill>
                  <a:latin typeface="Arial" charset="0"/>
                  <a:cs typeface="Arial" charset="0"/>
                </a:rPr>
                <a:t>Граждане Украины</a:t>
              </a:r>
              <a:endParaRPr lang="ru-RU" sz="1108" b="1" kern="0" dirty="0">
                <a:solidFill>
                  <a:prstClr val="white"/>
                </a:solidFill>
                <a:latin typeface="Arial" charset="0"/>
                <a:cs typeface="Arial" charset="0"/>
              </a:endParaRPr>
            </a:p>
          </p:txBody>
        </p:sp>
      </p:grpSp>
      <p:grpSp>
        <p:nvGrpSpPr>
          <p:cNvPr id="46" name="Группа 45"/>
          <p:cNvGrpSpPr/>
          <p:nvPr/>
        </p:nvGrpSpPr>
        <p:grpSpPr>
          <a:xfrm>
            <a:off x="6673365" y="4220313"/>
            <a:ext cx="2250856" cy="593485"/>
            <a:chOff x="7229480" y="3500438"/>
            <a:chExt cx="2438428" cy="714380"/>
          </a:xfrm>
        </p:grpSpPr>
        <p:sp>
          <p:nvSpPr>
            <p:cNvPr id="47" name="Скругленный прямоугольник 5"/>
            <p:cNvSpPr/>
            <p:nvPr/>
          </p:nvSpPr>
          <p:spPr bwMode="auto">
            <a:xfrm>
              <a:off x="7239016" y="3500438"/>
              <a:ext cx="2428892" cy="714380"/>
            </a:xfrm>
            <a:prstGeom prst="roundRect">
              <a:avLst/>
            </a:prstGeom>
            <a:gradFill rotWithShape="1">
              <a:gsLst>
                <a:gs pos="0">
                  <a:srgbClr val="4F81BD">
                    <a:hueOff val="0"/>
                    <a:satOff val="0"/>
                    <a:lumOff val="0"/>
                    <a:alphaOff val="0"/>
                    <a:shade val="51000"/>
                    <a:satMod val="130000"/>
                  </a:srgbClr>
                </a:gs>
                <a:gs pos="80000">
                  <a:srgbClr val="4F81BD">
                    <a:hueOff val="0"/>
                    <a:satOff val="0"/>
                    <a:lumOff val="0"/>
                    <a:alphaOff val="0"/>
                    <a:shade val="93000"/>
                    <a:satMod val="130000"/>
                  </a:srgbClr>
                </a:gs>
                <a:gs pos="100000">
                  <a:srgbClr val="4F81BD">
                    <a:hueOff val="0"/>
                    <a:satOff val="0"/>
                    <a:lumOff val="0"/>
                    <a:alphaOff val="0"/>
                    <a:shade val="94000"/>
                    <a:satMod val="135000"/>
                  </a:srgbClr>
                </a:gs>
              </a:gsLst>
              <a:lin ang="16200000" scaled="0"/>
            </a:gradFill>
            <a:ln>
              <a:noFill/>
            </a:ln>
            <a:effectLst/>
          </p:spPr>
        </p:sp>
        <p:sp>
          <p:nvSpPr>
            <p:cNvPr id="48" name="Text Box 29"/>
            <p:cNvSpPr txBox="1">
              <a:spLocks noChangeArrowheads="1"/>
            </p:cNvSpPr>
            <p:nvPr/>
          </p:nvSpPr>
          <p:spPr bwMode="auto">
            <a:xfrm>
              <a:off x="7229480" y="3619442"/>
              <a:ext cx="2428892" cy="5215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ru-RU" sz="1108" b="1" kern="0" dirty="0" smtClean="0">
                  <a:solidFill>
                    <a:prstClr val="white"/>
                  </a:solidFill>
                  <a:latin typeface="Arial" charset="0"/>
                  <a:cs typeface="Arial" charset="0"/>
                </a:rPr>
                <a:t>Средства массовой информации</a:t>
              </a:r>
              <a:endParaRPr kumimoji="0" lang="ru-RU" sz="1108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38219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4"/>
          <p:cNvSpPr txBox="1">
            <a:spLocks noChangeArrowheads="1"/>
          </p:cNvSpPr>
          <p:nvPr/>
        </p:nvSpPr>
        <p:spPr bwMode="auto">
          <a:xfrm>
            <a:off x="-108520" y="655037"/>
            <a:ext cx="91440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000" b="1" cap="all" dirty="0" smtClean="0">
                <a:ln/>
                <a:solidFill>
                  <a:srgbClr val="1F497D">
                    <a:lumMod val="75000"/>
                  </a:srgbClr>
                </a:solidFill>
                <a:latin typeface="+mj-lt"/>
              </a:rPr>
              <a:t>Основные</a:t>
            </a:r>
            <a:r>
              <a:rPr lang="ru-RU" sz="2000" b="1" spc="-46" dirty="0" smtClean="0">
                <a:solidFill>
                  <a:srgbClr val="17375E"/>
                </a:solidFill>
                <a:latin typeface="Arial Black" pitchFamily="34" charset="0"/>
              </a:rPr>
              <a:t> </a:t>
            </a:r>
            <a:r>
              <a:rPr lang="ru-RU" sz="2000" b="1" cap="all" dirty="0" smtClean="0">
                <a:ln/>
                <a:solidFill>
                  <a:srgbClr val="1F497D">
                    <a:lumMod val="75000"/>
                  </a:srgbClr>
                </a:solidFill>
                <a:latin typeface="+mj-lt"/>
              </a:rPr>
              <a:t>направления</a:t>
            </a:r>
            <a:r>
              <a:rPr lang="ru-RU" sz="2000" b="1" spc="-46" dirty="0" smtClean="0">
                <a:solidFill>
                  <a:srgbClr val="17375E"/>
                </a:solidFill>
                <a:latin typeface="Arial Black" pitchFamily="34" charset="0"/>
              </a:rPr>
              <a:t> </a:t>
            </a:r>
            <a:r>
              <a:rPr lang="ru-RU" sz="2000" b="1" cap="all" dirty="0" smtClean="0">
                <a:ln/>
                <a:solidFill>
                  <a:srgbClr val="1F497D">
                    <a:lumMod val="75000"/>
                  </a:srgbClr>
                </a:solidFill>
                <a:latin typeface="+mj-lt"/>
              </a:rPr>
              <a:t>реформирования</a:t>
            </a:r>
          </a:p>
          <a:p>
            <a:pPr algn="ctr"/>
            <a:r>
              <a:rPr lang="ru-RU" sz="2000" b="1" spc="-46" dirty="0" smtClean="0">
                <a:solidFill>
                  <a:srgbClr val="17375E"/>
                </a:solidFill>
                <a:latin typeface="Arial Black" pitchFamily="34" charset="0"/>
              </a:rPr>
              <a:t> </a:t>
            </a:r>
            <a:r>
              <a:rPr lang="ru-RU" sz="2000" b="1" cap="all" dirty="0" smtClean="0">
                <a:ln/>
                <a:solidFill>
                  <a:srgbClr val="1F497D">
                    <a:lumMod val="75000"/>
                  </a:srgbClr>
                </a:solidFill>
                <a:latin typeface="+mj-lt"/>
              </a:rPr>
              <a:t>государственной</a:t>
            </a:r>
            <a:r>
              <a:rPr lang="ru-RU" sz="2000" b="1" spc="-46" dirty="0" smtClean="0">
                <a:solidFill>
                  <a:srgbClr val="17375E"/>
                </a:solidFill>
                <a:latin typeface="Arial Black" pitchFamily="34" charset="0"/>
              </a:rPr>
              <a:t> </a:t>
            </a:r>
            <a:r>
              <a:rPr lang="ru-RU" sz="2000" b="1" cap="all" dirty="0" smtClean="0">
                <a:ln/>
                <a:solidFill>
                  <a:srgbClr val="1F497D">
                    <a:lumMod val="75000"/>
                  </a:srgbClr>
                </a:solidFill>
                <a:latin typeface="+mj-lt"/>
              </a:rPr>
              <a:t>статистики УКРАИНЫ</a:t>
            </a:r>
            <a:endParaRPr lang="ru-RU" sz="2000" b="1" cap="all" dirty="0">
              <a:ln/>
              <a:solidFill>
                <a:srgbClr val="1F497D">
                  <a:lumMod val="75000"/>
                </a:srgbClr>
              </a:solidFill>
              <a:latin typeface="+mj-lt"/>
            </a:endParaRPr>
          </a:p>
        </p:txBody>
      </p:sp>
      <p:grpSp>
        <p:nvGrpSpPr>
          <p:cNvPr id="5" name="Группа 4"/>
          <p:cNvGrpSpPr/>
          <p:nvPr/>
        </p:nvGrpSpPr>
        <p:grpSpPr>
          <a:xfrm>
            <a:off x="285720" y="1513694"/>
            <a:ext cx="8517959" cy="670387"/>
            <a:chOff x="309530" y="1142984"/>
            <a:chExt cx="9227789" cy="726253"/>
          </a:xfrm>
        </p:grpSpPr>
        <p:grpSp>
          <p:nvGrpSpPr>
            <p:cNvPr id="6" name="Группа 5"/>
            <p:cNvGrpSpPr/>
            <p:nvPr/>
          </p:nvGrpSpPr>
          <p:grpSpPr>
            <a:xfrm>
              <a:off x="3396731" y="1195113"/>
              <a:ext cx="6140588" cy="662252"/>
              <a:chOff x="3331357" y="93548"/>
              <a:chExt cx="5967523" cy="731642"/>
            </a:xfrm>
          </p:grpSpPr>
          <p:sp>
            <p:nvSpPr>
              <p:cNvPr id="10" name="Прямоугольник с двумя скругленными соседними углами 9"/>
              <p:cNvSpPr/>
              <p:nvPr/>
            </p:nvSpPr>
            <p:spPr>
              <a:xfrm rot="5400000">
                <a:off x="5949298" y="-2512452"/>
                <a:ext cx="731642" cy="5943641"/>
              </a:xfrm>
              <a:prstGeom prst="round2SameRect">
                <a:avLst/>
              </a:prstGeom>
              <a:solidFill>
                <a:srgbClr val="4F81BD">
                  <a:alpha val="90000"/>
                  <a:tint val="40000"/>
                  <a:hueOff val="0"/>
                  <a:satOff val="0"/>
                  <a:lumOff val="0"/>
                  <a:alphaOff val="0"/>
                </a:srgbClr>
              </a:solidFill>
              <a:ln w="9525" cap="flat" cmpd="sng" algn="ctr">
                <a:solidFill>
                  <a:srgbClr val="4F81BD">
                    <a:alpha val="90000"/>
                    <a:tint val="40000"/>
                    <a:hueOff val="0"/>
                    <a:satOff val="0"/>
                    <a:lumOff val="0"/>
                    <a:alphaOff val="0"/>
                    <a:shade val="95000"/>
                    <a:satMod val="105000"/>
                  </a:srgbClr>
                </a:solidFill>
                <a:prstDash val="solid"/>
              </a:ln>
              <a:effectLst/>
            </p:spPr>
          </p:sp>
          <p:sp>
            <p:nvSpPr>
              <p:cNvPr id="11" name="Прямоугольник 10"/>
              <p:cNvSpPr/>
              <p:nvPr/>
            </p:nvSpPr>
            <p:spPr>
              <a:xfrm>
                <a:off x="3331357" y="124610"/>
                <a:ext cx="5967523" cy="695925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 spcFirstLastPara="0" vert="horz" wrap="square" lIns="42203" tIns="21102" rIns="42203" bIns="21102" numCol="1" spcCol="1270" anchor="ctr" anchorCtr="0">
                <a:noAutofit/>
              </a:bodyPr>
              <a:lstStyle/>
              <a:p>
                <a:pPr marL="105510" marR="0" lvl="1" indent="-105510" defTabSz="492382" eaLnBrk="1" fontAlgn="auto" latinLnBrk="0" hangingPunct="1">
                  <a:lnSpc>
                    <a:spcPct val="90000"/>
                  </a:lnSpc>
                  <a:spcBef>
                    <a:spcPts val="0"/>
                  </a:spcBef>
                  <a:spcAft>
                    <a:spcPct val="15000"/>
                  </a:spcAft>
                  <a:buClrTx/>
                  <a:buSzTx/>
                  <a:buFontTx/>
                  <a:buChar char="••"/>
                  <a:tabLst/>
                  <a:defRPr/>
                </a:pPr>
                <a:r>
                  <a:rPr lang="ru-RU" sz="1015" kern="0" dirty="0" smtClean="0">
                    <a:solidFill>
                      <a:prstClr val="black">
                        <a:hueOff val="0"/>
                        <a:satOff val="0"/>
                        <a:lumOff val="0"/>
                        <a:alphaOff val="0"/>
                      </a:prstClr>
                    </a:solidFill>
                    <a:latin typeface="Arial Black" pitchFamily="34" charset="0"/>
                  </a:rPr>
                  <a:t>Гармонизация с международными стандартами и правовыми нормами ЕС</a:t>
                </a:r>
              </a:p>
              <a:p>
                <a:pPr marL="105510" marR="0" lvl="1" indent="-105510" defTabSz="492382" eaLnBrk="1" fontAlgn="auto" latinLnBrk="0" hangingPunct="1">
                  <a:lnSpc>
                    <a:spcPct val="90000"/>
                  </a:lnSpc>
                  <a:spcBef>
                    <a:spcPts val="0"/>
                  </a:spcBef>
                  <a:spcAft>
                    <a:spcPct val="15000"/>
                  </a:spcAft>
                  <a:buClrTx/>
                  <a:buSzTx/>
                  <a:buFontTx/>
                  <a:buChar char="••"/>
                  <a:tabLst/>
                  <a:defRPr/>
                </a:pPr>
                <a:r>
                  <a:rPr lang="ru-RU" sz="1015" kern="0" dirty="0" smtClean="0">
                    <a:solidFill>
                      <a:prstClr val="black">
                        <a:hueOff val="0"/>
                        <a:satOff val="0"/>
                        <a:lumOff val="0"/>
                        <a:alphaOff val="0"/>
                      </a:prstClr>
                    </a:solidFill>
                    <a:latin typeface="Arial Black" pitchFamily="34" charset="0"/>
                  </a:rPr>
                  <a:t>Имплементация европейских регламентов и директив (Сборник статистических требований, предусмотренный в приложении к соглашению с ЕС)</a:t>
                </a:r>
                <a:endParaRPr kumimoji="0" lang="ru-RU" sz="1015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  <a:effectLst/>
                  <a:uLnTx/>
                  <a:uFillTx/>
                  <a:latin typeface="Arial Black" pitchFamily="34" charset="0"/>
                </a:endParaRPr>
              </a:p>
            </p:txBody>
          </p:sp>
        </p:grpSp>
        <p:grpSp>
          <p:nvGrpSpPr>
            <p:cNvPr id="7" name="Группа 6"/>
            <p:cNvGrpSpPr/>
            <p:nvPr/>
          </p:nvGrpSpPr>
          <p:grpSpPr>
            <a:xfrm>
              <a:off x="309530" y="1142984"/>
              <a:ext cx="3128984" cy="726253"/>
              <a:chOff x="0" y="2091"/>
              <a:chExt cx="3343298" cy="914552"/>
            </a:xfrm>
          </p:grpSpPr>
          <p:sp>
            <p:nvSpPr>
              <p:cNvPr id="8" name="Скругленный прямоугольник 7"/>
              <p:cNvSpPr/>
              <p:nvPr/>
            </p:nvSpPr>
            <p:spPr>
              <a:xfrm>
                <a:off x="0" y="2091"/>
                <a:ext cx="3343298" cy="914552"/>
              </a:xfrm>
              <a:prstGeom prst="roundRect">
                <a:avLst/>
              </a:prstGeom>
              <a:gradFill rotWithShape="1">
                <a:gsLst>
                  <a:gs pos="0">
                    <a:srgbClr val="4F81BD">
                      <a:hueOff val="0"/>
                      <a:satOff val="0"/>
                      <a:lumOff val="0"/>
                      <a:alphaOff val="0"/>
                      <a:shade val="51000"/>
                      <a:satMod val="130000"/>
                    </a:srgbClr>
                  </a:gs>
                  <a:gs pos="80000">
                    <a:srgbClr val="4F81BD">
                      <a:hueOff val="0"/>
                      <a:satOff val="0"/>
                      <a:lumOff val="0"/>
                      <a:alphaOff val="0"/>
                      <a:shade val="93000"/>
                      <a:satMod val="130000"/>
                    </a:srgbClr>
                  </a:gs>
                  <a:gs pos="100000">
                    <a:srgbClr val="4F81BD">
                      <a:hueOff val="0"/>
                      <a:satOff val="0"/>
                      <a:lumOff val="0"/>
                      <a:alphaOff val="0"/>
                      <a:shade val="94000"/>
                      <a:satMod val="135000"/>
                    </a:srgb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</p:sp>
          <p:sp>
            <p:nvSpPr>
              <p:cNvPr id="9" name="Скругленный прямоугольник 6"/>
              <p:cNvSpPr/>
              <p:nvPr/>
            </p:nvSpPr>
            <p:spPr>
              <a:xfrm>
                <a:off x="44645" y="46736"/>
                <a:ext cx="3254008" cy="825262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 spcFirstLastPara="0" vert="horz" wrap="square" lIns="49237" tIns="24618" rIns="49237" bIns="24618" numCol="1" spcCol="1270" anchor="ctr" anchorCtr="0">
                <a:noAutofit/>
              </a:bodyPr>
              <a:lstStyle/>
              <a:p>
                <a:pPr marL="0" marR="0" lvl="0" indent="0" algn="ctr" defTabSz="574445" eaLnBrk="1" fontAlgn="auto" latinLnBrk="0" hangingPunct="1">
                  <a:lnSpc>
                    <a:spcPct val="90000"/>
                  </a:lnSpc>
                  <a:spcBef>
                    <a:spcPts val="0"/>
                  </a:spcBef>
                  <a:spcAft>
                    <a:spcPct val="35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ru-RU" sz="1108" kern="0" dirty="0" smtClean="0">
                    <a:solidFill>
                      <a:prstClr val="white"/>
                    </a:solidFill>
                    <a:latin typeface="Arial Black" pitchFamily="34" charset="0"/>
                  </a:rPr>
                  <a:t>Национальное статистическое законодательство</a:t>
                </a:r>
                <a:endParaRPr kumimoji="0" lang="ru-RU" sz="1108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 Black" pitchFamily="34" charset="0"/>
                </a:endParaRPr>
              </a:p>
            </p:txBody>
          </p:sp>
        </p:grpSp>
      </p:grpSp>
      <p:grpSp>
        <p:nvGrpSpPr>
          <p:cNvPr id="12" name="Группа 11"/>
          <p:cNvGrpSpPr/>
          <p:nvPr/>
        </p:nvGrpSpPr>
        <p:grpSpPr>
          <a:xfrm>
            <a:off x="285720" y="2228105"/>
            <a:ext cx="8506617" cy="670387"/>
            <a:chOff x="309530" y="1916929"/>
            <a:chExt cx="9215502" cy="726253"/>
          </a:xfrm>
        </p:grpSpPr>
        <p:grpSp>
          <p:nvGrpSpPr>
            <p:cNvPr id="13" name="Группа 12"/>
            <p:cNvGrpSpPr/>
            <p:nvPr/>
          </p:nvGrpSpPr>
          <p:grpSpPr>
            <a:xfrm>
              <a:off x="3409018" y="1969058"/>
              <a:ext cx="6116014" cy="662252"/>
              <a:chOff x="3343298" y="1053828"/>
              <a:chExt cx="5943641" cy="731642"/>
            </a:xfrm>
          </p:grpSpPr>
          <p:sp>
            <p:nvSpPr>
              <p:cNvPr id="17" name="Прямоугольник с двумя скругленными соседними углами 16"/>
              <p:cNvSpPr/>
              <p:nvPr/>
            </p:nvSpPr>
            <p:spPr>
              <a:xfrm rot="5400000">
                <a:off x="5949298" y="-1552172"/>
                <a:ext cx="731642" cy="5943641"/>
              </a:xfrm>
              <a:prstGeom prst="round2SameRect">
                <a:avLst/>
              </a:prstGeom>
              <a:solidFill>
                <a:srgbClr val="4F81BD">
                  <a:alpha val="90000"/>
                  <a:tint val="40000"/>
                  <a:hueOff val="0"/>
                  <a:satOff val="0"/>
                  <a:lumOff val="0"/>
                  <a:alphaOff val="0"/>
                </a:srgbClr>
              </a:solidFill>
              <a:ln w="9525" cap="flat" cmpd="sng" algn="ctr">
                <a:solidFill>
                  <a:srgbClr val="4F81BD">
                    <a:alpha val="90000"/>
                    <a:tint val="40000"/>
                    <a:hueOff val="0"/>
                    <a:satOff val="0"/>
                    <a:lumOff val="0"/>
                    <a:alphaOff val="0"/>
                    <a:shade val="95000"/>
                    <a:satMod val="105000"/>
                  </a:srgbClr>
                </a:solidFill>
                <a:prstDash val="solid"/>
              </a:ln>
              <a:effectLst/>
            </p:spPr>
          </p:sp>
          <p:sp>
            <p:nvSpPr>
              <p:cNvPr id="18" name="Прямоугольник 17"/>
              <p:cNvSpPr/>
              <p:nvPr/>
            </p:nvSpPr>
            <p:spPr>
              <a:xfrm>
                <a:off x="3343299" y="1089543"/>
                <a:ext cx="5907925" cy="660210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 spcFirstLastPara="0" vert="horz" wrap="square" lIns="42203" tIns="21102" rIns="42203" bIns="21102" numCol="1" spcCol="1270" anchor="ctr" anchorCtr="0">
                <a:noAutofit/>
              </a:bodyPr>
              <a:lstStyle/>
              <a:p>
                <a:pPr marL="105510" marR="0" lvl="1" indent="-105510" defTabSz="492382" eaLnBrk="1" fontAlgn="auto" latinLnBrk="0" hangingPunct="1">
                  <a:lnSpc>
                    <a:spcPct val="90000"/>
                  </a:lnSpc>
                  <a:spcBef>
                    <a:spcPts val="0"/>
                  </a:spcBef>
                  <a:spcAft>
                    <a:spcPct val="15000"/>
                  </a:spcAft>
                  <a:buClrTx/>
                  <a:buSzTx/>
                  <a:buFontTx/>
                  <a:buChar char="••"/>
                  <a:tabLst/>
                  <a:defRPr/>
                </a:pPr>
                <a:r>
                  <a:rPr lang="ru-RU" sz="1015" kern="0" dirty="0" smtClean="0">
                    <a:solidFill>
                      <a:prstClr val="black">
                        <a:hueOff val="0"/>
                        <a:satOff val="0"/>
                        <a:lumOff val="0"/>
                        <a:alphaOff val="0"/>
                      </a:prstClr>
                    </a:solidFill>
                    <a:latin typeface="Arial Black" pitchFamily="34" charset="0"/>
                  </a:rPr>
                  <a:t>Переход к координированной модели национальной статистической системы</a:t>
                </a:r>
              </a:p>
              <a:p>
                <a:pPr marL="105510" marR="0" lvl="1" indent="-105510" defTabSz="492382" eaLnBrk="1" fontAlgn="auto" latinLnBrk="0" hangingPunct="1">
                  <a:lnSpc>
                    <a:spcPct val="90000"/>
                  </a:lnSpc>
                  <a:spcBef>
                    <a:spcPts val="0"/>
                  </a:spcBef>
                  <a:spcAft>
                    <a:spcPct val="15000"/>
                  </a:spcAft>
                  <a:buClrTx/>
                  <a:buSzTx/>
                  <a:buFontTx/>
                  <a:buChar char="••"/>
                  <a:tabLst/>
                  <a:defRPr/>
                </a:pPr>
                <a:r>
                  <a:rPr lang="ru-RU" sz="1015" kern="0" dirty="0" smtClean="0">
                    <a:solidFill>
                      <a:prstClr val="black">
                        <a:hueOff val="0"/>
                        <a:satOff val="0"/>
                        <a:lumOff val="0"/>
                        <a:alphaOff val="0"/>
                      </a:prstClr>
                    </a:solidFill>
                    <a:latin typeface="Arial Black" pitchFamily="34" charset="0"/>
                  </a:rPr>
                  <a:t>Создание Национального совета по вопросам статистики, </a:t>
                </a:r>
                <a:r>
                  <a:rPr lang="ru-RU" sz="1015" kern="0" dirty="0" smtClean="0">
                    <a:solidFill>
                      <a:prstClr val="black">
                        <a:hueOff val="0"/>
                        <a:satOff val="0"/>
                        <a:lumOff val="0"/>
                        <a:alphaOff val="0"/>
                      </a:prstClr>
                    </a:solidFill>
                    <a:latin typeface="Arial Black" pitchFamily="34" charset="0"/>
                  </a:rPr>
                  <a:t>советов</a:t>
                </a:r>
                <a:r>
                  <a:rPr lang="ru-RU" sz="1015" kern="0" dirty="0" smtClean="0">
                    <a:solidFill>
                      <a:prstClr val="black">
                        <a:hueOff val="0"/>
                        <a:satOff val="0"/>
                        <a:lumOff val="0"/>
                        <a:alphaOff val="0"/>
                      </a:prstClr>
                    </a:solidFill>
                    <a:latin typeface="Arial Black" pitchFamily="34" charset="0"/>
                  </a:rPr>
                  <a:t> </a:t>
                </a:r>
                <a:r>
                  <a:rPr lang="ru-RU" sz="1015" kern="0" dirty="0" smtClean="0">
                    <a:solidFill>
                      <a:prstClr val="black">
                        <a:hueOff val="0"/>
                        <a:satOff val="0"/>
                        <a:lumOff val="0"/>
                        <a:alphaOff val="0"/>
                      </a:prstClr>
                    </a:solidFill>
                    <a:latin typeface="Arial Black" pitchFamily="34" charset="0"/>
                  </a:rPr>
                  <a:t>пользователей и респондентов</a:t>
                </a:r>
                <a:endParaRPr kumimoji="0" lang="ru-RU" sz="1015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  <a:effectLst/>
                  <a:uLnTx/>
                  <a:uFillTx/>
                  <a:latin typeface="Arial Black" pitchFamily="34" charset="0"/>
                </a:endParaRPr>
              </a:p>
            </p:txBody>
          </p:sp>
        </p:grpSp>
        <p:grpSp>
          <p:nvGrpSpPr>
            <p:cNvPr id="14" name="Группа 13"/>
            <p:cNvGrpSpPr/>
            <p:nvPr/>
          </p:nvGrpSpPr>
          <p:grpSpPr>
            <a:xfrm>
              <a:off x="309530" y="1916929"/>
              <a:ext cx="3128984" cy="726253"/>
              <a:chOff x="0" y="962371"/>
              <a:chExt cx="3343298" cy="914552"/>
            </a:xfrm>
          </p:grpSpPr>
          <p:sp>
            <p:nvSpPr>
              <p:cNvPr id="15" name="Скругленный прямоугольник 14"/>
              <p:cNvSpPr/>
              <p:nvPr/>
            </p:nvSpPr>
            <p:spPr>
              <a:xfrm>
                <a:off x="0" y="962371"/>
                <a:ext cx="3343298" cy="914552"/>
              </a:xfrm>
              <a:prstGeom prst="roundRect">
                <a:avLst/>
              </a:prstGeom>
              <a:gradFill rotWithShape="1">
                <a:gsLst>
                  <a:gs pos="0">
                    <a:srgbClr val="4F81BD">
                      <a:hueOff val="0"/>
                      <a:satOff val="0"/>
                      <a:lumOff val="0"/>
                      <a:alphaOff val="0"/>
                      <a:shade val="51000"/>
                      <a:satMod val="130000"/>
                    </a:srgbClr>
                  </a:gs>
                  <a:gs pos="80000">
                    <a:srgbClr val="4F81BD">
                      <a:hueOff val="0"/>
                      <a:satOff val="0"/>
                      <a:lumOff val="0"/>
                      <a:alphaOff val="0"/>
                      <a:shade val="93000"/>
                      <a:satMod val="130000"/>
                    </a:srgbClr>
                  </a:gs>
                  <a:gs pos="100000">
                    <a:srgbClr val="4F81BD">
                      <a:hueOff val="0"/>
                      <a:satOff val="0"/>
                      <a:lumOff val="0"/>
                      <a:alphaOff val="0"/>
                      <a:shade val="94000"/>
                      <a:satMod val="135000"/>
                    </a:srgb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</p:sp>
          <p:sp>
            <p:nvSpPr>
              <p:cNvPr id="16" name="Скругленный прямоугольник 10"/>
              <p:cNvSpPr/>
              <p:nvPr/>
            </p:nvSpPr>
            <p:spPr>
              <a:xfrm>
                <a:off x="44645" y="1007016"/>
                <a:ext cx="3254008" cy="825262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 spcFirstLastPara="0" vert="horz" wrap="square" lIns="49237" tIns="24618" rIns="49237" bIns="24618" numCol="1" spcCol="1270" anchor="ctr" anchorCtr="0">
                <a:noAutofit/>
              </a:bodyPr>
              <a:lstStyle/>
              <a:p>
                <a:pPr marL="0" marR="0" lvl="0" indent="0" algn="ctr" defTabSz="574445" eaLnBrk="1" fontAlgn="auto" latinLnBrk="0" hangingPunct="1">
                  <a:lnSpc>
                    <a:spcPct val="90000"/>
                  </a:lnSpc>
                  <a:spcBef>
                    <a:spcPts val="0"/>
                  </a:spcBef>
                  <a:spcAft>
                    <a:spcPct val="35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ru-RU" sz="1108" kern="0" dirty="0" smtClean="0">
                    <a:solidFill>
                      <a:prstClr val="white"/>
                    </a:solidFill>
                    <a:latin typeface="Arial Black" pitchFamily="34" charset="0"/>
                  </a:rPr>
                  <a:t>Сотрудничество субъектов статистического производства</a:t>
                </a:r>
                <a:endParaRPr kumimoji="0" lang="ru-RU" sz="1108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 Black" pitchFamily="34" charset="0"/>
                </a:endParaRPr>
              </a:p>
            </p:txBody>
          </p:sp>
        </p:grpSp>
      </p:grpSp>
      <p:grpSp>
        <p:nvGrpSpPr>
          <p:cNvPr id="19" name="Группа 18"/>
          <p:cNvGrpSpPr/>
          <p:nvPr/>
        </p:nvGrpSpPr>
        <p:grpSpPr>
          <a:xfrm>
            <a:off x="285720" y="5140546"/>
            <a:ext cx="8506617" cy="670387"/>
            <a:chOff x="309530" y="2702747"/>
            <a:chExt cx="9215502" cy="726253"/>
          </a:xfrm>
        </p:grpSpPr>
        <p:grpSp>
          <p:nvGrpSpPr>
            <p:cNvPr id="20" name="Группа 19"/>
            <p:cNvGrpSpPr/>
            <p:nvPr/>
          </p:nvGrpSpPr>
          <p:grpSpPr>
            <a:xfrm>
              <a:off x="3409018" y="2754875"/>
              <a:ext cx="6116014" cy="662252"/>
              <a:chOff x="3343298" y="2014108"/>
              <a:chExt cx="5943641" cy="731642"/>
            </a:xfrm>
          </p:grpSpPr>
          <p:sp>
            <p:nvSpPr>
              <p:cNvPr id="24" name="Прямоугольник с двумя скругленными соседними углами 23"/>
              <p:cNvSpPr/>
              <p:nvPr/>
            </p:nvSpPr>
            <p:spPr>
              <a:xfrm rot="5400000">
                <a:off x="5949298" y="-591892"/>
                <a:ext cx="731642" cy="5943641"/>
              </a:xfrm>
              <a:prstGeom prst="round2SameRect">
                <a:avLst/>
              </a:prstGeom>
              <a:solidFill>
                <a:srgbClr val="4F81BD">
                  <a:alpha val="90000"/>
                  <a:tint val="40000"/>
                  <a:hueOff val="0"/>
                  <a:satOff val="0"/>
                  <a:lumOff val="0"/>
                  <a:alphaOff val="0"/>
                </a:srgbClr>
              </a:solidFill>
              <a:ln w="9525" cap="flat" cmpd="sng" algn="ctr">
                <a:solidFill>
                  <a:srgbClr val="4F81BD">
                    <a:alpha val="90000"/>
                    <a:tint val="40000"/>
                    <a:hueOff val="0"/>
                    <a:satOff val="0"/>
                    <a:lumOff val="0"/>
                    <a:alphaOff val="0"/>
                    <a:shade val="95000"/>
                    <a:satMod val="105000"/>
                  </a:srgbClr>
                </a:solidFill>
                <a:prstDash val="solid"/>
              </a:ln>
              <a:effectLst/>
            </p:spPr>
          </p:sp>
          <p:sp>
            <p:nvSpPr>
              <p:cNvPr id="25" name="Прямоугольник 24"/>
              <p:cNvSpPr/>
              <p:nvPr/>
            </p:nvSpPr>
            <p:spPr>
              <a:xfrm>
                <a:off x="3343299" y="2049823"/>
                <a:ext cx="5907925" cy="660210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 spcFirstLastPara="0" vert="horz" wrap="square" lIns="42203" tIns="21102" rIns="42203" bIns="21102" numCol="1" spcCol="1270" anchor="ctr" anchorCtr="0">
                <a:noAutofit/>
              </a:bodyPr>
              <a:lstStyle/>
              <a:p>
                <a:pPr marL="105510" marR="0" lvl="1" indent="-105510" defTabSz="492382" eaLnBrk="1" fontAlgn="auto" latinLnBrk="0" hangingPunct="1">
                  <a:lnSpc>
                    <a:spcPct val="90000"/>
                  </a:lnSpc>
                  <a:spcBef>
                    <a:spcPts val="0"/>
                  </a:spcBef>
                  <a:spcAft>
                    <a:spcPct val="15000"/>
                  </a:spcAft>
                  <a:buClrTx/>
                  <a:buSzTx/>
                  <a:buFontTx/>
                  <a:buChar char="••"/>
                  <a:tabLst/>
                  <a:defRPr/>
                </a:pPr>
                <a:r>
                  <a:rPr lang="ru-RU" sz="1015" kern="0" dirty="0" smtClean="0">
                    <a:solidFill>
                      <a:prstClr val="black">
                        <a:hueOff val="0"/>
                        <a:satOff val="0"/>
                        <a:lumOff val="0"/>
                        <a:alphaOff val="0"/>
                      </a:prstClr>
                    </a:solidFill>
                    <a:latin typeface="Arial Black" pitchFamily="34" charset="0"/>
                  </a:rPr>
                  <a:t>Создание условий для внедрения методов дистанционного обучения и использования мультимедийных средств для повышения квалификации работников, включая изучение иностранных языков</a:t>
                </a:r>
                <a:endParaRPr kumimoji="0" lang="ru-RU" sz="1015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  <a:effectLst/>
                  <a:uLnTx/>
                  <a:uFillTx/>
                  <a:latin typeface="Arial Black" pitchFamily="34" charset="0"/>
                </a:endParaRPr>
              </a:p>
            </p:txBody>
          </p:sp>
        </p:grpSp>
        <p:grpSp>
          <p:nvGrpSpPr>
            <p:cNvPr id="21" name="Группа 20"/>
            <p:cNvGrpSpPr/>
            <p:nvPr/>
          </p:nvGrpSpPr>
          <p:grpSpPr>
            <a:xfrm>
              <a:off x="309530" y="2702747"/>
              <a:ext cx="3128984" cy="726253"/>
              <a:chOff x="0" y="1922652"/>
              <a:chExt cx="3343298" cy="914552"/>
            </a:xfrm>
          </p:grpSpPr>
          <p:sp>
            <p:nvSpPr>
              <p:cNvPr id="22" name="Скругленный прямоугольник 21"/>
              <p:cNvSpPr/>
              <p:nvPr/>
            </p:nvSpPr>
            <p:spPr>
              <a:xfrm>
                <a:off x="0" y="1922652"/>
                <a:ext cx="3343298" cy="914552"/>
              </a:xfrm>
              <a:prstGeom prst="roundRect">
                <a:avLst/>
              </a:prstGeom>
              <a:gradFill rotWithShape="1">
                <a:gsLst>
                  <a:gs pos="0">
                    <a:srgbClr val="4F81BD">
                      <a:hueOff val="0"/>
                      <a:satOff val="0"/>
                      <a:lumOff val="0"/>
                      <a:alphaOff val="0"/>
                      <a:shade val="51000"/>
                      <a:satMod val="130000"/>
                    </a:srgbClr>
                  </a:gs>
                  <a:gs pos="80000">
                    <a:srgbClr val="4F81BD">
                      <a:hueOff val="0"/>
                      <a:satOff val="0"/>
                      <a:lumOff val="0"/>
                      <a:alphaOff val="0"/>
                      <a:shade val="93000"/>
                      <a:satMod val="130000"/>
                    </a:srgbClr>
                  </a:gs>
                  <a:gs pos="100000">
                    <a:srgbClr val="4F81BD">
                      <a:hueOff val="0"/>
                      <a:satOff val="0"/>
                      <a:lumOff val="0"/>
                      <a:alphaOff val="0"/>
                      <a:shade val="94000"/>
                      <a:satMod val="135000"/>
                    </a:srgb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</p:sp>
          <p:sp>
            <p:nvSpPr>
              <p:cNvPr id="23" name="Скругленный прямоугольник 14"/>
              <p:cNvSpPr/>
              <p:nvPr/>
            </p:nvSpPr>
            <p:spPr>
              <a:xfrm>
                <a:off x="44645" y="1967297"/>
                <a:ext cx="3254008" cy="825262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 spcFirstLastPara="0" vert="horz" wrap="square" lIns="49237" tIns="24618" rIns="49237" bIns="24618" numCol="1" spcCol="1270" anchor="ctr" anchorCtr="0">
                <a:noAutofit/>
              </a:bodyPr>
              <a:lstStyle/>
              <a:p>
                <a:pPr marL="0" marR="0" lvl="0" indent="0" algn="ctr" defTabSz="574445" eaLnBrk="1" fontAlgn="auto" latinLnBrk="0" hangingPunct="1">
                  <a:lnSpc>
                    <a:spcPct val="90000"/>
                  </a:lnSpc>
                  <a:spcBef>
                    <a:spcPts val="0"/>
                  </a:spcBef>
                  <a:spcAft>
                    <a:spcPct val="35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ru-RU" sz="1108" kern="0" dirty="0" smtClean="0">
                    <a:solidFill>
                      <a:prstClr val="white"/>
                    </a:solidFill>
                    <a:latin typeface="Arial Black" pitchFamily="34" charset="0"/>
                  </a:rPr>
                  <a:t>Обеспечение профессиональной компетенции работников</a:t>
                </a:r>
                <a:endParaRPr kumimoji="0" lang="ru-RU" sz="1108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 Black" pitchFamily="34" charset="0"/>
                </a:endParaRPr>
              </a:p>
            </p:txBody>
          </p:sp>
        </p:grpSp>
      </p:grpSp>
      <p:grpSp>
        <p:nvGrpSpPr>
          <p:cNvPr id="26" name="Группа 25"/>
          <p:cNvGrpSpPr/>
          <p:nvPr/>
        </p:nvGrpSpPr>
        <p:grpSpPr>
          <a:xfrm>
            <a:off x="285720" y="3689805"/>
            <a:ext cx="8506617" cy="670387"/>
            <a:chOff x="309530" y="3488565"/>
            <a:chExt cx="9215502" cy="726253"/>
          </a:xfrm>
        </p:grpSpPr>
        <p:grpSp>
          <p:nvGrpSpPr>
            <p:cNvPr id="27" name="Группа 26"/>
            <p:cNvGrpSpPr/>
            <p:nvPr/>
          </p:nvGrpSpPr>
          <p:grpSpPr>
            <a:xfrm>
              <a:off x="3409018" y="3540692"/>
              <a:ext cx="6116014" cy="662252"/>
              <a:chOff x="3343298" y="2974387"/>
              <a:chExt cx="5943641" cy="731642"/>
            </a:xfrm>
          </p:grpSpPr>
          <p:sp>
            <p:nvSpPr>
              <p:cNvPr id="31" name="Прямоугольник с двумя скругленными соседними углами 30"/>
              <p:cNvSpPr/>
              <p:nvPr/>
            </p:nvSpPr>
            <p:spPr>
              <a:xfrm rot="5400000">
                <a:off x="5949298" y="368387"/>
                <a:ext cx="731642" cy="5943641"/>
              </a:xfrm>
              <a:prstGeom prst="round2SameRect">
                <a:avLst/>
              </a:prstGeom>
              <a:solidFill>
                <a:srgbClr val="4F81BD">
                  <a:alpha val="90000"/>
                  <a:tint val="40000"/>
                  <a:hueOff val="0"/>
                  <a:satOff val="0"/>
                  <a:lumOff val="0"/>
                  <a:alphaOff val="0"/>
                </a:srgbClr>
              </a:solidFill>
              <a:ln w="9525" cap="flat" cmpd="sng" algn="ctr">
                <a:solidFill>
                  <a:srgbClr val="4F81BD">
                    <a:alpha val="90000"/>
                    <a:tint val="40000"/>
                    <a:hueOff val="0"/>
                    <a:satOff val="0"/>
                    <a:lumOff val="0"/>
                    <a:alphaOff val="0"/>
                    <a:shade val="95000"/>
                    <a:satMod val="105000"/>
                  </a:srgbClr>
                </a:solidFill>
                <a:prstDash val="solid"/>
              </a:ln>
              <a:effectLst/>
            </p:spPr>
          </p:sp>
          <p:sp>
            <p:nvSpPr>
              <p:cNvPr id="32" name="Прямоугольник 31"/>
              <p:cNvSpPr/>
              <p:nvPr/>
            </p:nvSpPr>
            <p:spPr>
              <a:xfrm>
                <a:off x="3343299" y="3010102"/>
                <a:ext cx="5907925" cy="660210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 spcFirstLastPara="0" vert="horz" wrap="square" lIns="42203" tIns="21102" rIns="42203" bIns="21102" numCol="1" spcCol="1270" anchor="ctr" anchorCtr="0">
                <a:noAutofit/>
              </a:bodyPr>
              <a:lstStyle/>
              <a:p>
                <a:pPr marL="105510" marR="0" lvl="1" indent="-105510" defTabSz="492382" eaLnBrk="1" fontAlgn="auto" latinLnBrk="0" hangingPunct="1">
                  <a:lnSpc>
                    <a:spcPct val="90000"/>
                  </a:lnSpc>
                  <a:spcBef>
                    <a:spcPts val="0"/>
                  </a:spcBef>
                  <a:spcAft>
                    <a:spcPct val="15000"/>
                  </a:spcAft>
                  <a:buClrTx/>
                  <a:buSzTx/>
                  <a:buFontTx/>
                  <a:buChar char="••"/>
                  <a:tabLst/>
                  <a:defRPr/>
                </a:pPr>
                <a:r>
                  <a:rPr lang="ru-RU" sz="1015" kern="0" dirty="0" smtClean="0">
                    <a:solidFill>
                      <a:prstClr val="black">
                        <a:hueOff val="0"/>
                        <a:satOff val="0"/>
                        <a:lumOff val="0"/>
                        <a:alphaOff val="0"/>
                      </a:prstClr>
                    </a:solidFill>
                    <a:latin typeface="Arial Black" pitchFamily="34" charset="0"/>
                  </a:rPr>
                  <a:t>Совершенствование системы статистического производства, переход на использование моделей GSBPM и GSIM</a:t>
                </a:r>
              </a:p>
              <a:p>
                <a:pPr marL="105510" marR="0" lvl="1" indent="-105510" defTabSz="492382" eaLnBrk="1" fontAlgn="auto" latinLnBrk="0" hangingPunct="1">
                  <a:lnSpc>
                    <a:spcPct val="90000"/>
                  </a:lnSpc>
                  <a:spcBef>
                    <a:spcPts val="0"/>
                  </a:spcBef>
                  <a:spcAft>
                    <a:spcPct val="15000"/>
                  </a:spcAft>
                  <a:buClrTx/>
                  <a:buSzTx/>
                  <a:buFontTx/>
                  <a:buChar char="••"/>
                  <a:tabLst/>
                  <a:defRPr/>
                </a:pPr>
                <a:r>
                  <a:rPr lang="ru-RU" sz="1015" kern="0" dirty="0" smtClean="0">
                    <a:solidFill>
                      <a:prstClr val="black">
                        <a:hueOff val="0"/>
                        <a:satOff val="0"/>
                        <a:lumOff val="0"/>
                        <a:alphaOff val="0"/>
                      </a:prstClr>
                    </a:solidFill>
                    <a:latin typeface="Arial Black" pitchFamily="34" charset="0"/>
                  </a:rPr>
                  <a:t>Внедрение системы управления качеством</a:t>
                </a:r>
                <a:endParaRPr kumimoji="0" lang="ru-RU" sz="1015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  <a:effectLst/>
                  <a:uLnTx/>
                  <a:uFillTx/>
                  <a:latin typeface="Arial Black" pitchFamily="34" charset="0"/>
                </a:endParaRPr>
              </a:p>
            </p:txBody>
          </p:sp>
        </p:grpSp>
        <p:grpSp>
          <p:nvGrpSpPr>
            <p:cNvPr id="28" name="Группа 27"/>
            <p:cNvGrpSpPr/>
            <p:nvPr/>
          </p:nvGrpSpPr>
          <p:grpSpPr>
            <a:xfrm>
              <a:off x="309530" y="3488565"/>
              <a:ext cx="3128984" cy="726253"/>
              <a:chOff x="0" y="2882932"/>
              <a:chExt cx="3343298" cy="914552"/>
            </a:xfrm>
          </p:grpSpPr>
          <p:sp>
            <p:nvSpPr>
              <p:cNvPr id="29" name="Скругленный прямоугольник 28"/>
              <p:cNvSpPr/>
              <p:nvPr/>
            </p:nvSpPr>
            <p:spPr>
              <a:xfrm>
                <a:off x="0" y="2882932"/>
                <a:ext cx="3343298" cy="914552"/>
              </a:xfrm>
              <a:prstGeom prst="roundRect">
                <a:avLst/>
              </a:prstGeom>
              <a:gradFill rotWithShape="1">
                <a:gsLst>
                  <a:gs pos="0">
                    <a:srgbClr val="4F81BD">
                      <a:hueOff val="0"/>
                      <a:satOff val="0"/>
                      <a:lumOff val="0"/>
                      <a:alphaOff val="0"/>
                      <a:shade val="51000"/>
                      <a:satMod val="130000"/>
                    </a:srgbClr>
                  </a:gs>
                  <a:gs pos="80000">
                    <a:srgbClr val="4F81BD">
                      <a:hueOff val="0"/>
                      <a:satOff val="0"/>
                      <a:lumOff val="0"/>
                      <a:alphaOff val="0"/>
                      <a:shade val="93000"/>
                      <a:satMod val="130000"/>
                    </a:srgbClr>
                  </a:gs>
                  <a:gs pos="100000">
                    <a:srgbClr val="4F81BD">
                      <a:hueOff val="0"/>
                      <a:satOff val="0"/>
                      <a:lumOff val="0"/>
                      <a:alphaOff val="0"/>
                      <a:shade val="94000"/>
                      <a:satMod val="135000"/>
                    </a:srgb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</p:sp>
          <p:sp>
            <p:nvSpPr>
              <p:cNvPr id="30" name="Скругленный прямоугольник 18"/>
              <p:cNvSpPr/>
              <p:nvPr/>
            </p:nvSpPr>
            <p:spPr>
              <a:xfrm>
                <a:off x="44645" y="2927577"/>
                <a:ext cx="3254008" cy="825262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 spcFirstLastPara="0" vert="horz" wrap="square" lIns="49237" tIns="24618" rIns="49237" bIns="24618" numCol="1" spcCol="1270" anchor="ctr" anchorCtr="0">
                <a:noAutofit/>
              </a:bodyPr>
              <a:lstStyle/>
              <a:p>
                <a:pPr marL="0" marR="0" lvl="0" indent="0" algn="ctr" defTabSz="574445" eaLnBrk="1" fontAlgn="auto" latinLnBrk="0" hangingPunct="1">
                  <a:lnSpc>
                    <a:spcPct val="90000"/>
                  </a:lnSpc>
                  <a:spcBef>
                    <a:spcPts val="0"/>
                  </a:spcBef>
                  <a:spcAft>
                    <a:spcPct val="35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ru-RU" sz="1108" kern="0" dirty="0" smtClean="0">
                    <a:solidFill>
                      <a:prstClr val="white"/>
                    </a:solidFill>
                    <a:latin typeface="Arial Black" pitchFamily="34" charset="0"/>
                  </a:rPr>
                  <a:t>Совершенствование управления процессами статистического производства</a:t>
                </a:r>
                <a:endParaRPr kumimoji="0" lang="ru-RU" sz="1108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 Black" pitchFamily="34" charset="0"/>
                </a:endParaRPr>
              </a:p>
            </p:txBody>
          </p:sp>
        </p:grpSp>
      </p:grpSp>
      <p:grpSp>
        <p:nvGrpSpPr>
          <p:cNvPr id="33" name="Группа 32"/>
          <p:cNvGrpSpPr/>
          <p:nvPr/>
        </p:nvGrpSpPr>
        <p:grpSpPr>
          <a:xfrm>
            <a:off x="285720" y="4415176"/>
            <a:ext cx="8506617" cy="670387"/>
            <a:chOff x="309530" y="4274383"/>
            <a:chExt cx="9215502" cy="726253"/>
          </a:xfrm>
        </p:grpSpPr>
        <p:grpSp>
          <p:nvGrpSpPr>
            <p:cNvPr id="34" name="Группа 33"/>
            <p:cNvGrpSpPr/>
            <p:nvPr/>
          </p:nvGrpSpPr>
          <p:grpSpPr>
            <a:xfrm>
              <a:off x="3409018" y="4326511"/>
              <a:ext cx="6116014" cy="662252"/>
              <a:chOff x="3343298" y="3934668"/>
              <a:chExt cx="5943641" cy="731642"/>
            </a:xfrm>
          </p:grpSpPr>
          <p:sp>
            <p:nvSpPr>
              <p:cNvPr id="38" name="Прямоугольник с двумя скругленными соседними углами 37"/>
              <p:cNvSpPr/>
              <p:nvPr/>
            </p:nvSpPr>
            <p:spPr>
              <a:xfrm rot="5400000">
                <a:off x="5949298" y="1328668"/>
                <a:ext cx="731642" cy="5943641"/>
              </a:xfrm>
              <a:prstGeom prst="round2SameRect">
                <a:avLst/>
              </a:prstGeom>
              <a:solidFill>
                <a:srgbClr val="4F81BD">
                  <a:alpha val="90000"/>
                  <a:tint val="40000"/>
                  <a:hueOff val="0"/>
                  <a:satOff val="0"/>
                  <a:lumOff val="0"/>
                  <a:alphaOff val="0"/>
                </a:srgbClr>
              </a:solidFill>
              <a:ln w="9525" cap="flat" cmpd="sng" algn="ctr">
                <a:solidFill>
                  <a:srgbClr val="4F81BD">
                    <a:alpha val="90000"/>
                    <a:tint val="40000"/>
                    <a:hueOff val="0"/>
                    <a:satOff val="0"/>
                    <a:lumOff val="0"/>
                    <a:alphaOff val="0"/>
                    <a:shade val="95000"/>
                    <a:satMod val="105000"/>
                  </a:srgbClr>
                </a:solidFill>
                <a:prstDash val="solid"/>
              </a:ln>
              <a:effectLst/>
            </p:spPr>
          </p:sp>
          <p:sp>
            <p:nvSpPr>
              <p:cNvPr id="39" name="Прямоугольник 38"/>
              <p:cNvSpPr/>
              <p:nvPr/>
            </p:nvSpPr>
            <p:spPr>
              <a:xfrm>
                <a:off x="3343299" y="3970383"/>
                <a:ext cx="5907925" cy="660210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 spcFirstLastPara="0" vert="horz" wrap="square" lIns="42203" tIns="21102" rIns="42203" bIns="21102" numCol="1" spcCol="1270" anchor="ctr" anchorCtr="0">
                <a:noAutofit/>
              </a:bodyPr>
              <a:lstStyle/>
              <a:p>
                <a:pPr marL="105510" marR="0" lvl="1" indent="-105510" defTabSz="492382" eaLnBrk="1" fontAlgn="auto" latinLnBrk="0" hangingPunct="1">
                  <a:lnSpc>
                    <a:spcPct val="90000"/>
                  </a:lnSpc>
                  <a:spcBef>
                    <a:spcPts val="0"/>
                  </a:spcBef>
                  <a:spcAft>
                    <a:spcPct val="15000"/>
                  </a:spcAft>
                  <a:buClrTx/>
                  <a:buSzTx/>
                  <a:buFontTx/>
                  <a:buChar char="••"/>
                  <a:tabLst/>
                  <a:defRPr/>
                </a:pPr>
                <a:r>
                  <a:rPr lang="ru-RU" sz="1015" kern="0" dirty="0" smtClean="0">
                    <a:solidFill>
                      <a:prstClr val="black">
                        <a:hueOff val="0"/>
                        <a:satOff val="0"/>
                        <a:lumOff val="0"/>
                        <a:alphaOff val="0"/>
                      </a:prstClr>
                    </a:solidFill>
                    <a:latin typeface="Arial Black" pitchFamily="34" charset="0"/>
                  </a:rPr>
                  <a:t>Полномасштабное </a:t>
                </a:r>
                <a:r>
                  <a:rPr kumimoji="0" lang="ru-RU" sz="1015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>
                        <a:hueOff val="0"/>
                        <a:satOff val="0"/>
                        <a:lumOff val="0"/>
                        <a:alphaOff val="0"/>
                      </a:prstClr>
                    </a:solidFill>
                    <a:effectLst/>
                    <a:uLnTx/>
                    <a:uFillTx/>
                    <a:latin typeface="Arial Black" pitchFamily="34" charset="0"/>
                  </a:rPr>
                  <a:t>внедрение интегрированной информационно-аналитической</a:t>
                </a:r>
                <a:r>
                  <a:rPr kumimoji="0" lang="ru-RU" sz="1015" b="0" i="0" u="none" strike="noStrike" kern="0" cap="none" spc="0" normalizeH="0" noProof="0" dirty="0" smtClean="0">
                    <a:ln>
                      <a:noFill/>
                    </a:ln>
                    <a:solidFill>
                      <a:prstClr val="black">
                        <a:hueOff val="0"/>
                        <a:satOff val="0"/>
                        <a:lumOff val="0"/>
                        <a:alphaOff val="0"/>
                      </a:prstClr>
                    </a:solidFill>
                    <a:effectLst/>
                    <a:uLnTx/>
                    <a:uFillTx/>
                    <a:latin typeface="Arial Black" pitchFamily="34" charset="0"/>
                  </a:rPr>
                  <a:t> системы органов государственной статистики</a:t>
                </a:r>
                <a:r>
                  <a:rPr kumimoji="0" lang="ru-RU" sz="1015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>
                        <a:hueOff val="0"/>
                        <a:satOff val="0"/>
                        <a:lumOff val="0"/>
                        <a:alphaOff val="0"/>
                      </a:prstClr>
                    </a:solidFill>
                    <a:effectLst/>
                    <a:uLnTx/>
                    <a:uFillTx/>
                    <a:latin typeface="Arial Black" pitchFamily="34" charset="0"/>
                  </a:rPr>
                  <a:t> </a:t>
                </a:r>
              </a:p>
              <a:p>
                <a:pPr marL="105510" marR="0" lvl="1" indent="-105510" defTabSz="492382" eaLnBrk="1" fontAlgn="auto" latinLnBrk="0" hangingPunct="1">
                  <a:lnSpc>
                    <a:spcPct val="90000"/>
                  </a:lnSpc>
                  <a:spcBef>
                    <a:spcPts val="0"/>
                  </a:spcBef>
                  <a:spcAft>
                    <a:spcPct val="15000"/>
                  </a:spcAft>
                  <a:buClrTx/>
                  <a:buSzTx/>
                  <a:buFontTx/>
                  <a:buChar char="••"/>
                  <a:tabLst/>
                  <a:defRPr/>
                </a:pPr>
                <a:r>
                  <a:rPr lang="ru-RU" sz="1015" kern="0" dirty="0" smtClean="0">
                    <a:solidFill>
                      <a:prstClr val="black">
                        <a:hueOff val="0"/>
                        <a:satOff val="0"/>
                        <a:lumOff val="0"/>
                        <a:alphaOff val="0"/>
                      </a:prstClr>
                    </a:solidFill>
                    <a:latin typeface="Arial Black" pitchFamily="34" charset="0"/>
                  </a:rPr>
                  <a:t>Создание Единого веб-портала официальной государственной статистической информации</a:t>
                </a:r>
                <a:endParaRPr kumimoji="0" lang="ru-RU" sz="1015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  <a:effectLst/>
                  <a:uLnTx/>
                  <a:uFillTx/>
                  <a:latin typeface="Arial Black" pitchFamily="34" charset="0"/>
                </a:endParaRPr>
              </a:p>
            </p:txBody>
          </p:sp>
        </p:grpSp>
        <p:grpSp>
          <p:nvGrpSpPr>
            <p:cNvPr id="35" name="Группа 34"/>
            <p:cNvGrpSpPr/>
            <p:nvPr/>
          </p:nvGrpSpPr>
          <p:grpSpPr>
            <a:xfrm>
              <a:off x="309530" y="4274383"/>
              <a:ext cx="3128984" cy="726253"/>
              <a:chOff x="0" y="3843212"/>
              <a:chExt cx="3343298" cy="914552"/>
            </a:xfrm>
          </p:grpSpPr>
          <p:sp>
            <p:nvSpPr>
              <p:cNvPr id="36" name="Скругленный прямоугольник 35"/>
              <p:cNvSpPr/>
              <p:nvPr/>
            </p:nvSpPr>
            <p:spPr>
              <a:xfrm>
                <a:off x="0" y="3843212"/>
                <a:ext cx="3343298" cy="914552"/>
              </a:xfrm>
              <a:prstGeom prst="roundRect">
                <a:avLst/>
              </a:prstGeom>
              <a:gradFill rotWithShape="1">
                <a:gsLst>
                  <a:gs pos="0">
                    <a:srgbClr val="4F81BD">
                      <a:hueOff val="0"/>
                      <a:satOff val="0"/>
                      <a:lumOff val="0"/>
                      <a:alphaOff val="0"/>
                      <a:shade val="51000"/>
                      <a:satMod val="130000"/>
                    </a:srgbClr>
                  </a:gs>
                  <a:gs pos="80000">
                    <a:srgbClr val="4F81BD">
                      <a:hueOff val="0"/>
                      <a:satOff val="0"/>
                      <a:lumOff val="0"/>
                      <a:alphaOff val="0"/>
                      <a:shade val="93000"/>
                      <a:satMod val="130000"/>
                    </a:srgbClr>
                  </a:gs>
                  <a:gs pos="100000">
                    <a:srgbClr val="4F81BD">
                      <a:hueOff val="0"/>
                      <a:satOff val="0"/>
                      <a:lumOff val="0"/>
                      <a:alphaOff val="0"/>
                      <a:shade val="94000"/>
                      <a:satMod val="135000"/>
                    </a:srgb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</p:sp>
          <p:sp>
            <p:nvSpPr>
              <p:cNvPr id="37" name="Скругленный прямоугольник 22"/>
              <p:cNvSpPr/>
              <p:nvPr/>
            </p:nvSpPr>
            <p:spPr>
              <a:xfrm>
                <a:off x="44645" y="3887857"/>
                <a:ext cx="3254008" cy="825262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 spcFirstLastPara="0" vert="horz" wrap="square" lIns="49237" tIns="24618" rIns="49237" bIns="24618" numCol="1" spcCol="1270" anchor="ctr" anchorCtr="0">
                <a:noAutofit/>
              </a:bodyPr>
              <a:lstStyle/>
              <a:p>
                <a:pPr marL="0" marR="0" lvl="0" indent="0" algn="ctr" defTabSz="574445" eaLnBrk="1" fontAlgn="auto" latinLnBrk="0" hangingPunct="1">
                  <a:lnSpc>
                    <a:spcPct val="90000"/>
                  </a:lnSpc>
                  <a:spcBef>
                    <a:spcPts val="0"/>
                  </a:spcBef>
                  <a:spcAft>
                    <a:spcPct val="35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ru-RU" sz="1108" kern="0" dirty="0" smtClean="0">
                    <a:solidFill>
                      <a:prstClr val="white"/>
                    </a:solidFill>
                    <a:latin typeface="Arial Black" pitchFamily="34" charset="0"/>
                  </a:rPr>
                  <a:t>Использование инновационных технологий для совершенствования статистического производства</a:t>
                </a:r>
                <a:r>
                  <a:rPr kumimoji="0" lang="ru-RU" sz="1108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 Black" pitchFamily="34" charset="0"/>
                  </a:rPr>
                  <a:t> </a:t>
                </a:r>
              </a:p>
            </p:txBody>
          </p:sp>
        </p:grpSp>
      </p:grpSp>
      <p:grpSp>
        <p:nvGrpSpPr>
          <p:cNvPr id="40" name="Группа 39"/>
          <p:cNvGrpSpPr/>
          <p:nvPr/>
        </p:nvGrpSpPr>
        <p:grpSpPr>
          <a:xfrm>
            <a:off x="285720" y="2953475"/>
            <a:ext cx="8506617" cy="670387"/>
            <a:chOff x="309530" y="5060201"/>
            <a:chExt cx="9215502" cy="726253"/>
          </a:xfrm>
        </p:grpSpPr>
        <p:grpSp>
          <p:nvGrpSpPr>
            <p:cNvPr id="41" name="Группа 40"/>
            <p:cNvGrpSpPr/>
            <p:nvPr/>
          </p:nvGrpSpPr>
          <p:grpSpPr>
            <a:xfrm>
              <a:off x="3409018" y="5112329"/>
              <a:ext cx="6116014" cy="662252"/>
              <a:chOff x="3343298" y="3934668"/>
              <a:chExt cx="5943641" cy="731642"/>
            </a:xfrm>
          </p:grpSpPr>
          <p:sp>
            <p:nvSpPr>
              <p:cNvPr id="45" name="Прямоугольник с двумя скругленными соседними углами 44"/>
              <p:cNvSpPr/>
              <p:nvPr/>
            </p:nvSpPr>
            <p:spPr>
              <a:xfrm rot="5400000">
                <a:off x="5949298" y="1328668"/>
                <a:ext cx="731642" cy="5943641"/>
              </a:xfrm>
              <a:prstGeom prst="round2SameRect">
                <a:avLst/>
              </a:prstGeom>
              <a:solidFill>
                <a:srgbClr val="4F81BD">
                  <a:alpha val="90000"/>
                  <a:tint val="40000"/>
                  <a:hueOff val="0"/>
                  <a:satOff val="0"/>
                  <a:lumOff val="0"/>
                  <a:alphaOff val="0"/>
                </a:srgbClr>
              </a:solidFill>
              <a:ln w="9525" cap="flat" cmpd="sng" algn="ctr">
                <a:solidFill>
                  <a:srgbClr val="4F81BD">
                    <a:alpha val="90000"/>
                    <a:tint val="40000"/>
                    <a:hueOff val="0"/>
                    <a:satOff val="0"/>
                    <a:lumOff val="0"/>
                    <a:alphaOff val="0"/>
                    <a:shade val="95000"/>
                    <a:satMod val="105000"/>
                  </a:srgbClr>
                </a:solidFill>
                <a:prstDash val="solid"/>
              </a:ln>
              <a:effectLst/>
            </p:spPr>
          </p:sp>
          <p:sp>
            <p:nvSpPr>
              <p:cNvPr id="46" name="Прямоугольник 45"/>
              <p:cNvSpPr/>
              <p:nvPr/>
            </p:nvSpPr>
            <p:spPr>
              <a:xfrm>
                <a:off x="3343299" y="3970383"/>
                <a:ext cx="5907925" cy="660210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 spcFirstLastPara="0" vert="horz" wrap="square" lIns="42203" tIns="21102" rIns="42203" bIns="21102" numCol="1" spcCol="1270" anchor="ctr" anchorCtr="0">
                <a:noAutofit/>
              </a:bodyPr>
              <a:lstStyle/>
              <a:p>
                <a:pPr marL="105510" marR="0" lvl="1" indent="-105510" defTabSz="492382" eaLnBrk="1" fontAlgn="auto" latinLnBrk="0" hangingPunct="1">
                  <a:lnSpc>
                    <a:spcPct val="90000"/>
                  </a:lnSpc>
                  <a:spcBef>
                    <a:spcPts val="0"/>
                  </a:spcBef>
                  <a:spcAft>
                    <a:spcPct val="15000"/>
                  </a:spcAft>
                  <a:buClrTx/>
                  <a:buSzTx/>
                  <a:buFontTx/>
                  <a:buChar char="••"/>
                  <a:tabLst/>
                  <a:defRPr/>
                </a:pPr>
                <a:r>
                  <a:rPr lang="ru-RU" sz="1015" kern="0" dirty="0" smtClean="0">
                    <a:solidFill>
                      <a:prstClr val="black">
                        <a:hueOff val="0"/>
                        <a:satOff val="0"/>
                        <a:lumOff val="0"/>
                        <a:alphaOff val="0"/>
                      </a:prstClr>
                    </a:solidFill>
                    <a:latin typeface="Arial Black" pitchFamily="34" charset="0"/>
                  </a:rPr>
                  <a:t>Максимальное </a:t>
                </a:r>
                <a:r>
                  <a:rPr lang="ru-RU" sz="1015" kern="0" dirty="0">
                    <a:solidFill>
                      <a:prstClr val="black">
                        <a:hueOff val="0"/>
                        <a:satOff val="0"/>
                        <a:lumOff val="0"/>
                        <a:alphaOff val="0"/>
                      </a:prstClr>
                    </a:solidFill>
                    <a:latin typeface="Arial Black" pitchFamily="34" charset="0"/>
                  </a:rPr>
                  <a:t>использование </a:t>
                </a:r>
                <a:r>
                  <a:rPr lang="ru-RU" sz="1015" kern="0" dirty="0" smtClean="0">
                    <a:solidFill>
                      <a:prstClr val="black">
                        <a:hueOff val="0"/>
                        <a:satOff val="0"/>
                        <a:lumOff val="0"/>
                        <a:alphaOff val="0"/>
                      </a:prstClr>
                    </a:solidFill>
                    <a:latin typeface="Arial Black" pitchFamily="34" charset="0"/>
                  </a:rPr>
                  <a:t>выборочных методов при  организации и проведении </a:t>
                </a:r>
                <a:r>
                  <a:rPr lang="ru-RU" sz="1015" kern="0" dirty="0" smtClean="0">
                    <a:solidFill>
                      <a:prstClr val="black">
                        <a:hueOff val="0"/>
                        <a:satOff val="0"/>
                        <a:lumOff val="0"/>
                        <a:alphaOff val="0"/>
                      </a:prstClr>
                    </a:solidFill>
                    <a:latin typeface="Arial Black" pitchFamily="34" charset="0"/>
                  </a:rPr>
                  <a:t>государственных </a:t>
                </a:r>
                <a:r>
                  <a:rPr lang="ru-RU" sz="1015" kern="0" dirty="0" err="1" smtClean="0">
                    <a:solidFill>
                      <a:prstClr val="black">
                        <a:hueOff val="0"/>
                        <a:satOff val="0"/>
                        <a:lumOff val="0"/>
                        <a:alphaOff val="0"/>
                      </a:prstClr>
                    </a:solidFill>
                    <a:latin typeface="Arial Black" pitchFamily="34" charset="0"/>
                  </a:rPr>
                  <a:t>статнаблюдений</a:t>
                </a:r>
                <a:r>
                  <a:rPr lang="ru-RU" sz="1015" kern="0" dirty="0" smtClean="0">
                    <a:solidFill>
                      <a:prstClr val="black">
                        <a:hueOff val="0"/>
                        <a:satOff val="0"/>
                        <a:lumOff val="0"/>
                        <a:alphaOff val="0"/>
                      </a:prstClr>
                    </a:solidFill>
                    <a:latin typeface="Arial Black" pitchFamily="34" charset="0"/>
                  </a:rPr>
                  <a:t> </a:t>
                </a:r>
              </a:p>
              <a:p>
                <a:pPr marL="105510" marR="0" lvl="1" indent="-105510" defTabSz="492382" eaLnBrk="1" fontAlgn="auto" latinLnBrk="0" hangingPunct="1">
                  <a:lnSpc>
                    <a:spcPct val="90000"/>
                  </a:lnSpc>
                  <a:spcBef>
                    <a:spcPts val="0"/>
                  </a:spcBef>
                  <a:spcAft>
                    <a:spcPct val="15000"/>
                  </a:spcAft>
                  <a:buClrTx/>
                  <a:buSzTx/>
                  <a:buFontTx/>
                  <a:buChar char="••"/>
                  <a:tabLst/>
                  <a:defRPr/>
                </a:pPr>
                <a:r>
                  <a:rPr lang="ru-RU" sz="1015" kern="0" dirty="0" smtClean="0">
                    <a:solidFill>
                      <a:prstClr val="black">
                        <a:hueOff val="0"/>
                        <a:satOff val="0"/>
                        <a:lumOff val="0"/>
                        <a:alphaOff val="0"/>
                      </a:prstClr>
                    </a:solidFill>
                    <a:latin typeface="Arial Black" pitchFamily="34" charset="0"/>
                  </a:rPr>
                  <a:t>Расширение возможностей использования </a:t>
                </a:r>
                <a:r>
                  <a:rPr lang="ru-RU" sz="1015" kern="0" dirty="0" smtClean="0">
                    <a:solidFill>
                      <a:prstClr val="black">
                        <a:hueOff val="0"/>
                        <a:satOff val="0"/>
                        <a:lumOff val="0"/>
                        <a:alphaOff val="0"/>
                      </a:prstClr>
                    </a:solidFill>
                    <a:latin typeface="Arial Black" pitchFamily="34" charset="0"/>
                  </a:rPr>
                  <a:t>административных данных</a:t>
                </a:r>
                <a:endParaRPr kumimoji="0" lang="ru-RU" sz="1015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  <a:effectLst/>
                  <a:uLnTx/>
                  <a:uFillTx/>
                  <a:latin typeface="Arial Black" pitchFamily="34" charset="0"/>
                </a:endParaRPr>
              </a:p>
            </p:txBody>
          </p:sp>
        </p:grpSp>
        <p:grpSp>
          <p:nvGrpSpPr>
            <p:cNvPr id="42" name="Группа 41"/>
            <p:cNvGrpSpPr/>
            <p:nvPr/>
          </p:nvGrpSpPr>
          <p:grpSpPr>
            <a:xfrm>
              <a:off x="309530" y="5060201"/>
              <a:ext cx="3128984" cy="726253"/>
              <a:chOff x="0" y="3843212"/>
              <a:chExt cx="3343298" cy="914552"/>
            </a:xfrm>
          </p:grpSpPr>
          <p:sp>
            <p:nvSpPr>
              <p:cNvPr id="43" name="Скругленный прямоугольник 42"/>
              <p:cNvSpPr/>
              <p:nvPr/>
            </p:nvSpPr>
            <p:spPr>
              <a:xfrm>
                <a:off x="0" y="3843212"/>
                <a:ext cx="3343298" cy="914552"/>
              </a:xfrm>
              <a:prstGeom prst="roundRect">
                <a:avLst/>
              </a:prstGeom>
              <a:gradFill rotWithShape="1">
                <a:gsLst>
                  <a:gs pos="0">
                    <a:srgbClr val="4F81BD">
                      <a:hueOff val="0"/>
                      <a:satOff val="0"/>
                      <a:lumOff val="0"/>
                      <a:alphaOff val="0"/>
                      <a:shade val="51000"/>
                      <a:satMod val="130000"/>
                    </a:srgbClr>
                  </a:gs>
                  <a:gs pos="80000">
                    <a:srgbClr val="4F81BD">
                      <a:hueOff val="0"/>
                      <a:satOff val="0"/>
                      <a:lumOff val="0"/>
                      <a:alphaOff val="0"/>
                      <a:shade val="93000"/>
                      <a:satMod val="130000"/>
                    </a:srgbClr>
                  </a:gs>
                  <a:gs pos="100000">
                    <a:srgbClr val="4F81BD">
                      <a:hueOff val="0"/>
                      <a:satOff val="0"/>
                      <a:lumOff val="0"/>
                      <a:alphaOff val="0"/>
                      <a:shade val="94000"/>
                      <a:satMod val="135000"/>
                    </a:srgb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</p:sp>
          <p:sp>
            <p:nvSpPr>
              <p:cNvPr id="44" name="Скругленный прямоугольник 22"/>
              <p:cNvSpPr/>
              <p:nvPr/>
            </p:nvSpPr>
            <p:spPr>
              <a:xfrm>
                <a:off x="44645" y="3887857"/>
                <a:ext cx="3254008" cy="825262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 spcFirstLastPara="0" vert="horz" wrap="square" lIns="49237" tIns="24618" rIns="49237" bIns="24618" numCol="1" spcCol="1270" anchor="ctr" anchorCtr="0">
                <a:noAutofit/>
              </a:bodyPr>
              <a:lstStyle/>
              <a:p>
                <a:pPr marL="0" marR="0" lvl="0" indent="0" algn="ctr" defTabSz="574445" eaLnBrk="1" fontAlgn="auto" latinLnBrk="0" hangingPunct="1">
                  <a:lnSpc>
                    <a:spcPct val="90000"/>
                  </a:lnSpc>
                  <a:spcBef>
                    <a:spcPts val="0"/>
                  </a:spcBef>
                  <a:spcAft>
                    <a:spcPct val="35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ru-RU" sz="1108" kern="0" dirty="0" smtClean="0">
                    <a:solidFill>
                      <a:prstClr val="white"/>
                    </a:solidFill>
                    <a:latin typeface="Arial Black" pitchFamily="34" charset="0"/>
                  </a:rPr>
                  <a:t>Снижение отчетной нагрузки</a:t>
                </a:r>
                <a:endParaRPr kumimoji="0" lang="ru-RU" sz="1108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 Black" pitchFamily="34" charset="0"/>
                </a:endParaRPr>
              </a:p>
            </p:txBody>
          </p:sp>
        </p:grpSp>
      </p:grpSp>
      <p:grpSp>
        <p:nvGrpSpPr>
          <p:cNvPr id="47" name="Группа 46"/>
          <p:cNvGrpSpPr/>
          <p:nvPr/>
        </p:nvGrpSpPr>
        <p:grpSpPr>
          <a:xfrm>
            <a:off x="285720" y="5854957"/>
            <a:ext cx="8506617" cy="670387"/>
            <a:chOff x="309530" y="5846019"/>
            <a:chExt cx="9215502" cy="726253"/>
          </a:xfrm>
        </p:grpSpPr>
        <p:grpSp>
          <p:nvGrpSpPr>
            <p:cNvPr id="48" name="Группа 47"/>
            <p:cNvGrpSpPr/>
            <p:nvPr/>
          </p:nvGrpSpPr>
          <p:grpSpPr>
            <a:xfrm>
              <a:off x="3409018" y="5898147"/>
              <a:ext cx="6116014" cy="662252"/>
              <a:chOff x="3343298" y="3934668"/>
              <a:chExt cx="5943641" cy="731642"/>
            </a:xfrm>
          </p:grpSpPr>
          <p:sp>
            <p:nvSpPr>
              <p:cNvPr id="52" name="Прямоугольник с двумя скругленными соседними углами 51"/>
              <p:cNvSpPr/>
              <p:nvPr/>
            </p:nvSpPr>
            <p:spPr>
              <a:xfrm rot="5400000">
                <a:off x="5949298" y="1328668"/>
                <a:ext cx="731642" cy="5943641"/>
              </a:xfrm>
              <a:prstGeom prst="round2SameRect">
                <a:avLst/>
              </a:prstGeom>
              <a:solidFill>
                <a:srgbClr val="4F81BD">
                  <a:alpha val="90000"/>
                  <a:tint val="40000"/>
                  <a:hueOff val="0"/>
                  <a:satOff val="0"/>
                  <a:lumOff val="0"/>
                  <a:alphaOff val="0"/>
                </a:srgbClr>
              </a:solidFill>
              <a:ln w="9525" cap="flat" cmpd="sng" algn="ctr">
                <a:solidFill>
                  <a:srgbClr val="4F81BD">
                    <a:alpha val="90000"/>
                    <a:tint val="40000"/>
                    <a:hueOff val="0"/>
                    <a:satOff val="0"/>
                    <a:lumOff val="0"/>
                    <a:alphaOff val="0"/>
                    <a:shade val="95000"/>
                    <a:satMod val="105000"/>
                  </a:srgbClr>
                </a:solidFill>
                <a:prstDash val="solid"/>
              </a:ln>
              <a:effectLst/>
            </p:spPr>
          </p:sp>
          <p:sp>
            <p:nvSpPr>
              <p:cNvPr id="53" name="Прямоугольник 52"/>
              <p:cNvSpPr/>
              <p:nvPr/>
            </p:nvSpPr>
            <p:spPr>
              <a:xfrm>
                <a:off x="3343299" y="3970383"/>
                <a:ext cx="5907925" cy="660210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 spcFirstLastPara="0" vert="horz" wrap="square" lIns="42203" tIns="21102" rIns="42203" bIns="21102" numCol="1" spcCol="1270" anchor="ctr" anchorCtr="0">
                <a:noAutofit/>
              </a:bodyPr>
              <a:lstStyle/>
              <a:p>
                <a:pPr marL="105510" marR="0" lvl="1" indent="-105510" defTabSz="492382" eaLnBrk="1" fontAlgn="auto" latinLnBrk="0" hangingPunct="1">
                  <a:lnSpc>
                    <a:spcPct val="90000"/>
                  </a:lnSpc>
                  <a:spcBef>
                    <a:spcPts val="0"/>
                  </a:spcBef>
                  <a:spcAft>
                    <a:spcPct val="15000"/>
                  </a:spcAft>
                  <a:buClrTx/>
                  <a:buSzTx/>
                  <a:buFontTx/>
                  <a:buChar char="••"/>
                  <a:tabLst/>
                  <a:defRPr/>
                </a:pPr>
                <a:r>
                  <a:rPr lang="ru-RU" sz="1015" kern="0" dirty="0" smtClean="0">
                    <a:solidFill>
                      <a:prstClr val="black">
                        <a:hueOff val="0"/>
                        <a:satOff val="0"/>
                        <a:lumOff val="0"/>
                        <a:alphaOff val="0"/>
                      </a:prstClr>
                    </a:solidFill>
                    <a:latin typeface="Arial Black" pitchFamily="34" charset="0"/>
                  </a:rPr>
                  <a:t>Пересмотр организационной структуры в соответствии с современными требованиями</a:t>
                </a:r>
              </a:p>
              <a:p>
                <a:pPr marL="105510" marR="0" lvl="1" indent="-105510" defTabSz="492382" eaLnBrk="1" fontAlgn="auto" latinLnBrk="0" hangingPunct="1">
                  <a:lnSpc>
                    <a:spcPct val="90000"/>
                  </a:lnSpc>
                  <a:spcBef>
                    <a:spcPts val="0"/>
                  </a:spcBef>
                  <a:spcAft>
                    <a:spcPct val="15000"/>
                  </a:spcAft>
                  <a:buClrTx/>
                  <a:buSzTx/>
                  <a:buFontTx/>
                  <a:buChar char="••"/>
                  <a:tabLst/>
                  <a:defRPr/>
                </a:pPr>
                <a:r>
                  <a:rPr lang="ru-RU" sz="1015" kern="0" dirty="0" smtClean="0">
                    <a:solidFill>
                      <a:prstClr val="black">
                        <a:hueOff val="0"/>
                        <a:satOff val="0"/>
                        <a:lumOff val="0"/>
                        <a:alphaOff val="0"/>
                      </a:prstClr>
                    </a:solidFill>
                    <a:latin typeface="Arial Black" pitchFamily="34" charset="0"/>
                  </a:rPr>
                  <a:t>Переход к двухуровневой системе органов государственной статистики</a:t>
                </a:r>
                <a:endParaRPr kumimoji="0" lang="ru-RU" sz="1015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  <a:effectLst/>
                  <a:uLnTx/>
                  <a:uFillTx/>
                  <a:latin typeface="Arial Black" pitchFamily="34" charset="0"/>
                </a:endParaRPr>
              </a:p>
            </p:txBody>
          </p:sp>
        </p:grpSp>
        <p:grpSp>
          <p:nvGrpSpPr>
            <p:cNvPr id="49" name="Группа 48"/>
            <p:cNvGrpSpPr/>
            <p:nvPr/>
          </p:nvGrpSpPr>
          <p:grpSpPr>
            <a:xfrm>
              <a:off x="309530" y="5846019"/>
              <a:ext cx="3128984" cy="726253"/>
              <a:chOff x="0" y="3843212"/>
              <a:chExt cx="3343298" cy="914552"/>
            </a:xfrm>
          </p:grpSpPr>
          <p:sp>
            <p:nvSpPr>
              <p:cNvPr id="50" name="Скругленный прямоугольник 49"/>
              <p:cNvSpPr/>
              <p:nvPr/>
            </p:nvSpPr>
            <p:spPr>
              <a:xfrm>
                <a:off x="0" y="3843212"/>
                <a:ext cx="3343298" cy="914552"/>
              </a:xfrm>
              <a:prstGeom prst="roundRect">
                <a:avLst/>
              </a:prstGeom>
              <a:gradFill rotWithShape="1">
                <a:gsLst>
                  <a:gs pos="0">
                    <a:srgbClr val="4F81BD">
                      <a:hueOff val="0"/>
                      <a:satOff val="0"/>
                      <a:lumOff val="0"/>
                      <a:alphaOff val="0"/>
                      <a:shade val="51000"/>
                      <a:satMod val="130000"/>
                    </a:srgbClr>
                  </a:gs>
                  <a:gs pos="80000">
                    <a:srgbClr val="4F81BD">
                      <a:hueOff val="0"/>
                      <a:satOff val="0"/>
                      <a:lumOff val="0"/>
                      <a:alphaOff val="0"/>
                      <a:shade val="93000"/>
                      <a:satMod val="130000"/>
                    </a:srgbClr>
                  </a:gs>
                  <a:gs pos="100000">
                    <a:srgbClr val="4F81BD">
                      <a:hueOff val="0"/>
                      <a:satOff val="0"/>
                      <a:lumOff val="0"/>
                      <a:alphaOff val="0"/>
                      <a:shade val="94000"/>
                      <a:satMod val="135000"/>
                    </a:srgb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</p:sp>
          <p:sp>
            <p:nvSpPr>
              <p:cNvPr id="51" name="Скругленный прямоугольник 22"/>
              <p:cNvSpPr/>
              <p:nvPr/>
            </p:nvSpPr>
            <p:spPr>
              <a:xfrm>
                <a:off x="44645" y="3887857"/>
                <a:ext cx="3254008" cy="825262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 spcFirstLastPara="0" vert="horz" wrap="square" lIns="49237" tIns="24618" rIns="49237" bIns="24618" numCol="1" spcCol="1270" anchor="ctr" anchorCtr="0">
                <a:noAutofit/>
              </a:bodyPr>
              <a:lstStyle/>
              <a:p>
                <a:pPr marL="0" marR="0" lvl="0" indent="0" algn="ctr" defTabSz="574445" eaLnBrk="1" fontAlgn="auto" latinLnBrk="0" hangingPunct="1">
                  <a:lnSpc>
                    <a:spcPct val="90000"/>
                  </a:lnSpc>
                  <a:spcBef>
                    <a:spcPts val="0"/>
                  </a:spcBef>
                  <a:spcAft>
                    <a:spcPct val="35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ru-RU" sz="1108" kern="0" dirty="0" smtClean="0">
                    <a:solidFill>
                      <a:prstClr val="white"/>
                    </a:solidFill>
                    <a:latin typeface="Arial Black" pitchFamily="34" charset="0"/>
                  </a:rPr>
                  <a:t>Оптимизация структуры и численности работников органов государственной статистики</a:t>
                </a:r>
                <a:endParaRPr kumimoji="0" lang="ru-RU" sz="1108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 Black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79225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680338"/>
            <a:ext cx="9155360" cy="907504"/>
          </a:xfrm>
        </p:spPr>
        <p:txBody>
          <a:bodyPr/>
          <a:lstStyle/>
          <a:p>
            <a:r>
              <a:rPr lang="ru-RU" sz="2300" b="1" cap="all" dirty="0" smtClean="0">
                <a:ln/>
                <a:solidFill>
                  <a:srgbClr val="1F497D">
                    <a:lumMod val="75000"/>
                  </a:srgbClr>
                </a:solidFill>
                <a:ea typeface="+mn-ea"/>
                <a:cs typeface="+mn-cs"/>
              </a:rPr>
              <a:t>Инструменты</a:t>
            </a:r>
            <a:r>
              <a:rPr lang="ru-RU" sz="2300" b="1" dirty="0" smtClean="0">
                <a:solidFill>
                  <a:srgbClr val="002060"/>
                </a:solidFill>
              </a:rPr>
              <a:t> </a:t>
            </a:r>
            <a:r>
              <a:rPr lang="ru-RU" sz="2300" b="1" cap="all" dirty="0" smtClean="0">
                <a:ln/>
                <a:solidFill>
                  <a:srgbClr val="1F497D">
                    <a:lumMod val="75000"/>
                  </a:srgbClr>
                </a:solidFill>
                <a:ea typeface="+mn-ea"/>
                <a:cs typeface="+mn-cs"/>
              </a:rPr>
              <a:t>формирования</a:t>
            </a:r>
            <a:r>
              <a:rPr lang="ru-RU" sz="2300" b="1" dirty="0" smtClean="0">
                <a:solidFill>
                  <a:srgbClr val="002060"/>
                </a:solidFill>
              </a:rPr>
              <a:t> </a:t>
            </a:r>
            <a:br>
              <a:rPr lang="ru-RU" sz="2300" b="1" dirty="0" smtClean="0">
                <a:solidFill>
                  <a:srgbClr val="002060"/>
                </a:solidFill>
              </a:rPr>
            </a:br>
            <a:r>
              <a:rPr lang="ru-RU" sz="2300" b="1" cap="all" dirty="0" smtClean="0">
                <a:ln/>
                <a:solidFill>
                  <a:srgbClr val="1F497D">
                    <a:lumMod val="75000"/>
                  </a:srgbClr>
                </a:solidFill>
                <a:ea typeface="+mn-ea"/>
                <a:cs typeface="+mn-cs"/>
              </a:rPr>
              <a:t>национальной</a:t>
            </a:r>
            <a:r>
              <a:rPr lang="ru-RU" sz="2300" b="1" dirty="0" smtClean="0">
                <a:solidFill>
                  <a:srgbClr val="002060"/>
                </a:solidFill>
              </a:rPr>
              <a:t> </a:t>
            </a:r>
            <a:r>
              <a:rPr lang="ru-RU" sz="2300" b="1" cap="all" dirty="0" smtClean="0">
                <a:ln/>
                <a:solidFill>
                  <a:srgbClr val="1F497D">
                    <a:lumMod val="75000"/>
                  </a:srgbClr>
                </a:solidFill>
                <a:ea typeface="+mn-ea"/>
                <a:cs typeface="+mn-cs"/>
              </a:rPr>
              <a:t>статистической</a:t>
            </a:r>
            <a:r>
              <a:rPr lang="ru-RU" sz="2300" b="1" dirty="0" smtClean="0">
                <a:solidFill>
                  <a:srgbClr val="002060"/>
                </a:solidFill>
              </a:rPr>
              <a:t> </a:t>
            </a:r>
            <a:r>
              <a:rPr lang="ru-RU" sz="2300" b="1" cap="all" dirty="0" smtClean="0">
                <a:ln/>
                <a:solidFill>
                  <a:srgbClr val="1F497D">
                    <a:lumMod val="75000"/>
                  </a:srgbClr>
                </a:solidFill>
                <a:ea typeface="+mn-ea"/>
                <a:cs typeface="+mn-cs"/>
              </a:rPr>
              <a:t>системы</a:t>
            </a:r>
            <a:r>
              <a:rPr lang="ru-RU" sz="2300" b="1" dirty="0" smtClean="0">
                <a:solidFill>
                  <a:srgbClr val="002060"/>
                </a:solidFill>
              </a:rPr>
              <a:t> </a:t>
            </a:r>
            <a:r>
              <a:rPr lang="ru-RU" sz="2300" b="1" cap="all" dirty="0" smtClean="0">
                <a:ln/>
                <a:solidFill>
                  <a:srgbClr val="1F497D">
                    <a:lumMod val="75000"/>
                  </a:srgbClr>
                </a:solidFill>
                <a:ea typeface="+mn-ea"/>
                <a:cs typeface="+mn-cs"/>
              </a:rPr>
              <a:t>Украины</a:t>
            </a:r>
            <a:endParaRPr lang="ru-RU" sz="2300" b="1" cap="all" dirty="0">
              <a:ln/>
              <a:solidFill>
                <a:srgbClr val="1F497D">
                  <a:lumMod val="75000"/>
                </a:srgbClr>
              </a:solidFill>
              <a:ea typeface="+mn-ea"/>
              <a:cs typeface="+mn-cs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2880" y="1593812"/>
            <a:ext cx="8229600" cy="4209331"/>
          </a:xfrm>
        </p:spPr>
        <p:txBody>
          <a:bodyPr/>
          <a:lstStyle/>
          <a:p>
            <a:endParaRPr lang="ru-RU" sz="2800" b="1" cap="all" dirty="0" smtClean="0">
              <a:ln/>
              <a:solidFill>
                <a:srgbClr val="1F497D">
                  <a:lumMod val="75000"/>
                </a:srgbClr>
              </a:solidFill>
              <a:latin typeface="+mj-lt"/>
            </a:endParaRPr>
          </a:p>
          <a:p>
            <a:pPr>
              <a:spcBef>
                <a:spcPts val="1200"/>
              </a:spcBef>
            </a:pPr>
            <a:r>
              <a:rPr lang="ru-RU" sz="2000" b="1" dirty="0" smtClean="0">
                <a:solidFill>
                  <a:srgbClr val="002060"/>
                </a:solidFill>
              </a:rPr>
              <a:t>Закон «О государственной статистике Украины»</a:t>
            </a:r>
          </a:p>
          <a:p>
            <a:pPr>
              <a:spcBef>
                <a:spcPts val="1200"/>
              </a:spcBef>
            </a:pPr>
            <a:r>
              <a:rPr lang="ru-RU" sz="2000" b="1" dirty="0" smtClean="0">
                <a:solidFill>
                  <a:srgbClr val="002060"/>
                </a:solidFill>
              </a:rPr>
              <a:t>Стратегия развития государственной статистики на 2018-2022 годы</a:t>
            </a:r>
          </a:p>
          <a:p>
            <a:pPr>
              <a:spcBef>
                <a:spcPts val="1200"/>
              </a:spcBef>
            </a:pPr>
            <a:r>
              <a:rPr lang="ru-RU" sz="2000" b="1" dirty="0" smtClean="0">
                <a:solidFill>
                  <a:srgbClr val="002060"/>
                </a:solidFill>
              </a:rPr>
              <a:t>План государственных статистических наблюдений</a:t>
            </a:r>
          </a:p>
          <a:p>
            <a:pPr>
              <a:spcBef>
                <a:spcPts val="1200"/>
              </a:spcBef>
            </a:pPr>
            <a:r>
              <a:rPr lang="ru-RU" sz="2000" b="1" dirty="0" smtClean="0">
                <a:solidFill>
                  <a:srgbClr val="002060"/>
                </a:solidFill>
              </a:rPr>
              <a:t>Политика </a:t>
            </a:r>
            <a:r>
              <a:rPr lang="ru-RU" sz="2000" b="1" dirty="0" err="1" smtClean="0">
                <a:solidFill>
                  <a:srgbClr val="002060"/>
                </a:solidFill>
              </a:rPr>
              <a:t>Госстата</a:t>
            </a:r>
            <a:r>
              <a:rPr lang="ru-RU" sz="2000" b="1" dirty="0" smtClean="0">
                <a:solidFill>
                  <a:srgbClr val="002060"/>
                </a:solidFill>
              </a:rPr>
              <a:t> Украины в сфере взаимодействия с респондентами, производителями административных данных и пользователями</a:t>
            </a:r>
          </a:p>
          <a:p>
            <a:pPr>
              <a:spcBef>
                <a:spcPts val="1200"/>
              </a:spcBef>
              <a:buFont typeface="Wingdings" panose="05000000000000000000" pitchFamily="2" charset="2"/>
              <a:buChar char="ü"/>
            </a:pPr>
            <a:r>
              <a:rPr lang="ru-RU" sz="2000" b="1" dirty="0" smtClean="0">
                <a:solidFill>
                  <a:srgbClr val="002060"/>
                </a:solidFill>
              </a:rPr>
              <a:t>методологическая комиссия</a:t>
            </a:r>
          </a:p>
          <a:p>
            <a:pPr>
              <a:spcBef>
                <a:spcPts val="1200"/>
              </a:spcBef>
              <a:buFont typeface="Wingdings" panose="05000000000000000000" pitchFamily="2" charset="2"/>
              <a:buChar char="ü"/>
            </a:pPr>
            <a:r>
              <a:rPr lang="ru-RU" sz="2000" b="1" dirty="0" smtClean="0">
                <a:solidFill>
                  <a:srgbClr val="002060"/>
                </a:solidFill>
              </a:rPr>
              <a:t>экспертный совет</a:t>
            </a:r>
          </a:p>
          <a:p>
            <a:endParaRPr lang="ru-RU" sz="2000" b="1" dirty="0" smtClean="0">
              <a:solidFill>
                <a:srgbClr val="002060"/>
              </a:solidFill>
            </a:endParaRPr>
          </a:p>
          <a:p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4217883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2" name="Рисунок 16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710" y="1467296"/>
            <a:ext cx="8864708" cy="4856677"/>
          </a:xfrm>
          <a:prstGeom prst="rect">
            <a:avLst/>
          </a:prstGeom>
        </p:spPr>
      </p:pic>
      <p:sp>
        <p:nvSpPr>
          <p:cNvPr id="163" name="Прямоугольник 162"/>
          <p:cNvSpPr/>
          <p:nvPr/>
        </p:nvSpPr>
        <p:spPr>
          <a:xfrm>
            <a:off x="7296972" y="5120830"/>
            <a:ext cx="1552532" cy="407574"/>
          </a:xfrm>
          <a:prstGeom prst="rect">
            <a:avLst/>
          </a:prstGeom>
          <a:solidFill>
            <a:srgbClr val="4F81BD">
              <a:lumMod val="20000"/>
              <a:lumOff val="8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sp>
        <p:nvSpPr>
          <p:cNvPr id="164" name="Прямоугольник 163"/>
          <p:cNvSpPr/>
          <p:nvPr/>
        </p:nvSpPr>
        <p:spPr>
          <a:xfrm>
            <a:off x="3215829" y="5137281"/>
            <a:ext cx="3890623" cy="254695"/>
          </a:xfrm>
          <a:prstGeom prst="rect">
            <a:avLst/>
          </a:prstGeom>
          <a:solidFill>
            <a:srgbClr val="4F81BD">
              <a:lumMod val="20000"/>
              <a:lumOff val="8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sp>
        <p:nvSpPr>
          <p:cNvPr id="165" name="Стрелка вправо 164"/>
          <p:cNvSpPr/>
          <p:nvPr/>
        </p:nvSpPr>
        <p:spPr bwMode="auto">
          <a:xfrm rot="16200000" flipH="1" flipV="1">
            <a:off x="1663563" y="3547992"/>
            <a:ext cx="259923" cy="197828"/>
          </a:xfrm>
          <a:prstGeom prst="rightArrow">
            <a:avLst>
              <a:gd name="adj1" fmla="val 60000"/>
              <a:gd name="adj2" fmla="val 50000"/>
            </a:avLst>
          </a:prstGeom>
          <a:gradFill flip="none" rotWithShape="1">
            <a:gsLst>
              <a:gs pos="1000">
                <a:srgbClr val="4F81BD">
                  <a:lumMod val="20000"/>
                  <a:lumOff val="80000"/>
                </a:srgbClr>
              </a:gs>
              <a:gs pos="5000">
                <a:srgbClr val="4F81BD">
                  <a:lumMod val="40000"/>
                  <a:lumOff val="60000"/>
                </a:srgbClr>
              </a:gs>
              <a:gs pos="91000">
                <a:sysClr val="window" lastClr="FFFFFF">
                  <a:lumMod val="95000"/>
                </a:sysClr>
              </a:gs>
            </a:gsLst>
            <a:lin ang="10800000" scaled="1"/>
            <a:tileRect/>
          </a:gradFill>
          <a:ln>
            <a:solidFill>
              <a:srgbClr val="4F81BD">
                <a:shade val="50000"/>
              </a:srgbClr>
            </a:solidFill>
          </a:ln>
          <a:effectLst/>
        </p:spPr>
      </p:sp>
      <p:sp>
        <p:nvSpPr>
          <p:cNvPr id="166" name="Стрелка вправо 165"/>
          <p:cNvSpPr/>
          <p:nvPr/>
        </p:nvSpPr>
        <p:spPr bwMode="auto">
          <a:xfrm rot="16200000" flipH="1" flipV="1">
            <a:off x="1602648" y="4048509"/>
            <a:ext cx="381754" cy="197826"/>
          </a:xfrm>
          <a:prstGeom prst="rightArrow">
            <a:avLst>
              <a:gd name="adj1" fmla="val 60000"/>
              <a:gd name="adj2" fmla="val 50000"/>
            </a:avLst>
          </a:prstGeom>
          <a:gradFill flip="none" rotWithShape="1">
            <a:gsLst>
              <a:gs pos="1000">
                <a:srgbClr val="4F81BD">
                  <a:lumMod val="20000"/>
                  <a:lumOff val="80000"/>
                </a:srgbClr>
              </a:gs>
              <a:gs pos="5000">
                <a:srgbClr val="4F81BD">
                  <a:lumMod val="40000"/>
                  <a:lumOff val="60000"/>
                </a:srgbClr>
              </a:gs>
              <a:gs pos="91000">
                <a:sysClr val="window" lastClr="FFFFFF">
                  <a:lumMod val="95000"/>
                </a:sysClr>
              </a:gs>
            </a:gsLst>
            <a:lin ang="10800000" scaled="1"/>
            <a:tileRect/>
          </a:gradFill>
          <a:ln>
            <a:solidFill>
              <a:srgbClr val="4F81BD">
                <a:shade val="50000"/>
              </a:srgbClr>
            </a:solidFill>
          </a:ln>
          <a:effectLst/>
        </p:spPr>
      </p:sp>
      <p:sp>
        <p:nvSpPr>
          <p:cNvPr id="167" name="Прямоугольник 166"/>
          <p:cNvSpPr/>
          <p:nvPr/>
        </p:nvSpPr>
        <p:spPr>
          <a:xfrm>
            <a:off x="705467" y="3785941"/>
            <a:ext cx="2350962" cy="254695"/>
          </a:xfrm>
          <a:prstGeom prst="rect">
            <a:avLst/>
          </a:prstGeom>
          <a:solidFill>
            <a:srgbClr val="4F81BD">
              <a:lumMod val="20000"/>
              <a:lumOff val="8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sp>
        <p:nvSpPr>
          <p:cNvPr id="168" name="Стрелка вправо 167"/>
          <p:cNvSpPr/>
          <p:nvPr/>
        </p:nvSpPr>
        <p:spPr bwMode="auto">
          <a:xfrm rot="16200000" flipH="1" flipV="1">
            <a:off x="5275867" y="3530712"/>
            <a:ext cx="292342" cy="197828"/>
          </a:xfrm>
          <a:prstGeom prst="rightArrow">
            <a:avLst>
              <a:gd name="adj1" fmla="val 60000"/>
              <a:gd name="adj2" fmla="val 50000"/>
            </a:avLst>
          </a:prstGeom>
          <a:gradFill flip="none" rotWithShape="1">
            <a:gsLst>
              <a:gs pos="1000">
                <a:srgbClr val="4F81BD">
                  <a:lumMod val="20000"/>
                  <a:lumOff val="80000"/>
                </a:srgbClr>
              </a:gs>
              <a:gs pos="5000">
                <a:srgbClr val="4F81BD">
                  <a:lumMod val="40000"/>
                  <a:lumOff val="60000"/>
                </a:srgbClr>
              </a:gs>
              <a:gs pos="91000">
                <a:sysClr val="window" lastClr="FFFFFF">
                  <a:lumMod val="95000"/>
                </a:sysClr>
              </a:gs>
            </a:gsLst>
            <a:lin ang="10800000" scaled="1"/>
            <a:tileRect/>
          </a:gradFill>
          <a:ln>
            <a:solidFill>
              <a:srgbClr val="4F81BD">
                <a:shade val="50000"/>
              </a:srgbClr>
            </a:solidFill>
          </a:ln>
          <a:effectLst/>
        </p:spPr>
      </p:sp>
      <p:sp>
        <p:nvSpPr>
          <p:cNvPr id="169" name="Стрелка вправо 168"/>
          <p:cNvSpPr/>
          <p:nvPr/>
        </p:nvSpPr>
        <p:spPr bwMode="auto">
          <a:xfrm rot="16200000" flipH="1" flipV="1">
            <a:off x="6536193" y="3533125"/>
            <a:ext cx="292342" cy="197828"/>
          </a:xfrm>
          <a:prstGeom prst="rightArrow">
            <a:avLst>
              <a:gd name="adj1" fmla="val 60000"/>
              <a:gd name="adj2" fmla="val 50000"/>
            </a:avLst>
          </a:prstGeom>
          <a:gradFill flip="none" rotWithShape="1">
            <a:gsLst>
              <a:gs pos="1000">
                <a:srgbClr val="4F81BD">
                  <a:lumMod val="20000"/>
                  <a:lumOff val="80000"/>
                </a:srgbClr>
              </a:gs>
              <a:gs pos="5000">
                <a:srgbClr val="4F81BD">
                  <a:lumMod val="40000"/>
                  <a:lumOff val="60000"/>
                </a:srgbClr>
              </a:gs>
              <a:gs pos="91000">
                <a:sysClr val="window" lastClr="FFFFFF">
                  <a:lumMod val="95000"/>
                </a:sysClr>
              </a:gs>
            </a:gsLst>
            <a:lin ang="10800000" scaled="1"/>
            <a:tileRect/>
          </a:gradFill>
          <a:ln>
            <a:solidFill>
              <a:srgbClr val="4F81BD">
                <a:shade val="50000"/>
              </a:srgbClr>
            </a:solidFill>
          </a:ln>
          <a:effectLst/>
        </p:spPr>
      </p:sp>
      <p:sp>
        <p:nvSpPr>
          <p:cNvPr id="170" name="Стрелка вправо 169"/>
          <p:cNvSpPr/>
          <p:nvPr/>
        </p:nvSpPr>
        <p:spPr bwMode="auto">
          <a:xfrm rot="16200000" flipH="1" flipV="1">
            <a:off x="7798182" y="3522704"/>
            <a:ext cx="292342" cy="197828"/>
          </a:xfrm>
          <a:prstGeom prst="rightArrow">
            <a:avLst>
              <a:gd name="adj1" fmla="val 60000"/>
              <a:gd name="adj2" fmla="val 50000"/>
            </a:avLst>
          </a:prstGeom>
          <a:gradFill flip="none" rotWithShape="1">
            <a:gsLst>
              <a:gs pos="1000">
                <a:srgbClr val="4F81BD">
                  <a:lumMod val="20000"/>
                  <a:lumOff val="80000"/>
                </a:srgbClr>
              </a:gs>
              <a:gs pos="5000">
                <a:srgbClr val="4F81BD">
                  <a:lumMod val="40000"/>
                  <a:lumOff val="60000"/>
                </a:srgbClr>
              </a:gs>
              <a:gs pos="91000">
                <a:sysClr val="window" lastClr="FFFFFF">
                  <a:lumMod val="95000"/>
                </a:sysClr>
              </a:gs>
            </a:gsLst>
            <a:lin ang="10800000" scaled="1"/>
            <a:tileRect/>
          </a:gradFill>
          <a:ln>
            <a:solidFill>
              <a:srgbClr val="4F81BD">
                <a:shade val="50000"/>
              </a:srgbClr>
            </a:solidFill>
          </a:ln>
          <a:effectLst/>
        </p:spPr>
      </p:sp>
      <p:sp>
        <p:nvSpPr>
          <p:cNvPr id="171" name="Стрелка вправо 170"/>
          <p:cNvSpPr/>
          <p:nvPr/>
        </p:nvSpPr>
        <p:spPr bwMode="auto">
          <a:xfrm rot="16200000" flipH="1" flipV="1">
            <a:off x="5275867" y="4026053"/>
            <a:ext cx="292342" cy="197828"/>
          </a:xfrm>
          <a:prstGeom prst="rightArrow">
            <a:avLst>
              <a:gd name="adj1" fmla="val 60000"/>
              <a:gd name="adj2" fmla="val 50000"/>
            </a:avLst>
          </a:prstGeom>
          <a:gradFill flip="none" rotWithShape="1">
            <a:gsLst>
              <a:gs pos="1000">
                <a:srgbClr val="4F81BD">
                  <a:lumMod val="20000"/>
                  <a:lumOff val="80000"/>
                </a:srgbClr>
              </a:gs>
              <a:gs pos="5000">
                <a:srgbClr val="4F81BD">
                  <a:lumMod val="40000"/>
                  <a:lumOff val="60000"/>
                </a:srgbClr>
              </a:gs>
              <a:gs pos="91000">
                <a:sysClr val="window" lastClr="FFFFFF">
                  <a:lumMod val="95000"/>
                </a:sysClr>
              </a:gs>
            </a:gsLst>
            <a:lin ang="10800000" scaled="1"/>
            <a:tileRect/>
          </a:gradFill>
          <a:ln>
            <a:solidFill>
              <a:srgbClr val="4F81BD">
                <a:shade val="50000"/>
              </a:srgbClr>
            </a:solidFill>
          </a:ln>
          <a:effectLst/>
        </p:spPr>
      </p:sp>
      <p:sp>
        <p:nvSpPr>
          <p:cNvPr id="172" name="Стрелка вправо 171"/>
          <p:cNvSpPr/>
          <p:nvPr/>
        </p:nvSpPr>
        <p:spPr bwMode="auto">
          <a:xfrm rot="16200000" flipH="1" flipV="1">
            <a:off x="6536193" y="4025162"/>
            <a:ext cx="292342" cy="197828"/>
          </a:xfrm>
          <a:prstGeom prst="rightArrow">
            <a:avLst>
              <a:gd name="adj1" fmla="val 60000"/>
              <a:gd name="adj2" fmla="val 50000"/>
            </a:avLst>
          </a:prstGeom>
          <a:gradFill flip="none" rotWithShape="1">
            <a:gsLst>
              <a:gs pos="1000">
                <a:srgbClr val="4F81BD">
                  <a:lumMod val="20000"/>
                  <a:lumOff val="80000"/>
                </a:srgbClr>
              </a:gs>
              <a:gs pos="5000">
                <a:srgbClr val="4F81BD">
                  <a:lumMod val="40000"/>
                  <a:lumOff val="60000"/>
                </a:srgbClr>
              </a:gs>
              <a:gs pos="91000">
                <a:sysClr val="window" lastClr="FFFFFF">
                  <a:lumMod val="95000"/>
                </a:sysClr>
              </a:gs>
            </a:gsLst>
            <a:lin ang="10800000" scaled="1"/>
            <a:tileRect/>
          </a:gradFill>
          <a:ln>
            <a:solidFill>
              <a:srgbClr val="4F81BD">
                <a:shade val="50000"/>
              </a:srgbClr>
            </a:solidFill>
          </a:ln>
          <a:effectLst/>
        </p:spPr>
      </p:sp>
      <p:sp>
        <p:nvSpPr>
          <p:cNvPr id="173" name="Стрелка вправо 172"/>
          <p:cNvSpPr/>
          <p:nvPr/>
        </p:nvSpPr>
        <p:spPr bwMode="auto">
          <a:xfrm rot="16200000" flipH="1" flipV="1">
            <a:off x="7817003" y="4037876"/>
            <a:ext cx="262424" cy="197828"/>
          </a:xfrm>
          <a:prstGeom prst="rightArrow">
            <a:avLst>
              <a:gd name="adj1" fmla="val 60000"/>
              <a:gd name="adj2" fmla="val 50000"/>
            </a:avLst>
          </a:prstGeom>
          <a:gradFill flip="none" rotWithShape="1">
            <a:gsLst>
              <a:gs pos="1000">
                <a:srgbClr val="4F81BD">
                  <a:lumMod val="20000"/>
                  <a:lumOff val="80000"/>
                </a:srgbClr>
              </a:gs>
              <a:gs pos="5000">
                <a:srgbClr val="4F81BD">
                  <a:lumMod val="40000"/>
                  <a:lumOff val="60000"/>
                </a:srgbClr>
              </a:gs>
              <a:gs pos="91000">
                <a:sysClr val="window" lastClr="FFFFFF">
                  <a:lumMod val="95000"/>
                </a:sysClr>
              </a:gs>
            </a:gsLst>
            <a:lin ang="10800000" scaled="1"/>
            <a:tileRect/>
          </a:gradFill>
          <a:ln>
            <a:solidFill>
              <a:srgbClr val="4F81BD">
                <a:shade val="50000"/>
              </a:srgbClr>
            </a:solidFill>
          </a:ln>
          <a:effectLst/>
        </p:spPr>
      </p:sp>
      <p:sp>
        <p:nvSpPr>
          <p:cNvPr id="174" name="Стрелка вправо 173"/>
          <p:cNvSpPr/>
          <p:nvPr/>
        </p:nvSpPr>
        <p:spPr bwMode="auto">
          <a:xfrm rot="16200000" flipH="1" flipV="1">
            <a:off x="4027955" y="3532433"/>
            <a:ext cx="292342" cy="197828"/>
          </a:xfrm>
          <a:prstGeom prst="rightArrow">
            <a:avLst>
              <a:gd name="adj1" fmla="val 60000"/>
              <a:gd name="adj2" fmla="val 50000"/>
            </a:avLst>
          </a:prstGeom>
          <a:gradFill flip="none" rotWithShape="1">
            <a:gsLst>
              <a:gs pos="1000">
                <a:srgbClr val="4F81BD">
                  <a:lumMod val="20000"/>
                  <a:lumOff val="80000"/>
                </a:srgbClr>
              </a:gs>
              <a:gs pos="5000">
                <a:srgbClr val="4F81BD">
                  <a:lumMod val="40000"/>
                  <a:lumOff val="60000"/>
                </a:srgbClr>
              </a:gs>
              <a:gs pos="91000">
                <a:sysClr val="window" lastClr="FFFFFF">
                  <a:lumMod val="95000"/>
                </a:sysClr>
              </a:gs>
            </a:gsLst>
            <a:lin ang="10800000" scaled="1"/>
            <a:tileRect/>
          </a:gradFill>
          <a:ln>
            <a:solidFill>
              <a:srgbClr val="4F81BD">
                <a:shade val="50000"/>
              </a:srgbClr>
            </a:solidFill>
          </a:ln>
          <a:effectLst/>
        </p:spPr>
      </p:sp>
      <p:sp>
        <p:nvSpPr>
          <p:cNvPr id="175" name="Стрелка вправо 174"/>
          <p:cNvSpPr/>
          <p:nvPr/>
        </p:nvSpPr>
        <p:spPr bwMode="auto">
          <a:xfrm rot="16200000" flipH="1" flipV="1">
            <a:off x="4023917" y="4026107"/>
            <a:ext cx="292342" cy="197828"/>
          </a:xfrm>
          <a:prstGeom prst="rightArrow">
            <a:avLst>
              <a:gd name="adj1" fmla="val 60000"/>
              <a:gd name="adj2" fmla="val 50000"/>
            </a:avLst>
          </a:prstGeom>
          <a:gradFill flip="none" rotWithShape="1">
            <a:gsLst>
              <a:gs pos="1000">
                <a:srgbClr val="4F81BD">
                  <a:lumMod val="20000"/>
                  <a:lumOff val="80000"/>
                </a:srgbClr>
              </a:gs>
              <a:gs pos="5000">
                <a:srgbClr val="4F81BD">
                  <a:lumMod val="40000"/>
                  <a:lumOff val="60000"/>
                </a:srgbClr>
              </a:gs>
              <a:gs pos="91000">
                <a:sysClr val="window" lastClr="FFFFFF">
                  <a:lumMod val="95000"/>
                </a:sysClr>
              </a:gs>
            </a:gsLst>
            <a:lin ang="10800000" scaled="1"/>
            <a:tileRect/>
          </a:gradFill>
          <a:ln>
            <a:solidFill>
              <a:srgbClr val="4F81BD">
                <a:shade val="50000"/>
              </a:srgbClr>
            </a:solidFill>
          </a:ln>
          <a:effectLst/>
        </p:spPr>
      </p:sp>
      <p:sp>
        <p:nvSpPr>
          <p:cNvPr id="176" name="Прямоугольник 175"/>
          <p:cNvSpPr/>
          <p:nvPr/>
        </p:nvSpPr>
        <p:spPr>
          <a:xfrm>
            <a:off x="3573908" y="3783528"/>
            <a:ext cx="4956101" cy="324216"/>
          </a:xfrm>
          <a:prstGeom prst="rect">
            <a:avLst/>
          </a:prstGeom>
          <a:solidFill>
            <a:srgbClr val="4F81BD">
              <a:lumMod val="20000"/>
              <a:lumOff val="8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sp>
        <p:nvSpPr>
          <p:cNvPr id="177" name="Стрелка вправо 176"/>
          <p:cNvSpPr/>
          <p:nvPr/>
        </p:nvSpPr>
        <p:spPr bwMode="auto">
          <a:xfrm rot="16200000" flipH="1" flipV="1">
            <a:off x="4334245" y="2708885"/>
            <a:ext cx="259923" cy="197828"/>
          </a:xfrm>
          <a:prstGeom prst="rightArrow">
            <a:avLst>
              <a:gd name="adj1" fmla="val 60000"/>
              <a:gd name="adj2" fmla="val 50000"/>
            </a:avLst>
          </a:prstGeom>
          <a:gradFill flip="none" rotWithShape="1">
            <a:gsLst>
              <a:gs pos="1000">
                <a:srgbClr val="4F81BD">
                  <a:lumMod val="20000"/>
                  <a:lumOff val="80000"/>
                </a:srgbClr>
              </a:gs>
              <a:gs pos="5000">
                <a:srgbClr val="4F81BD">
                  <a:lumMod val="40000"/>
                  <a:lumOff val="60000"/>
                </a:srgbClr>
              </a:gs>
              <a:gs pos="91000">
                <a:sysClr val="window" lastClr="FFFFFF">
                  <a:lumMod val="95000"/>
                </a:sysClr>
              </a:gs>
            </a:gsLst>
            <a:lin ang="10800000" scaled="1"/>
            <a:tileRect/>
          </a:gradFill>
          <a:ln>
            <a:solidFill>
              <a:srgbClr val="4F81BD">
                <a:shade val="50000"/>
              </a:srgbClr>
            </a:solidFill>
          </a:ln>
          <a:effectLst/>
        </p:spPr>
      </p:sp>
      <p:sp>
        <p:nvSpPr>
          <p:cNvPr id="178" name="Стрелка вправо 177"/>
          <p:cNvSpPr/>
          <p:nvPr/>
        </p:nvSpPr>
        <p:spPr bwMode="auto">
          <a:xfrm rot="16200000" flipH="1" flipV="1">
            <a:off x="4334245" y="2275491"/>
            <a:ext cx="259923" cy="197828"/>
          </a:xfrm>
          <a:prstGeom prst="rightArrow">
            <a:avLst>
              <a:gd name="adj1" fmla="val 60000"/>
              <a:gd name="adj2" fmla="val 50000"/>
            </a:avLst>
          </a:prstGeom>
          <a:gradFill flip="none" rotWithShape="1">
            <a:gsLst>
              <a:gs pos="1000">
                <a:srgbClr val="4F81BD">
                  <a:lumMod val="20000"/>
                  <a:lumOff val="80000"/>
                </a:srgbClr>
              </a:gs>
              <a:gs pos="5000">
                <a:srgbClr val="4F81BD">
                  <a:lumMod val="40000"/>
                  <a:lumOff val="60000"/>
                </a:srgbClr>
              </a:gs>
              <a:gs pos="91000">
                <a:sysClr val="window" lastClr="FFFFFF">
                  <a:lumMod val="95000"/>
                </a:sysClr>
              </a:gs>
            </a:gsLst>
            <a:lin ang="10800000" scaled="1"/>
            <a:tileRect/>
          </a:gradFill>
          <a:ln>
            <a:solidFill>
              <a:srgbClr val="4F81BD">
                <a:shade val="50000"/>
              </a:srgbClr>
            </a:solidFill>
          </a:ln>
          <a:effectLst/>
        </p:spPr>
      </p:sp>
      <p:sp>
        <p:nvSpPr>
          <p:cNvPr id="179" name="Прямоугольник 178"/>
          <p:cNvSpPr/>
          <p:nvPr/>
        </p:nvSpPr>
        <p:spPr>
          <a:xfrm rot="16200000">
            <a:off x="7816433" y="4096871"/>
            <a:ext cx="1922562" cy="150035"/>
          </a:xfrm>
          <a:prstGeom prst="rect">
            <a:avLst/>
          </a:prstGeom>
          <a:solidFill>
            <a:srgbClr val="4F81BD">
              <a:lumMod val="20000"/>
              <a:lumOff val="8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sp>
        <p:nvSpPr>
          <p:cNvPr id="180" name="Стрелка вправо 179"/>
          <p:cNvSpPr/>
          <p:nvPr/>
        </p:nvSpPr>
        <p:spPr bwMode="auto">
          <a:xfrm rot="16200000" flipH="1" flipV="1">
            <a:off x="5275867" y="4872669"/>
            <a:ext cx="292342" cy="197828"/>
          </a:xfrm>
          <a:prstGeom prst="rightArrow">
            <a:avLst>
              <a:gd name="adj1" fmla="val 60000"/>
              <a:gd name="adj2" fmla="val 50000"/>
            </a:avLst>
          </a:prstGeom>
          <a:gradFill flip="none" rotWithShape="1">
            <a:gsLst>
              <a:gs pos="1000">
                <a:srgbClr val="4F81BD">
                  <a:lumMod val="20000"/>
                  <a:lumOff val="80000"/>
                </a:srgbClr>
              </a:gs>
              <a:gs pos="5000">
                <a:srgbClr val="4F81BD">
                  <a:lumMod val="40000"/>
                  <a:lumOff val="60000"/>
                </a:srgbClr>
              </a:gs>
              <a:gs pos="91000">
                <a:sysClr val="window" lastClr="FFFFFF">
                  <a:lumMod val="95000"/>
                </a:sysClr>
              </a:gs>
            </a:gsLst>
            <a:lin ang="10800000" scaled="1"/>
            <a:tileRect/>
          </a:gradFill>
          <a:ln>
            <a:solidFill>
              <a:srgbClr val="4F81BD">
                <a:shade val="50000"/>
              </a:srgbClr>
            </a:solidFill>
          </a:ln>
          <a:effectLst/>
        </p:spPr>
      </p:sp>
      <p:sp>
        <p:nvSpPr>
          <p:cNvPr id="181" name="Стрелка вправо 180"/>
          <p:cNvSpPr/>
          <p:nvPr/>
        </p:nvSpPr>
        <p:spPr bwMode="auto">
          <a:xfrm rot="16200000" flipH="1" flipV="1">
            <a:off x="6545269" y="4875745"/>
            <a:ext cx="292342" cy="197828"/>
          </a:xfrm>
          <a:prstGeom prst="rightArrow">
            <a:avLst>
              <a:gd name="adj1" fmla="val 60000"/>
              <a:gd name="adj2" fmla="val 50000"/>
            </a:avLst>
          </a:prstGeom>
          <a:gradFill flip="none" rotWithShape="1">
            <a:gsLst>
              <a:gs pos="1000">
                <a:srgbClr val="4F81BD">
                  <a:lumMod val="20000"/>
                  <a:lumOff val="80000"/>
                </a:srgbClr>
              </a:gs>
              <a:gs pos="5000">
                <a:srgbClr val="4F81BD">
                  <a:lumMod val="40000"/>
                  <a:lumOff val="60000"/>
                </a:srgbClr>
              </a:gs>
              <a:gs pos="91000">
                <a:sysClr val="window" lastClr="FFFFFF">
                  <a:lumMod val="95000"/>
                </a:sysClr>
              </a:gs>
            </a:gsLst>
            <a:lin ang="10800000" scaled="1"/>
            <a:tileRect/>
          </a:gradFill>
          <a:ln>
            <a:solidFill>
              <a:srgbClr val="4F81BD">
                <a:shade val="50000"/>
              </a:srgbClr>
            </a:solidFill>
          </a:ln>
          <a:effectLst/>
        </p:spPr>
      </p:sp>
      <p:sp>
        <p:nvSpPr>
          <p:cNvPr id="182" name="Стрелка вправо 181"/>
          <p:cNvSpPr/>
          <p:nvPr/>
        </p:nvSpPr>
        <p:spPr bwMode="auto">
          <a:xfrm rot="16200000" flipH="1" flipV="1">
            <a:off x="7799167" y="4886117"/>
            <a:ext cx="292342" cy="197828"/>
          </a:xfrm>
          <a:prstGeom prst="rightArrow">
            <a:avLst>
              <a:gd name="adj1" fmla="val 60000"/>
              <a:gd name="adj2" fmla="val 50000"/>
            </a:avLst>
          </a:prstGeom>
          <a:gradFill flip="none" rotWithShape="1">
            <a:gsLst>
              <a:gs pos="1000">
                <a:srgbClr val="4F81BD">
                  <a:lumMod val="20000"/>
                  <a:lumOff val="80000"/>
                </a:srgbClr>
              </a:gs>
              <a:gs pos="5000">
                <a:srgbClr val="4F81BD">
                  <a:lumMod val="40000"/>
                  <a:lumOff val="60000"/>
                </a:srgbClr>
              </a:gs>
              <a:gs pos="91000">
                <a:sysClr val="window" lastClr="FFFFFF">
                  <a:lumMod val="95000"/>
                </a:sysClr>
              </a:gs>
            </a:gsLst>
            <a:lin ang="10800000" scaled="1"/>
            <a:tileRect/>
          </a:gradFill>
          <a:ln>
            <a:solidFill>
              <a:srgbClr val="4F81BD">
                <a:shade val="50000"/>
              </a:srgbClr>
            </a:solidFill>
          </a:ln>
          <a:effectLst/>
        </p:spPr>
      </p:sp>
      <p:sp>
        <p:nvSpPr>
          <p:cNvPr id="183" name="Стрелка вправо 182"/>
          <p:cNvSpPr/>
          <p:nvPr/>
        </p:nvSpPr>
        <p:spPr bwMode="auto">
          <a:xfrm rot="16200000" flipH="1" flipV="1">
            <a:off x="4023917" y="4888085"/>
            <a:ext cx="292342" cy="197828"/>
          </a:xfrm>
          <a:prstGeom prst="rightArrow">
            <a:avLst>
              <a:gd name="adj1" fmla="val 60000"/>
              <a:gd name="adj2" fmla="val 50000"/>
            </a:avLst>
          </a:prstGeom>
          <a:gradFill flip="none" rotWithShape="1">
            <a:gsLst>
              <a:gs pos="1000">
                <a:srgbClr val="4F81BD">
                  <a:lumMod val="20000"/>
                  <a:lumOff val="80000"/>
                </a:srgbClr>
              </a:gs>
              <a:gs pos="5000">
                <a:srgbClr val="4F81BD">
                  <a:lumMod val="40000"/>
                  <a:lumOff val="60000"/>
                </a:srgbClr>
              </a:gs>
              <a:gs pos="91000">
                <a:sysClr val="window" lastClr="FFFFFF">
                  <a:lumMod val="95000"/>
                </a:sysClr>
              </a:gs>
            </a:gsLst>
            <a:lin ang="10800000" scaled="1"/>
            <a:tileRect/>
          </a:gradFill>
          <a:ln>
            <a:solidFill>
              <a:srgbClr val="4F81BD">
                <a:shade val="50000"/>
              </a:srgbClr>
            </a:solidFill>
          </a:ln>
          <a:effectLst/>
        </p:spPr>
      </p:sp>
      <p:sp>
        <p:nvSpPr>
          <p:cNvPr id="184" name="TextBox 183"/>
          <p:cNvSpPr txBox="1"/>
          <p:nvPr/>
        </p:nvSpPr>
        <p:spPr>
          <a:xfrm>
            <a:off x="773204" y="573148"/>
            <a:ext cx="7579832" cy="83099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400" b="1" cap="all" dirty="0">
                <a:ln/>
                <a:solidFill>
                  <a:srgbClr val="1F497D">
                    <a:lumMod val="75000"/>
                  </a:srgbClr>
                </a:solidFill>
                <a:latin typeface="+mj-lt"/>
              </a:rPr>
              <a:t>Перспективная модель </a:t>
            </a:r>
            <a:endParaRPr lang="ru-RU" sz="2400" b="1" cap="all" dirty="0" smtClean="0">
              <a:ln/>
              <a:solidFill>
                <a:srgbClr val="1F497D">
                  <a:lumMod val="75000"/>
                </a:srgbClr>
              </a:solidFill>
              <a:latin typeface="+mj-lt"/>
            </a:endParaRPr>
          </a:p>
          <a:p>
            <a:pPr algn="ctr">
              <a:defRPr/>
            </a:pPr>
            <a:r>
              <a:rPr lang="ru-RU" sz="2400" b="1" cap="all" dirty="0" smtClean="0">
                <a:ln/>
                <a:solidFill>
                  <a:srgbClr val="1F497D">
                    <a:lumMod val="75000"/>
                  </a:srgbClr>
                </a:solidFill>
                <a:latin typeface="+mj-lt"/>
              </a:rPr>
              <a:t>Национальной </a:t>
            </a:r>
            <a:r>
              <a:rPr lang="ru-RU" sz="2400" b="1" cap="all" dirty="0">
                <a:ln/>
                <a:solidFill>
                  <a:srgbClr val="1F497D">
                    <a:lumMod val="75000"/>
                  </a:srgbClr>
                </a:solidFill>
                <a:latin typeface="+mj-lt"/>
              </a:rPr>
              <a:t>статистической системы</a:t>
            </a:r>
          </a:p>
        </p:txBody>
      </p:sp>
      <p:sp>
        <p:nvSpPr>
          <p:cNvPr id="185" name="Скругленный прямоугольник 184"/>
          <p:cNvSpPr/>
          <p:nvPr/>
        </p:nvSpPr>
        <p:spPr bwMode="auto">
          <a:xfrm>
            <a:off x="705468" y="2946836"/>
            <a:ext cx="7451533" cy="659428"/>
          </a:xfrm>
          <a:prstGeom prst="roundRect">
            <a:avLst>
              <a:gd name="adj" fmla="val 11002"/>
            </a:avLst>
          </a:prstGeom>
          <a:gradFill rotWithShape="1">
            <a:gsLst>
              <a:gs pos="0">
                <a:srgbClr val="4F81BD">
                  <a:hueOff val="0"/>
                  <a:satOff val="0"/>
                  <a:lumOff val="0"/>
                  <a:alphaOff val="0"/>
                  <a:shade val="51000"/>
                  <a:satMod val="130000"/>
                </a:srgbClr>
              </a:gs>
              <a:gs pos="80000">
                <a:srgbClr val="4F81BD">
                  <a:hueOff val="0"/>
                  <a:satOff val="0"/>
                  <a:lumOff val="0"/>
                  <a:alphaOff val="0"/>
                  <a:shade val="93000"/>
                  <a:satMod val="130000"/>
                </a:srgbClr>
              </a:gs>
              <a:gs pos="100000">
                <a:srgbClr val="4F81BD">
                  <a:hueOff val="0"/>
                  <a:satOff val="0"/>
                  <a:lumOff val="0"/>
                  <a:alphaOff val="0"/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</a:ln>
          <a:effectLst/>
        </p:spPr>
      </p:sp>
      <p:pic>
        <p:nvPicPr>
          <p:cNvPr id="186" name="Picture 2" descr="D:\_Заступник директора департаменту\Gerb\statis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37354" y="3028028"/>
            <a:ext cx="461599" cy="44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7" name="TextBox 12"/>
          <p:cNvSpPr txBox="1">
            <a:spLocks noChangeArrowheads="1"/>
          </p:cNvSpPr>
          <p:nvPr/>
        </p:nvSpPr>
        <p:spPr bwMode="auto">
          <a:xfrm>
            <a:off x="2864314" y="3077080"/>
            <a:ext cx="3249347" cy="376385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lIns="0" rIns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846" b="1" kern="0" dirty="0" smtClean="0">
                <a:solidFill>
                  <a:prstClr val="white"/>
                </a:solidFill>
                <a:latin typeface="+mj-lt"/>
                <a:cs typeface="Arial" charset="0"/>
              </a:rPr>
              <a:t>ГОССТАТ УКРАИНЫ</a:t>
            </a:r>
            <a:endParaRPr kumimoji="0" lang="ru-RU" sz="1846" b="1" i="0" u="none" strike="noStrike" kern="0" cap="none" spc="0" normalizeH="0" baseline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j-lt"/>
              <a:cs typeface="Arial" charset="0"/>
            </a:endParaRPr>
          </a:p>
        </p:txBody>
      </p:sp>
      <p:sp>
        <p:nvSpPr>
          <p:cNvPr id="188" name="Скругленный прямоугольник 187"/>
          <p:cNvSpPr/>
          <p:nvPr/>
        </p:nvSpPr>
        <p:spPr bwMode="auto">
          <a:xfrm>
            <a:off x="4817991" y="4272673"/>
            <a:ext cx="1186970" cy="659428"/>
          </a:xfrm>
          <a:prstGeom prst="roundRect">
            <a:avLst>
              <a:gd name="adj" fmla="val 11002"/>
            </a:avLst>
          </a:prstGeom>
          <a:gradFill rotWithShape="1">
            <a:gsLst>
              <a:gs pos="0">
                <a:srgbClr val="4F81BD">
                  <a:hueOff val="0"/>
                  <a:satOff val="0"/>
                  <a:lumOff val="0"/>
                  <a:alphaOff val="0"/>
                  <a:shade val="51000"/>
                  <a:satMod val="130000"/>
                </a:srgbClr>
              </a:gs>
              <a:gs pos="80000">
                <a:srgbClr val="4F81BD">
                  <a:hueOff val="0"/>
                  <a:satOff val="0"/>
                  <a:lumOff val="0"/>
                  <a:alphaOff val="0"/>
                  <a:shade val="93000"/>
                  <a:satMod val="130000"/>
                </a:srgbClr>
              </a:gs>
              <a:gs pos="100000">
                <a:srgbClr val="4F81BD">
                  <a:hueOff val="0"/>
                  <a:satOff val="0"/>
                  <a:lumOff val="0"/>
                  <a:alphaOff val="0"/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</a:ln>
          <a:effectLst/>
        </p:spPr>
      </p:sp>
      <p:sp>
        <p:nvSpPr>
          <p:cNvPr id="189" name="Скругленный прямоугольник 188"/>
          <p:cNvSpPr/>
          <p:nvPr/>
        </p:nvSpPr>
        <p:spPr bwMode="auto">
          <a:xfrm>
            <a:off x="6075821" y="4279690"/>
            <a:ext cx="1186970" cy="659428"/>
          </a:xfrm>
          <a:prstGeom prst="roundRect">
            <a:avLst>
              <a:gd name="adj" fmla="val 11002"/>
            </a:avLst>
          </a:prstGeom>
          <a:gradFill rotWithShape="1">
            <a:gsLst>
              <a:gs pos="0">
                <a:srgbClr val="4F81BD">
                  <a:hueOff val="0"/>
                  <a:satOff val="0"/>
                  <a:lumOff val="0"/>
                  <a:alphaOff val="0"/>
                  <a:shade val="51000"/>
                  <a:satMod val="130000"/>
                </a:srgbClr>
              </a:gs>
              <a:gs pos="80000">
                <a:srgbClr val="4F81BD">
                  <a:hueOff val="0"/>
                  <a:satOff val="0"/>
                  <a:lumOff val="0"/>
                  <a:alphaOff val="0"/>
                  <a:shade val="93000"/>
                  <a:satMod val="130000"/>
                </a:srgbClr>
              </a:gs>
              <a:gs pos="100000">
                <a:srgbClr val="4F81BD">
                  <a:hueOff val="0"/>
                  <a:satOff val="0"/>
                  <a:lumOff val="0"/>
                  <a:alphaOff val="0"/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</a:ln>
          <a:effectLst/>
        </p:spPr>
      </p:sp>
      <p:sp>
        <p:nvSpPr>
          <p:cNvPr id="190" name="Скругленный прямоугольник 189"/>
          <p:cNvSpPr/>
          <p:nvPr/>
        </p:nvSpPr>
        <p:spPr bwMode="auto">
          <a:xfrm>
            <a:off x="7323818" y="4277501"/>
            <a:ext cx="1186970" cy="659428"/>
          </a:xfrm>
          <a:prstGeom prst="roundRect">
            <a:avLst>
              <a:gd name="adj" fmla="val 11002"/>
            </a:avLst>
          </a:prstGeom>
          <a:gradFill rotWithShape="1">
            <a:gsLst>
              <a:gs pos="0">
                <a:srgbClr val="4F81BD">
                  <a:hueOff val="0"/>
                  <a:satOff val="0"/>
                  <a:lumOff val="0"/>
                  <a:alphaOff val="0"/>
                  <a:shade val="51000"/>
                  <a:satMod val="130000"/>
                </a:srgbClr>
              </a:gs>
              <a:gs pos="80000">
                <a:srgbClr val="4F81BD">
                  <a:hueOff val="0"/>
                  <a:satOff val="0"/>
                  <a:lumOff val="0"/>
                  <a:alphaOff val="0"/>
                  <a:shade val="93000"/>
                  <a:satMod val="130000"/>
                </a:srgbClr>
              </a:gs>
              <a:gs pos="100000">
                <a:srgbClr val="4F81BD">
                  <a:hueOff val="0"/>
                  <a:satOff val="0"/>
                  <a:lumOff val="0"/>
                  <a:alphaOff val="0"/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</a:ln>
          <a:effectLst/>
        </p:spPr>
      </p:sp>
      <p:sp>
        <p:nvSpPr>
          <p:cNvPr id="191" name="Скругленный прямоугольник 190"/>
          <p:cNvSpPr/>
          <p:nvPr/>
        </p:nvSpPr>
        <p:spPr bwMode="auto">
          <a:xfrm>
            <a:off x="3579722" y="4275746"/>
            <a:ext cx="1186970" cy="659428"/>
          </a:xfrm>
          <a:prstGeom prst="roundRect">
            <a:avLst>
              <a:gd name="adj" fmla="val 11002"/>
            </a:avLst>
          </a:prstGeom>
          <a:gradFill rotWithShape="1">
            <a:gsLst>
              <a:gs pos="0">
                <a:srgbClr val="4F81BD">
                  <a:hueOff val="0"/>
                  <a:satOff val="0"/>
                  <a:lumOff val="0"/>
                  <a:alphaOff val="0"/>
                  <a:shade val="51000"/>
                  <a:satMod val="130000"/>
                </a:srgbClr>
              </a:gs>
              <a:gs pos="80000">
                <a:srgbClr val="4F81BD">
                  <a:hueOff val="0"/>
                  <a:satOff val="0"/>
                  <a:lumOff val="0"/>
                  <a:alphaOff val="0"/>
                  <a:shade val="93000"/>
                  <a:satMod val="130000"/>
                </a:srgbClr>
              </a:gs>
              <a:gs pos="100000">
                <a:srgbClr val="4F81BD">
                  <a:hueOff val="0"/>
                  <a:satOff val="0"/>
                  <a:lumOff val="0"/>
                  <a:alphaOff val="0"/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</a:ln>
          <a:effectLst/>
        </p:spPr>
      </p:sp>
      <p:sp>
        <p:nvSpPr>
          <p:cNvPr id="192" name="Text Box 29"/>
          <p:cNvSpPr txBox="1">
            <a:spLocks noChangeArrowheads="1"/>
          </p:cNvSpPr>
          <p:nvPr/>
        </p:nvSpPr>
        <p:spPr bwMode="auto">
          <a:xfrm>
            <a:off x="3401053" y="3738296"/>
            <a:ext cx="5349535" cy="433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1108" b="1" dirty="0" smtClean="0">
                <a:solidFill>
                  <a:prstClr val="black"/>
                </a:solidFill>
                <a:latin typeface="+mj-lt"/>
                <a:cs typeface="Arial" charset="0"/>
              </a:rPr>
              <a:t>Координация деятельности подразделений, ответственных за статистику</a:t>
            </a:r>
            <a:endParaRPr lang="ru-RU" sz="1108" b="1" dirty="0">
              <a:solidFill>
                <a:prstClr val="black"/>
              </a:solidFill>
              <a:latin typeface="+mj-lt"/>
            </a:endParaRPr>
          </a:p>
        </p:txBody>
      </p:sp>
      <p:sp>
        <p:nvSpPr>
          <p:cNvPr id="193" name="TextBox 12"/>
          <p:cNvSpPr txBox="1">
            <a:spLocks noChangeArrowheads="1"/>
          </p:cNvSpPr>
          <p:nvPr/>
        </p:nvSpPr>
        <p:spPr bwMode="auto">
          <a:xfrm>
            <a:off x="3709197" y="4446764"/>
            <a:ext cx="923199" cy="319639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lIns="0" rIns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77" b="1" i="0" u="none" strike="noStrike" kern="0" cap="none" spc="0" normalizeH="0" baseline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j-lt"/>
                <a:ea typeface="+mn-ea"/>
                <a:cs typeface="Arial" charset="0"/>
              </a:rPr>
              <a:t>НБУ</a:t>
            </a:r>
            <a:endParaRPr kumimoji="0" lang="ru-RU" sz="1477" b="1" i="0" u="none" strike="noStrike" kern="0" cap="none" spc="0" normalizeH="0" baseline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j-lt"/>
              <a:ea typeface="+mn-ea"/>
              <a:cs typeface="Arial" charset="0"/>
            </a:endParaRPr>
          </a:p>
        </p:txBody>
      </p:sp>
      <p:sp>
        <p:nvSpPr>
          <p:cNvPr id="194" name="TextBox 12"/>
          <p:cNvSpPr txBox="1">
            <a:spLocks noChangeArrowheads="1"/>
          </p:cNvSpPr>
          <p:nvPr/>
        </p:nvSpPr>
        <p:spPr bwMode="auto">
          <a:xfrm>
            <a:off x="4966932" y="4446764"/>
            <a:ext cx="923199" cy="319639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lIns="0" rIns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477" b="1" kern="0" dirty="0" smtClean="0">
                <a:solidFill>
                  <a:prstClr val="white"/>
                </a:solidFill>
                <a:latin typeface="+mj-lt"/>
                <a:cs typeface="Arial" charset="0"/>
              </a:rPr>
              <a:t>Минфин</a:t>
            </a:r>
            <a:endParaRPr kumimoji="0" lang="ru-RU" sz="1477" b="1" i="0" u="none" strike="noStrike" kern="0" cap="none" spc="0" normalizeH="0" baseline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j-lt"/>
              <a:cs typeface="Arial" charset="0"/>
            </a:endParaRPr>
          </a:p>
        </p:txBody>
      </p:sp>
      <p:sp>
        <p:nvSpPr>
          <p:cNvPr id="195" name="TextBox 12"/>
          <p:cNvSpPr txBox="1">
            <a:spLocks noChangeArrowheads="1"/>
          </p:cNvSpPr>
          <p:nvPr/>
        </p:nvSpPr>
        <p:spPr bwMode="auto">
          <a:xfrm>
            <a:off x="6235585" y="4376322"/>
            <a:ext cx="923199" cy="319639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lIns="0" rIns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477" b="1" kern="0" dirty="0" smtClean="0">
                <a:solidFill>
                  <a:prstClr val="white"/>
                </a:solidFill>
                <a:latin typeface="+mj-lt"/>
                <a:cs typeface="Arial" charset="0"/>
              </a:rPr>
              <a:t>ГФСУ</a:t>
            </a:r>
            <a:endParaRPr kumimoji="0" lang="ru-RU" sz="1477" b="1" i="0" u="none" strike="noStrike" kern="0" cap="none" spc="0" normalizeH="0" baseline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j-lt"/>
              <a:cs typeface="Arial" charset="0"/>
            </a:endParaRPr>
          </a:p>
        </p:txBody>
      </p:sp>
      <p:sp>
        <p:nvSpPr>
          <p:cNvPr id="196" name="TextBox 12"/>
          <p:cNvSpPr txBox="1">
            <a:spLocks noChangeArrowheads="1"/>
          </p:cNvSpPr>
          <p:nvPr/>
        </p:nvSpPr>
        <p:spPr bwMode="auto">
          <a:xfrm>
            <a:off x="7335721" y="4320976"/>
            <a:ext cx="1171230" cy="400110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lIns="0" rIns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000" b="1" kern="0" dirty="0" smtClean="0">
                <a:solidFill>
                  <a:prstClr val="white"/>
                </a:solidFill>
                <a:latin typeface="+mj-lt"/>
                <a:cs typeface="Arial" charset="0"/>
              </a:rPr>
              <a:t>Другие </a:t>
            </a:r>
            <a:r>
              <a:rPr lang="ru-RU" sz="1000" b="1" kern="0" dirty="0" err="1" smtClean="0">
                <a:solidFill>
                  <a:prstClr val="white"/>
                </a:solidFill>
                <a:latin typeface="+mj-lt"/>
                <a:cs typeface="Arial" charset="0"/>
              </a:rPr>
              <a:t>государст</a:t>
            </a:r>
            <a:r>
              <a:rPr lang="ru-RU" sz="1000" b="1" kern="0" dirty="0" smtClean="0">
                <a:solidFill>
                  <a:prstClr val="white"/>
                </a:solidFill>
                <a:latin typeface="+mj-lt"/>
                <a:cs typeface="Arial" charset="0"/>
              </a:rPr>
              <a:t>-венные органы</a:t>
            </a:r>
            <a:endParaRPr kumimoji="0" lang="ru-RU" sz="1000" b="1" i="0" u="none" strike="noStrike" kern="0" cap="none" spc="0" normalizeH="0" baseline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j-lt"/>
              <a:cs typeface="Arial" charset="0"/>
            </a:endParaRPr>
          </a:p>
        </p:txBody>
      </p:sp>
      <p:sp>
        <p:nvSpPr>
          <p:cNvPr id="197" name="Text Box 29"/>
          <p:cNvSpPr txBox="1">
            <a:spLocks noChangeArrowheads="1"/>
          </p:cNvSpPr>
          <p:nvPr/>
        </p:nvSpPr>
        <p:spPr bwMode="auto">
          <a:xfrm>
            <a:off x="7248953" y="5119953"/>
            <a:ext cx="1648569" cy="433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1108" b="1" dirty="0" smtClean="0">
                <a:solidFill>
                  <a:prstClr val="black"/>
                </a:solidFill>
                <a:latin typeface="+mj-lt"/>
                <a:cs typeface="Arial" charset="0"/>
              </a:rPr>
              <a:t>Административные данные</a:t>
            </a:r>
            <a:endParaRPr lang="ru-RU" sz="1108" b="1" dirty="0">
              <a:solidFill>
                <a:prstClr val="black"/>
              </a:solidFill>
              <a:latin typeface="+mj-lt"/>
            </a:endParaRPr>
          </a:p>
        </p:txBody>
      </p:sp>
      <p:grpSp>
        <p:nvGrpSpPr>
          <p:cNvPr id="198" name="Группа 71"/>
          <p:cNvGrpSpPr/>
          <p:nvPr/>
        </p:nvGrpSpPr>
        <p:grpSpPr>
          <a:xfrm>
            <a:off x="8163664" y="3164077"/>
            <a:ext cx="689068" cy="231003"/>
            <a:chOff x="7748914" y="1381725"/>
            <a:chExt cx="1990432" cy="237526"/>
          </a:xfrm>
        </p:grpSpPr>
        <p:sp>
          <p:nvSpPr>
            <p:cNvPr id="199" name="Прямоугольник 198"/>
            <p:cNvSpPr/>
            <p:nvPr/>
          </p:nvSpPr>
          <p:spPr>
            <a:xfrm rot="10800000">
              <a:off x="8167711" y="1428736"/>
              <a:ext cx="1571635" cy="142876"/>
            </a:xfrm>
            <a:prstGeom prst="rect">
              <a:avLst/>
            </a:prstGeom>
            <a:solidFill>
              <a:srgbClr val="4F81BD">
                <a:lumMod val="20000"/>
                <a:lumOff val="8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  <p:sp>
          <p:nvSpPr>
            <p:cNvPr id="200" name="Стрелка вправо 199"/>
            <p:cNvSpPr/>
            <p:nvPr/>
          </p:nvSpPr>
          <p:spPr bwMode="auto">
            <a:xfrm flipH="1" flipV="1">
              <a:off x="7748914" y="1381725"/>
              <a:ext cx="500066" cy="237526"/>
            </a:xfrm>
            <a:prstGeom prst="rightArrow">
              <a:avLst>
                <a:gd name="adj1" fmla="val 60000"/>
                <a:gd name="adj2" fmla="val 50000"/>
              </a:avLst>
            </a:prstGeom>
            <a:solidFill>
              <a:srgbClr val="4F81BD">
                <a:lumMod val="20000"/>
                <a:lumOff val="80000"/>
              </a:srgbClr>
            </a:solidFill>
            <a:ln w="25400" cap="flat" cmpd="sng" algn="ctr">
              <a:noFill/>
              <a:prstDash val="solid"/>
            </a:ln>
            <a:effectLst/>
          </p:spPr>
        </p:sp>
      </p:grpSp>
      <p:grpSp>
        <p:nvGrpSpPr>
          <p:cNvPr id="201" name="Группа 74"/>
          <p:cNvGrpSpPr/>
          <p:nvPr/>
        </p:nvGrpSpPr>
        <p:grpSpPr>
          <a:xfrm>
            <a:off x="3166836" y="3606062"/>
            <a:ext cx="234131" cy="1622936"/>
            <a:chOff x="3684937" y="1999934"/>
            <a:chExt cx="253642" cy="1571942"/>
          </a:xfrm>
        </p:grpSpPr>
        <p:sp>
          <p:nvSpPr>
            <p:cNvPr id="202" name="Прямоугольник 201"/>
            <p:cNvSpPr/>
            <p:nvPr/>
          </p:nvSpPr>
          <p:spPr>
            <a:xfrm rot="16200000">
              <a:off x="3095612" y="2786058"/>
              <a:ext cx="1428760" cy="142876"/>
            </a:xfrm>
            <a:prstGeom prst="rect">
              <a:avLst/>
            </a:prstGeom>
            <a:solidFill>
              <a:srgbClr val="4F81BD">
                <a:lumMod val="20000"/>
                <a:lumOff val="8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  <p:sp>
          <p:nvSpPr>
            <p:cNvPr id="203" name="Стрелка вправо 202"/>
            <p:cNvSpPr/>
            <p:nvPr/>
          </p:nvSpPr>
          <p:spPr bwMode="auto">
            <a:xfrm rot="5400000" flipH="1">
              <a:off x="3704601" y="1980270"/>
              <a:ext cx="214314" cy="253642"/>
            </a:xfrm>
            <a:prstGeom prst="rightArrow">
              <a:avLst>
                <a:gd name="adj1" fmla="val 60000"/>
                <a:gd name="adj2" fmla="val 50000"/>
              </a:avLst>
            </a:prstGeom>
            <a:solidFill>
              <a:srgbClr val="4F81BD">
                <a:lumMod val="20000"/>
                <a:lumOff val="80000"/>
              </a:srgbClr>
            </a:solidFill>
            <a:ln w="25400" cap="flat" cmpd="sng" algn="ctr">
              <a:noFill/>
              <a:prstDash val="solid"/>
            </a:ln>
            <a:effectLst/>
          </p:spPr>
        </p:sp>
      </p:grpSp>
      <p:sp>
        <p:nvSpPr>
          <p:cNvPr id="204" name="Text Box 29"/>
          <p:cNvSpPr txBox="1">
            <a:spLocks noChangeArrowheads="1"/>
          </p:cNvSpPr>
          <p:nvPr/>
        </p:nvSpPr>
        <p:spPr bwMode="auto">
          <a:xfrm>
            <a:off x="3274462" y="5128920"/>
            <a:ext cx="3692795" cy="2628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1108" b="1" dirty="0" smtClean="0">
                <a:solidFill>
                  <a:prstClr val="black"/>
                </a:solidFill>
                <a:latin typeface="+mj-lt"/>
                <a:cs typeface="Arial" charset="0"/>
              </a:rPr>
              <a:t>Статистика</a:t>
            </a:r>
            <a:endParaRPr lang="ru-RU" sz="1108" b="1" dirty="0">
              <a:solidFill>
                <a:prstClr val="black"/>
              </a:solidFill>
              <a:latin typeface="+mj-lt"/>
            </a:endParaRPr>
          </a:p>
        </p:txBody>
      </p:sp>
      <p:grpSp>
        <p:nvGrpSpPr>
          <p:cNvPr id="205" name="Группа 73"/>
          <p:cNvGrpSpPr/>
          <p:nvPr/>
        </p:nvGrpSpPr>
        <p:grpSpPr>
          <a:xfrm>
            <a:off x="317990" y="4279690"/>
            <a:ext cx="2836437" cy="1641234"/>
            <a:chOff x="140264" y="3857628"/>
            <a:chExt cx="3072807" cy="1778003"/>
          </a:xfrm>
        </p:grpSpPr>
        <p:pic>
          <p:nvPicPr>
            <p:cNvPr id="206" name="Picture 8"/>
            <p:cNvPicPr>
              <a:picLocks noChangeAspect="1" noChangeArrowheads="1"/>
            </p:cNvPicPr>
            <p:nvPr/>
          </p:nvPicPr>
          <p:blipFill>
            <a:blip r:embed="rId4">
              <a:duotone>
                <a:srgbClr val="4F81BD">
                  <a:shade val="45000"/>
                  <a:satMod val="135000"/>
                </a:srgb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140264" y="3857628"/>
              <a:ext cx="3072807" cy="17780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207" name="Text Box 29"/>
            <p:cNvSpPr txBox="1">
              <a:spLocks noChangeArrowheads="1"/>
            </p:cNvSpPr>
            <p:nvPr/>
          </p:nvSpPr>
          <p:spPr bwMode="auto">
            <a:xfrm>
              <a:off x="480282" y="4145933"/>
              <a:ext cx="2373978" cy="12082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ru-RU" sz="1108" b="1" kern="0" dirty="0" smtClean="0">
                  <a:solidFill>
                    <a:prstClr val="black"/>
                  </a:solidFill>
                  <a:latin typeface="+mj-lt"/>
                  <a:cs typeface="Arial" charset="0"/>
                </a:rPr>
                <a:t>Частные компании, институты, общественные организации, которые осуществляют сбор данных, опросы и публикации</a:t>
              </a:r>
              <a:endParaRPr kumimoji="0" lang="ru-RU" sz="923" b="1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208" name="Text Box 29"/>
          <p:cNvSpPr txBox="1">
            <a:spLocks noChangeArrowheads="1"/>
          </p:cNvSpPr>
          <p:nvPr/>
        </p:nvSpPr>
        <p:spPr bwMode="auto">
          <a:xfrm>
            <a:off x="631853" y="3792747"/>
            <a:ext cx="2489024" cy="2628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1108" b="1" dirty="0" smtClean="0">
                <a:solidFill>
                  <a:prstClr val="black"/>
                </a:solidFill>
                <a:latin typeface="+mj-lt"/>
                <a:cs typeface="Arial" charset="0"/>
              </a:rPr>
              <a:t>Методологическая координация</a:t>
            </a:r>
            <a:endParaRPr lang="ru-RU" sz="1108" b="1" dirty="0">
              <a:solidFill>
                <a:prstClr val="black"/>
              </a:solidFill>
              <a:latin typeface="+mj-lt"/>
            </a:endParaRPr>
          </a:p>
        </p:txBody>
      </p:sp>
      <p:grpSp>
        <p:nvGrpSpPr>
          <p:cNvPr id="209" name="Группа 208"/>
          <p:cNvGrpSpPr/>
          <p:nvPr/>
        </p:nvGrpSpPr>
        <p:grpSpPr>
          <a:xfrm>
            <a:off x="2358433" y="1648545"/>
            <a:ext cx="4211546" cy="659428"/>
            <a:chOff x="2671746" y="1285860"/>
            <a:chExt cx="4562508" cy="714380"/>
          </a:xfrm>
        </p:grpSpPr>
        <p:sp>
          <p:nvSpPr>
            <p:cNvPr id="210" name="Скругленный прямоугольник 209"/>
            <p:cNvSpPr/>
            <p:nvPr/>
          </p:nvSpPr>
          <p:spPr bwMode="auto">
            <a:xfrm>
              <a:off x="2671746" y="1285860"/>
              <a:ext cx="4562508" cy="714380"/>
            </a:xfrm>
            <a:prstGeom prst="roundRect">
              <a:avLst>
                <a:gd name="adj" fmla="val 11002"/>
              </a:avLst>
            </a:prstGeom>
            <a:gradFill rotWithShape="1">
              <a:gsLst>
                <a:gs pos="0">
                  <a:srgbClr val="4F81BD">
                    <a:hueOff val="0"/>
                    <a:satOff val="0"/>
                    <a:lumOff val="0"/>
                    <a:alphaOff val="0"/>
                    <a:shade val="51000"/>
                    <a:satMod val="130000"/>
                  </a:srgbClr>
                </a:gs>
                <a:gs pos="80000">
                  <a:srgbClr val="4F81BD">
                    <a:hueOff val="0"/>
                    <a:satOff val="0"/>
                    <a:lumOff val="0"/>
                    <a:alphaOff val="0"/>
                    <a:shade val="93000"/>
                    <a:satMod val="130000"/>
                  </a:srgbClr>
                </a:gs>
                <a:gs pos="100000">
                  <a:srgbClr val="4F81BD">
                    <a:hueOff val="0"/>
                    <a:satOff val="0"/>
                    <a:lumOff val="0"/>
                    <a:alphaOff val="0"/>
                    <a:shade val="94000"/>
                    <a:satMod val="135000"/>
                  </a:srgbClr>
                </a:gs>
              </a:gsLst>
              <a:lin ang="16200000" scaled="0"/>
            </a:gradFill>
            <a:ln>
              <a:noFill/>
            </a:ln>
            <a:effectLst/>
          </p:spPr>
        </p:sp>
        <p:sp>
          <p:nvSpPr>
            <p:cNvPr id="211" name="TextBox 12"/>
            <p:cNvSpPr txBox="1">
              <a:spLocks noChangeArrowheads="1"/>
            </p:cNvSpPr>
            <p:nvPr/>
          </p:nvSpPr>
          <p:spPr bwMode="auto">
            <a:xfrm>
              <a:off x="2770532" y="1340248"/>
              <a:ext cx="4357718" cy="592523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square" lIns="0" rIns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ru-RU" sz="1477" b="1" kern="0" dirty="0" smtClean="0">
                  <a:solidFill>
                    <a:prstClr val="white"/>
                  </a:solidFill>
                  <a:latin typeface="+mj-lt"/>
                  <a:cs typeface="Arial" charset="0"/>
                </a:rPr>
                <a:t>Национальный совет по вопросам статистики</a:t>
              </a:r>
              <a:endParaRPr kumimoji="0" lang="ru-RU" sz="1477" b="1" i="0" u="none" strike="noStrike" kern="0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j-lt"/>
                <a:cs typeface="Arial" charset="0"/>
              </a:endParaRPr>
            </a:p>
          </p:txBody>
        </p:sp>
      </p:grpSp>
      <p:grpSp>
        <p:nvGrpSpPr>
          <p:cNvPr id="212" name="Группа 211"/>
          <p:cNvGrpSpPr/>
          <p:nvPr/>
        </p:nvGrpSpPr>
        <p:grpSpPr>
          <a:xfrm>
            <a:off x="1308029" y="2504806"/>
            <a:ext cx="6330506" cy="264767"/>
            <a:chOff x="2575882" y="2132205"/>
            <a:chExt cx="4929222" cy="286831"/>
          </a:xfrm>
        </p:grpSpPr>
        <p:sp>
          <p:nvSpPr>
            <p:cNvPr id="213" name="Прямоугольник 212"/>
            <p:cNvSpPr/>
            <p:nvPr/>
          </p:nvSpPr>
          <p:spPr>
            <a:xfrm>
              <a:off x="2683039" y="2143116"/>
              <a:ext cx="4714908" cy="275920"/>
            </a:xfrm>
            <a:prstGeom prst="rect">
              <a:avLst/>
            </a:prstGeom>
            <a:solidFill>
              <a:srgbClr val="4F81BD">
                <a:lumMod val="20000"/>
                <a:lumOff val="8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  <p:sp>
          <p:nvSpPr>
            <p:cNvPr id="214" name="Text Box 29"/>
            <p:cNvSpPr txBox="1">
              <a:spLocks noChangeArrowheads="1"/>
            </p:cNvSpPr>
            <p:nvPr/>
          </p:nvSpPr>
          <p:spPr bwMode="auto">
            <a:xfrm>
              <a:off x="2575882" y="2132205"/>
              <a:ext cx="4929222" cy="2847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ru-RU" sz="1108" b="1" kern="0" dirty="0" smtClean="0">
                  <a:solidFill>
                    <a:prstClr val="black"/>
                  </a:solidFill>
                  <a:latin typeface="+mj-lt"/>
                  <a:cs typeface="Arial" charset="0"/>
                </a:rPr>
                <a:t>Координация подготовки, внедрение и оценка реализации статистических программ</a:t>
              </a:r>
              <a:endParaRPr kumimoji="0" lang="ru-RU" sz="1108" b="1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8790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199" y="548680"/>
            <a:ext cx="8229600" cy="864096"/>
          </a:xfrm>
        </p:spPr>
        <p:txBody>
          <a:bodyPr/>
          <a:lstStyle/>
          <a:p>
            <a:r>
              <a:rPr lang="ru-RU" sz="2800" b="1" cap="all" dirty="0" smtClean="0">
                <a:ln/>
                <a:solidFill>
                  <a:srgbClr val="1F497D">
                    <a:lumMod val="75000"/>
                  </a:srgbClr>
                </a:solidFill>
                <a:ea typeface="+mn-ea"/>
                <a:cs typeface="+mn-cs"/>
              </a:rPr>
              <a:t>НАЦИОНАЛЬНЫЙ</a:t>
            </a:r>
            <a:r>
              <a:rPr lang="ru-RU" sz="2000" b="1" dirty="0" smtClean="0">
                <a:solidFill>
                  <a:srgbClr val="002060"/>
                </a:solidFill>
              </a:rPr>
              <a:t> </a:t>
            </a:r>
            <a:r>
              <a:rPr lang="ru-RU" sz="2800" b="1" cap="all" dirty="0" smtClean="0">
                <a:ln/>
                <a:solidFill>
                  <a:srgbClr val="1F497D">
                    <a:lumMod val="75000"/>
                  </a:srgbClr>
                </a:solidFill>
                <a:ea typeface="+mn-ea"/>
                <a:cs typeface="+mn-cs"/>
              </a:rPr>
              <a:t>МОНИТОРИНГ</a:t>
            </a:r>
            <a:r>
              <a:rPr lang="ru-RU" sz="2000" b="1" dirty="0" smtClean="0">
                <a:solidFill>
                  <a:srgbClr val="002060"/>
                </a:solidFill>
              </a:rPr>
              <a:t> </a:t>
            </a:r>
            <a:r>
              <a:rPr lang="ru-RU" sz="2800" b="1" cap="all" dirty="0" smtClean="0">
                <a:ln/>
                <a:solidFill>
                  <a:srgbClr val="1F497D">
                    <a:lumMod val="75000"/>
                  </a:srgbClr>
                </a:solidFill>
                <a:ea typeface="+mn-ea"/>
                <a:cs typeface="+mn-cs"/>
              </a:rPr>
              <a:t>ЦУР</a:t>
            </a:r>
            <a:endParaRPr lang="ru-RU" sz="2800" b="1" cap="all" dirty="0">
              <a:ln/>
              <a:solidFill>
                <a:srgbClr val="1F497D">
                  <a:lumMod val="75000"/>
                </a:srgbClr>
              </a:solidFill>
              <a:ea typeface="+mn-ea"/>
              <a:cs typeface="+mn-cs"/>
            </a:endParaRPr>
          </a:p>
        </p:txBody>
      </p:sp>
      <p:pic>
        <p:nvPicPr>
          <p:cNvPr id="18" name="Picture 8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39552" y="1556792"/>
            <a:ext cx="3312368" cy="44917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48588"/>
            <a:ext cx="9143999" cy="7425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Прямоугольник 20"/>
          <p:cNvSpPr/>
          <p:nvPr/>
        </p:nvSpPr>
        <p:spPr>
          <a:xfrm>
            <a:off x="3851920" y="1556792"/>
            <a:ext cx="5112568" cy="44473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n/>
                <a:solidFill>
                  <a:srgbClr val="192C4F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Национальный доклад «Цели устойчивого развития: Украина», как основа для мониторинга ЦУР:</a:t>
            </a:r>
          </a:p>
          <a:p>
            <a:pPr algn="ctr"/>
            <a:endParaRPr lang="ru-RU" sz="800" b="1" dirty="0" smtClean="0">
              <a:solidFill>
                <a:srgbClr val="002060"/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1703388"/>
            <a:r>
              <a:rPr lang="ru-RU" sz="2400" b="1" dirty="0" smtClean="0">
                <a:ln/>
                <a:solidFill>
                  <a:srgbClr val="C0000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17</a:t>
            </a:r>
            <a:r>
              <a:rPr lang="ru-RU" b="1" dirty="0" smtClean="0">
                <a:ln/>
                <a:solidFill>
                  <a:srgbClr val="C0000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ru-RU" b="1" dirty="0" smtClean="0">
                <a:ln/>
                <a:solidFill>
                  <a:srgbClr val="192C4F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целей</a:t>
            </a:r>
            <a:br>
              <a:rPr lang="ru-RU" b="1" dirty="0" smtClean="0">
                <a:ln/>
                <a:solidFill>
                  <a:srgbClr val="192C4F"/>
                </a:solidFill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ru-RU" sz="2400" b="1" dirty="0" smtClean="0">
                <a:ln/>
                <a:solidFill>
                  <a:srgbClr val="C0000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86</a:t>
            </a:r>
            <a:r>
              <a:rPr lang="ru-RU" b="1" dirty="0" smtClean="0">
                <a:ln/>
                <a:solidFill>
                  <a:srgbClr val="C0000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ru-RU" b="1" dirty="0" smtClean="0">
                <a:ln/>
                <a:solidFill>
                  <a:srgbClr val="192C4F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заданий</a:t>
            </a:r>
            <a:br>
              <a:rPr lang="ru-RU" b="1" dirty="0" smtClean="0">
                <a:ln/>
                <a:solidFill>
                  <a:srgbClr val="192C4F"/>
                </a:solidFill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ru-RU" sz="2400" b="1" dirty="0" smtClean="0">
                <a:ln/>
                <a:solidFill>
                  <a:srgbClr val="C0000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172</a:t>
            </a:r>
            <a:r>
              <a:rPr lang="ru-RU" b="1" dirty="0" smtClean="0">
                <a:ln/>
                <a:solidFill>
                  <a:srgbClr val="C0000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ru-RU" b="1" dirty="0" smtClean="0">
                <a:ln/>
                <a:solidFill>
                  <a:srgbClr val="192C4F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показателя</a:t>
            </a:r>
          </a:p>
          <a:p>
            <a:pPr algn="ctr"/>
            <a:endParaRPr lang="ru-RU" sz="500" b="1" dirty="0" smtClean="0">
              <a:ln/>
              <a:solidFill>
                <a:srgbClr val="192C4F"/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r>
              <a:rPr lang="ru-RU" b="1" dirty="0" smtClean="0">
                <a:ln/>
                <a:solidFill>
                  <a:srgbClr val="192C4F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Определены субъекты мониторинга и источники информации</a:t>
            </a:r>
          </a:p>
          <a:p>
            <a:pPr algn="ctr"/>
            <a:endParaRPr lang="ru-RU" b="1" dirty="0" smtClean="0">
              <a:ln/>
              <a:solidFill>
                <a:srgbClr val="192C4F"/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r>
              <a:rPr lang="ru-RU" b="1" dirty="0" smtClean="0">
                <a:ln/>
                <a:solidFill>
                  <a:srgbClr val="192C4F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Создана Межведомственная рабочая группа по вопросам координации процессов имплементации и обеспечения мониторинга ЦУР</a:t>
            </a:r>
            <a:endParaRPr lang="ru-RU" b="1" dirty="0">
              <a:ln/>
              <a:solidFill>
                <a:srgbClr val="192C4F"/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969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8852" y="764704"/>
            <a:ext cx="8229600" cy="580926"/>
          </a:xfrm>
        </p:spPr>
        <p:txBody>
          <a:bodyPr/>
          <a:lstStyle/>
          <a:p>
            <a:r>
              <a:rPr lang="ru-RU" sz="2800" b="1" cap="all" dirty="0">
                <a:ln/>
                <a:solidFill>
                  <a:srgbClr val="1F497D">
                    <a:lumMod val="75000"/>
                  </a:srgbClr>
                </a:solidFill>
                <a:ea typeface="+mn-ea"/>
                <a:cs typeface="+mn-cs"/>
              </a:rPr>
              <a:t>НАЦИОНАЛЬНЫЙ</a:t>
            </a:r>
            <a:r>
              <a:rPr lang="ru-RU" sz="2000" b="1" dirty="0">
                <a:solidFill>
                  <a:srgbClr val="002060"/>
                </a:solidFill>
              </a:rPr>
              <a:t> </a:t>
            </a:r>
            <a:r>
              <a:rPr lang="ru-RU" sz="2800" b="1" cap="all" dirty="0">
                <a:ln/>
                <a:solidFill>
                  <a:srgbClr val="1F497D">
                    <a:lumMod val="75000"/>
                  </a:srgbClr>
                </a:solidFill>
                <a:ea typeface="+mn-ea"/>
                <a:cs typeface="+mn-cs"/>
              </a:rPr>
              <a:t>МОНИТОРИНГ</a:t>
            </a:r>
            <a:r>
              <a:rPr lang="ru-RU" sz="2000" b="1" dirty="0">
                <a:solidFill>
                  <a:srgbClr val="002060"/>
                </a:solidFill>
              </a:rPr>
              <a:t> </a:t>
            </a:r>
            <a:r>
              <a:rPr lang="ru-RU" sz="2800" b="1" cap="all" dirty="0">
                <a:ln/>
                <a:solidFill>
                  <a:srgbClr val="1F497D">
                    <a:lumMod val="75000"/>
                  </a:srgbClr>
                </a:solidFill>
                <a:ea typeface="+mn-ea"/>
                <a:cs typeface="+mn-cs"/>
              </a:rPr>
              <a:t>ЦУР</a:t>
            </a:r>
            <a:endParaRPr lang="uk-UA" sz="2800" b="1" cap="all" dirty="0">
              <a:ln/>
              <a:solidFill>
                <a:srgbClr val="1F497D">
                  <a:lumMod val="75000"/>
                </a:srgbClr>
              </a:solidFill>
              <a:ea typeface="+mn-ea"/>
              <a:cs typeface="+mn-cs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sz="2000" b="1" dirty="0" smtClean="0">
                <a:solidFill>
                  <a:srgbClr val="002060"/>
                </a:solidFill>
              </a:rPr>
              <a:t>Проект распоряжения правительства Украины</a:t>
            </a:r>
          </a:p>
          <a:p>
            <a:pPr marL="0" indent="0" algn="ctr">
              <a:buNone/>
            </a:pPr>
            <a:r>
              <a:rPr lang="ru-RU" sz="2000" b="1" dirty="0" smtClean="0">
                <a:solidFill>
                  <a:srgbClr val="002060"/>
                </a:solidFill>
              </a:rPr>
              <a:t>«О координации сбора данных для мониторинга Целей устойчивого развития»</a:t>
            </a:r>
          </a:p>
          <a:p>
            <a:pPr marL="0" indent="0">
              <a:buNone/>
            </a:pPr>
            <a:r>
              <a:rPr lang="ru-RU" sz="2000" b="1" dirty="0" smtClean="0">
                <a:solidFill>
                  <a:srgbClr val="002060"/>
                </a:solidFill>
              </a:rPr>
              <a:t>Определяет: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перечень национальных заданий и индикаторов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порядок координации сбора данных для мониторинга ЦУР  и публикации данных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ответственного за координацию сбора и публикации данных (включая метаданные) для мониторинга ЦУР – </a:t>
            </a:r>
            <a:r>
              <a:rPr lang="ru-RU" sz="2000" b="1" dirty="0" err="1" smtClean="0">
                <a:solidFill>
                  <a:srgbClr val="002060"/>
                </a:solidFill>
              </a:rPr>
              <a:t>Госстат</a:t>
            </a:r>
            <a:r>
              <a:rPr lang="ru-RU" sz="2000" b="1" dirty="0" smtClean="0">
                <a:solidFill>
                  <a:srgbClr val="002060"/>
                </a:solidFill>
              </a:rPr>
              <a:t> Украины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ru-RU" sz="2000" b="1" dirty="0" smtClean="0">
                <a:solidFill>
                  <a:srgbClr val="002060"/>
                </a:solidFill>
              </a:rPr>
              <a:t>Дает право Минэкономразвития и </a:t>
            </a:r>
            <a:r>
              <a:rPr lang="ru-RU" sz="2000" b="1" dirty="0" err="1" smtClean="0">
                <a:solidFill>
                  <a:srgbClr val="002060"/>
                </a:solidFill>
              </a:rPr>
              <a:t>Госстату</a:t>
            </a:r>
            <a:r>
              <a:rPr lang="ru-RU" sz="2000" b="1" dirty="0" smtClean="0">
                <a:solidFill>
                  <a:srgbClr val="002060"/>
                </a:solidFill>
              </a:rPr>
              <a:t> Украины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000" b="1" dirty="0" smtClean="0">
                <a:solidFill>
                  <a:srgbClr val="002060"/>
                </a:solidFill>
              </a:rPr>
              <a:t>при необходимости вносить изменения в перечень заданий и индикаторов для мониторинга ЦУР</a:t>
            </a:r>
          </a:p>
          <a:p>
            <a:endParaRPr lang="uk-UA" sz="20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6345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dmin registers">
  <a:themeElements>
    <a:clrScheme name="">
      <a:dk1>
        <a:srgbClr val="000000"/>
      </a:dk1>
      <a:lt1>
        <a:srgbClr val="FFFFFF"/>
      </a:lt1>
      <a:dk2>
        <a:srgbClr val="CC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Admin register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Admin register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dmin registers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dmin registers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dmin registers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dmin registers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dmin registers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dmin registers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dmin registers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dmin registers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dmin registers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dmin registers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dmin registers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1974</TotalTime>
  <Words>589</Words>
  <Application>Microsoft Office PowerPoint</Application>
  <PresentationFormat>Экран (4:3)</PresentationFormat>
  <Paragraphs>148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6" baseType="lpstr">
      <vt:lpstr>Arial</vt:lpstr>
      <vt:lpstr>Arial Black</vt:lpstr>
      <vt:lpstr>Times New Roman</vt:lpstr>
      <vt:lpstr>Verdana</vt:lpstr>
      <vt:lpstr>Wingdings</vt:lpstr>
      <vt:lpstr>Admin registers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Инструменты формирования  национальной статистической системы Украины</vt:lpstr>
      <vt:lpstr>Презентация PowerPoint</vt:lpstr>
      <vt:lpstr>НАЦИОНАЛЬНЫЙ МОНИТОРИНГ ЦУР</vt:lpstr>
      <vt:lpstr>НАЦИОНАЛЬНЫЙ МОНИТОРИНГ ЦУР</vt:lpstr>
      <vt:lpstr>Спасибо за внимание!</vt:lpstr>
    </vt:vector>
  </TitlesOfParts>
  <Company>dcs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ОПЫТ ВНЕДРЕНИЯ НАЦИОНАЛЬНЫХ ПРИНЦИПОВ ДЕЯТЕЛЬНОСТИ В ОРГАНАХ ГОСУДАРСТВЕННОЙ СТАТИСТИКИ УКРАИНЫ</dc:title>
  <dc:creator>user</dc:creator>
  <cp:lastModifiedBy>N.Vlasenko</cp:lastModifiedBy>
  <cp:revision>132</cp:revision>
  <dcterms:created xsi:type="dcterms:W3CDTF">2011-05-16T14:38:54Z</dcterms:created>
  <dcterms:modified xsi:type="dcterms:W3CDTF">2018-09-19T13:06:48Z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3" name="_NewReviewCycle">
    <vt:lpwstr/>
  </property>
  <property fmtid="{D5CDD505-2E9C-101B-9397-08002B2CF9AE}" pid="4" name="_AdHocReviewCycleID">
    <vt:i4>-632331180</vt:i4>
  </property>
  <property fmtid="{D5CDD505-2E9C-101B-9397-08002B2CF9AE}" pid="5" name="_EmailSubject">
    <vt:lpwstr>SPECA Meeting - Agenda and Presentations - Встреча СПЕКА - Повестка дня и презентации</vt:lpwstr>
  </property>
  <property fmtid="{D5CDD505-2E9C-101B-9397-08002B2CF9AE}" pid="6" name="_AuthorEmail">
    <vt:lpwstr>E.Puzanova@ukrstat.gov.ua</vt:lpwstr>
  </property>
  <property fmtid="{D5CDD505-2E9C-101B-9397-08002B2CF9AE}" pid="7" name="_AuthorEmailDisplayName">
    <vt:lpwstr>Пузанова О.О.</vt:lpwstr>
  </property>
</Properties>
</file>