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9" r:id="rId2"/>
  </p:sldMasterIdLst>
  <p:notesMasterIdLst>
    <p:notesMasterId r:id="rId14"/>
  </p:notesMasterIdLst>
  <p:handoutMasterIdLst>
    <p:handoutMasterId r:id="rId15"/>
  </p:handoutMasterIdLst>
  <p:sldIdLst>
    <p:sldId id="608" r:id="rId3"/>
    <p:sldId id="629" r:id="rId4"/>
    <p:sldId id="631" r:id="rId5"/>
    <p:sldId id="632" r:id="rId6"/>
    <p:sldId id="633" r:id="rId7"/>
    <p:sldId id="630" r:id="rId8"/>
    <p:sldId id="635" r:id="rId9"/>
    <p:sldId id="637" r:id="rId10"/>
    <p:sldId id="634" r:id="rId11"/>
    <p:sldId id="636" r:id="rId12"/>
    <p:sldId id="638" r:id="rId13"/>
  </p:sldIdLst>
  <p:sldSz cx="9144000" cy="6858000" type="screen4x3"/>
  <p:notesSz cx="6797675" cy="9926638"/>
  <p:custDataLst>
    <p:tags r:id="rId16"/>
  </p:custDataLst>
  <p:defaultTextStyle>
    <a:defPPr>
      <a:defRPr lang="en-GB">
        <a:effectLst/>
      </a:defRPr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/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332" userDrawn="1">
          <p15:clr>
            <a:srgbClr val="A4A3A4"/>
          </p15:clr>
        </p15:guide>
        <p15:guide id="2" pos="2075" userDrawn="1">
          <p15:clr>
            <a:srgbClr val="A4A3A4"/>
          </p15:clr>
        </p15:guide>
        <p15:guide id="3" orient="horz" pos="3339" userDrawn="1">
          <p15:clr>
            <a:srgbClr val="A4A3A4"/>
          </p15:clr>
        </p15:guide>
        <p15:guide id="4" pos="2077" userDrawn="1">
          <p15:clr>
            <a:srgbClr val="A4A3A4"/>
          </p15:clr>
        </p15:guide>
        <p15:guide id="5" orient="horz" pos="3120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0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56C"/>
    <a:srgbClr val="FF0000"/>
    <a:srgbClr val="66CCFF"/>
    <a:srgbClr val="006600"/>
    <a:srgbClr val="003300"/>
    <a:srgbClr val="996600"/>
    <a:srgbClr val="FFFF66"/>
    <a:srgbClr val="FF7C80"/>
    <a:srgbClr val="160CDA"/>
    <a:srgbClr val="19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9" autoAdjust="0"/>
    <p:restoredTop sz="95965" autoAdjust="0"/>
  </p:normalViewPr>
  <p:slideViewPr>
    <p:cSldViewPr>
      <p:cViewPr>
        <p:scale>
          <a:sx n="89" d="100"/>
          <a:sy n="89" d="100"/>
        </p:scale>
        <p:origin x="-13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0"/>
    </p:cViewPr>
  </p:sorterViewPr>
  <p:notesViewPr>
    <p:cSldViewPr>
      <p:cViewPr varScale="1">
        <p:scale>
          <a:sx n="60" d="100"/>
          <a:sy n="60" d="100"/>
        </p:scale>
        <p:origin x="1901" y="53"/>
      </p:cViewPr>
      <p:guideLst>
        <p:guide orient="horz" pos="3332"/>
        <p:guide orient="horz" pos="3339"/>
        <p:guide orient="horz" pos="3120"/>
        <p:guide orient="horz" pos="3127"/>
        <p:guide pos="2075"/>
        <p:guide pos="2077"/>
        <p:guide pos="214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9938" name="Rectangle 1026"/>
          <p:cNvSpPr>
            <a:spLocks noGrp="1" noChangeArrowheads="1"/>
          </p:cNvSpPr>
          <p:nvPr>
            <p:ph type="hdr" sz="quarter"/>
          </p:nvPr>
        </p:nvSpPr>
        <p:spPr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dt" sz="quarter" idx="1"/>
          </p:nvPr>
        </p:nvSpPr>
        <p:spPr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ftr" sz="quarter" idx="2"/>
          </p:nvPr>
        </p:nvSpPr>
        <p:spPr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39941" name="Rectangle 1029"/>
          <p:cNvSpPr>
            <a:spLocks noGrp="1" noChangeArrowheads="1"/>
          </p:cNvSpPr>
          <p:nvPr>
            <p:ph type="sldNum" sz="quarter" idx="3"/>
          </p:nvPr>
        </p:nvSpPr>
        <p:spPr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fld id="{F20EAE6B-C8D6-425E-99B0-0E1D4D900D72}" type="slidenum">
              <a:rPr lang="en-GB">
                <a:effectLst/>
              </a:rPr>
              <a:pPr>
                <a:defRPr>
                  <a:effectLst/>
                </a:defRPr>
              </a:p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108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906359" y="4715155"/>
            <a:ext cx="4984961" cy="4466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>
                <a:effectLst/>
              </a:rPr>
              <a:t>Click to edit Master text styles</a:t>
            </a:r>
          </a:p>
          <a:p>
            <a:pPr lvl="1"/>
            <a:r>
              <a:rPr lang="en-GB" noProof="0">
                <a:effectLst/>
              </a:rPr>
              <a:t>Second level</a:t>
            </a:r>
          </a:p>
          <a:p>
            <a:pPr lvl="2"/>
            <a:r>
              <a:rPr lang="en-GB" noProof="0">
                <a:effectLst/>
              </a:rPr>
              <a:t>Third level</a:t>
            </a:r>
          </a:p>
          <a:p>
            <a:pPr lvl="3"/>
            <a:r>
              <a:rPr lang="en-GB" noProof="0">
                <a:effectLst/>
              </a:rPr>
              <a:t>Fourth level</a:t>
            </a:r>
          </a:p>
          <a:p>
            <a:pPr lvl="4"/>
            <a:r>
              <a:rPr lang="en-GB" noProof="0">
                <a:effectLst/>
              </a:rPr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endParaRPr lang="en-GB">
              <a:effectLst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pPr>
              <a:defRPr>
                <a:effectLst/>
              </a:defRPr>
            </a:pPr>
            <a:fld id="{4FE4043A-6F24-4797-90F5-9948B94623A3}" type="slidenum">
              <a:rPr lang="en-GB">
                <a:effectLst/>
              </a:rPr>
              <a:pPr>
                <a:defRPr>
                  <a:effectLst/>
                </a:defRPr>
              </a:p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244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>
                <a:effectLst/>
              </a:rPr>
              <a:t>Click to edit Master subtitle style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40002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407349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192579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>
                <a:effectLst/>
              </a:defRPr>
            </a:pPr>
            <a:r>
              <a:rPr lang="fr-CH" sz="1800" b="1">
                <a:effectLst/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effectLst/>
                <a:latin typeface="Book Antiqua" pitchFamily="18" charset="0"/>
              </a:rPr>
            </a:br>
            <a:r>
              <a:rPr lang="fr-CH" sz="1800" b="1">
                <a:effectLst/>
                <a:latin typeface="Book Antiqua" pitchFamily="18" charset="0"/>
              </a:rPr>
              <a:t>Statistical Division</a:t>
            </a:r>
            <a:endParaRPr lang="en-GB" sz="1800" b="1">
              <a:effectLst/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effectLst/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>
                <a:effectLst/>
              </a:defRPr>
            </a:pPr>
            <a:r>
              <a:rPr lang="fr-CH" sz="1800" b="1">
                <a:effectLst/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effectLst/>
                <a:latin typeface="Book Antiqua" pitchFamily="18" charset="0"/>
              </a:rPr>
            </a:br>
            <a:r>
              <a:rPr lang="fr-CH" sz="1800" b="1">
                <a:effectLst/>
                <a:latin typeface="Book Antiqua" pitchFamily="18" charset="0"/>
              </a:rPr>
              <a:t>Statistical Division</a:t>
            </a:r>
            <a:endParaRPr lang="en-GB" sz="1800" b="1">
              <a:effectLst/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  <a:effectLst/>
        </p:spPr>
        <p:txBody>
          <a:bodyPr/>
          <a:lstStyle>
            <a:lvl1pPr algn="ctr">
              <a:defRPr sz="4400">
                <a:effectLst/>
              </a:defRPr>
            </a:lvl1pPr>
          </a:lstStyle>
          <a:p>
            <a:r>
              <a:rPr lang="en-GB">
                <a:effectLst/>
              </a:rPr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  <a:effectLst/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/>
              </a:defRPr>
            </a:lvl1pPr>
          </a:lstStyle>
          <a:p>
            <a:r>
              <a:rPr lang="fr-CH">
                <a:effectLst/>
              </a:rPr>
              <a:t>Click to add Presenter’s Name</a:t>
            </a:r>
          </a:p>
          <a:p>
            <a:r>
              <a:rPr lang="fr-CH">
                <a:effectLst/>
              </a:rPr>
              <a:t>Month Year</a:t>
            </a:r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053844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9112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effectLst/>
              </a:defRPr>
            </a:lvl1pPr>
            <a:lvl2pPr marL="457200" indent="0">
              <a:buNone/>
              <a:defRPr sz="1800">
                <a:effectLst/>
              </a:defRPr>
            </a:lvl2pPr>
            <a:lvl3pPr marL="914400" indent="0">
              <a:buNone/>
              <a:defRPr sz="1600">
                <a:effectLst/>
              </a:defRPr>
            </a:lvl3pPr>
            <a:lvl4pPr marL="1371600" indent="0">
              <a:buNone/>
              <a:defRPr sz="1400">
                <a:effectLst/>
              </a:defRPr>
            </a:lvl4pPr>
            <a:lvl5pPr marL="1828800" indent="0">
              <a:buNone/>
              <a:defRPr sz="1400">
                <a:effectLst/>
              </a:defRPr>
            </a:lvl5pPr>
            <a:lvl6pPr marL="2286000" indent="0">
              <a:buNone/>
              <a:defRPr sz="1400">
                <a:effectLst/>
              </a:defRPr>
            </a:lvl6pPr>
            <a:lvl7pPr marL="2743200" indent="0">
              <a:buNone/>
              <a:defRPr sz="1400">
                <a:effectLst/>
              </a:defRPr>
            </a:lvl7pPr>
            <a:lvl8pPr marL="3200400" indent="0">
              <a:buNone/>
              <a:defRPr sz="1400">
                <a:effectLst/>
              </a:defRPr>
            </a:lvl8pPr>
            <a:lvl9pPr marL="3657600" indent="0">
              <a:buNone/>
              <a:defRPr sz="14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77C1FB10-E3A2-4BD4-8E57-EB00F1585F1F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166076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EADCDB04-A172-453F-BE91-4B941184D0EF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93840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36C05472-A3BB-47D9-9941-DD475077440C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495393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76E50F3C-C824-45F6-BB93-AA3663E4C538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679167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030A183D-F9C3-4659-A91D-448EBEC85AB7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422045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ECAD4320-1339-446B-B309-289050788EFB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357924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735476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pPr lvl="0"/>
            <a:endParaRPr lang="en-US" noProof="0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D6251A16-7F0F-463C-BDA9-41C2F21B6238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77006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096E439A-5A25-4889-82DA-23954F7B833D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886666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  <a:effectLst/>
        </p:spPr>
        <p:txBody>
          <a:bodyPr vert="eaVert"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F078CA3D-4C4A-41CB-B69A-502E9F95E736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0425779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001000" cy="5486400"/>
          </a:xfrm>
          <a:effectLst/>
        </p:spPr>
        <p:txBody>
          <a:bodyPr/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  <a:effectLst/>
        </p:spPr>
        <p:txBody>
          <a:bodyPr/>
          <a:lstStyle>
            <a:lvl1pPr eaLnBrk="1" hangingPunct="1">
              <a:defRPr>
                <a:effectLst/>
              </a:defRPr>
            </a:lvl1pPr>
          </a:lstStyle>
          <a:p>
            <a:pPr>
              <a:defRPr>
                <a:effectLst/>
              </a:defRPr>
            </a:pPr>
            <a:fld id="{DEBD845F-8B8F-45BB-A0B2-C3A1F7E4E15B}" type="datetime4">
              <a:rPr lang="en-GB">
                <a:effectLst/>
              </a:rPr>
              <a:pPr>
                <a:defRPr>
                  <a:effectLst/>
                </a:defRPr>
              </a:pPr>
              <a:t>07 September 2018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527335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176879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0801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33453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350846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43731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12441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GB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GB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949282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effectLst/>
              </a:rPr>
              <a:t>Click to edit Master title style</a:t>
            </a:r>
            <a:endParaRPr lang="en-GB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  <a:endParaRPr lang="en-GB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AE71240-D990-4A0E-A8D1-61AD583E699F}" type="datetimeFigureOut">
              <a:rPr lang="en-GB" smtClean="0">
                <a:effectLst/>
              </a:rPr>
              <a:t>07/09/2018</a:t>
            </a:fld>
            <a:endParaRPr lang="en-GB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GB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CBAF2AD-ADA6-45D3-BC83-E0F703F075D2}" type="slidenum">
              <a:rPr lang="en-GB" smtClean="0">
                <a:effectLst/>
              </a:rPr>
              <a:t>‹#›</a:t>
            </a:fld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234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effectLst/>
              </a:rPr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effectLst/>
              </a:rPr>
              <a:t>Click to edit Master text styles</a:t>
            </a:r>
          </a:p>
          <a:p>
            <a:pPr lvl="1"/>
            <a:r>
              <a:rPr lang="en-GB" altLang="en-US">
                <a:effectLst/>
              </a:rPr>
              <a:t>Second level</a:t>
            </a:r>
          </a:p>
          <a:p>
            <a:pPr lvl="2"/>
            <a:r>
              <a:rPr lang="en-GB" altLang="en-US">
                <a:effectLst/>
              </a:rPr>
              <a:t>Third level</a:t>
            </a:r>
          </a:p>
          <a:p>
            <a:pPr lvl="3"/>
            <a:r>
              <a:rPr lang="en-GB" altLang="en-US">
                <a:effectLst/>
              </a:rPr>
              <a:t>Fourth level</a:t>
            </a:r>
          </a:p>
          <a:p>
            <a:pPr lvl="4"/>
            <a:r>
              <a:rPr lang="en-GB" altLang="en-US">
                <a:effectLst/>
              </a:rPr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004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transition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/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effectLst/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effectLst/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effectLst/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effectLst/>
          <a:latin typeface="+mn-lt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700213"/>
            <a:ext cx="8153400" cy="3168650"/>
          </a:xfrm>
          <a:effectLst/>
        </p:spPr>
        <p:txBody>
          <a:bodyPr/>
          <a:lstStyle/>
          <a:p>
            <a:pPr rtl="0" eaLnBrk="1" hangingPunct="1">
              <a:spcBef>
                <a:spcPts val="600"/>
              </a:spcBef>
            </a:pPr>
            <a:r>
              <a:rPr lang="ru-RU" sz="44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Повторное определение Национальных</a:t>
            </a:r>
            <a:br>
              <a:rPr lang="ru-RU" sz="44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</a:br>
            <a:r>
              <a:rPr lang="ru-RU" sz="44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 статистических систем</a:t>
            </a:r>
            <a:r>
              <a:rPr lang="ru-RU" sz="32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/>
            </a:r>
            <a:br>
              <a:rPr lang="ru-RU" sz="32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</a:br>
            <a:endParaRPr lang="ru-RU" sz="3200" b="1" i="0" u="none" strike="noStrike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20497" y="4986524"/>
            <a:ext cx="3003375" cy="125093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effectLst/>
              </a:defRPr>
            </a:pPr>
            <a:r>
              <a:rPr kumimoji="0" lang="ru-RU" sz="2800" b="0" i="0" u="none" strike="noStrike" kern="1200" cap="none" spc="0" normalizeH="0" baseline="0" noProof="0" smtId="4294967295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Arial"/>
                <a:ea typeface="+mn-ea"/>
                <a:cs typeface="+mn-cs"/>
              </a:rPr>
              <a:t>Стивен Вэйл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effectLst/>
              </a:defRPr>
            </a:pPr>
            <a:r>
              <a:rPr kumimoji="0" lang="ru-RU" sz="2800" b="0" i="0" u="none" strike="noStrike" kern="1200" cap="none" spc="0" normalizeH="0" baseline="0" noProof="0" smtId="4294967295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Arial"/>
                <a:ea typeface="+mn-ea"/>
                <a:cs typeface="+mn-cs"/>
              </a:rPr>
              <a:t>ЕЭК ООН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effectLst/>
              </a:defRPr>
            </a:pPr>
            <a:r>
              <a:rPr kumimoji="0" lang="ru-RU" sz="2000" b="0" i="0" u="none" strike="noStrike" kern="1200" cap="none" spc="0" normalizeH="0" baseline="0" noProof="0" smtId="4294967295">
                <a:solidFill>
                  <a:srgbClr val="000000"/>
                </a:solidFill>
                <a:effectLst/>
                <a:highlight>
                  <a:srgbClr val="000000">
                    <a:alpha val="0"/>
                  </a:srgbClr>
                </a:highlight>
                <a:uLnTx/>
                <a:uFillTx/>
                <a:latin typeface="Arial"/>
                <a:ea typeface="+mn-ea"/>
                <a:cs typeface="+mn-cs"/>
              </a:rPr>
              <a:t>steven.vale@unece.org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D5465BB4-9861-4C68-B73C-5F88E7D237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45" y="4829548"/>
            <a:ext cx="1363405" cy="157601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354981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BC73BE4C-56F0-465E-B990-9587EFA52AB4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Потоки данных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C4CDA0C7-EB88-4D3A-9037-C30379F6AF13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ЦУР – Национальные статистические управления координируют потоки данных в международных организациях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Вся официальная статистика - данные ЦУР?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Все производители являются частью НСС?</a:t>
            </a:r>
          </a:p>
          <a:p>
            <a:pPr rtl="0"/>
            <a:r>
              <a:rPr lang="ru-RU" sz="32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Как насчет других потоков данных?</a:t>
            </a:r>
          </a:p>
          <a:p>
            <a:pPr lvl="1" rtl="0"/>
            <a:r>
              <a:rPr lang="ru-RU" sz="2800" b="0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Роль обеспечения качества?</a:t>
            </a:r>
          </a:p>
        </p:txBody>
      </p:sp>
    </p:spTree>
    <p:extLst>
      <p:ext uri="{BB962C8B-B14F-4D97-AF65-F5344CB8AC3E}">
        <p14:creationId xmlns:p14="http://schemas.microsoft.com/office/powerpoint/2010/main" val="239695623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07C918A-B7F2-4F21-961B-FF52C71CC1C5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Новая экосистема данных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C66B5A70-5F98-494A-9556-FEC9BA242DB0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Данные (включая статистические данные) в качестве актива правительства</a:t>
            </a:r>
          </a:p>
          <a:p>
            <a:pPr lvl="1" rtl="0"/>
            <a:r>
              <a:rPr lang="ru-RU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Управляется централизованно?</a:t>
            </a:r>
          </a:p>
          <a:p>
            <a:pPr lvl="1" rtl="0"/>
            <a:r>
              <a:rPr lang="ru-RU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Централизация информационных технологий</a:t>
            </a:r>
          </a:p>
          <a:p>
            <a:pPr lvl="1" rtl="0"/>
            <a:r>
              <a:rPr lang="ru-RU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Открытые данные / увязанные данные / Большие данные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Как меняется роль национальных статистических управлений и НСС?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Подлежит обсуждению Бюро КЕС ...</a:t>
            </a:r>
          </a:p>
        </p:txBody>
      </p:sp>
    </p:spTree>
    <p:extLst>
      <p:ext uri="{BB962C8B-B14F-4D97-AF65-F5344CB8AC3E}">
        <p14:creationId xmlns:p14="http://schemas.microsoft.com/office/powerpoint/2010/main" val="413558260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296562" y="584886"/>
            <a:ext cx="7086600" cy="990600"/>
          </a:xfrm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  <a:cs typeface="Arial"/>
              </a:rPr>
              <a:t>Подробный обзор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533400" y="1916832"/>
            <a:ext cx="8215064" cy="4179168"/>
          </a:xfrm>
          <a:effectLst/>
        </p:spPr>
        <p:txBody>
          <a:bodyPr/>
          <a:lstStyle/>
          <a:p>
            <a:pPr rtl="0"/>
            <a:r>
              <a:rPr lang="ru-RU" sz="36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Проводился </a:t>
            </a:r>
            <a:r>
              <a:rPr lang="ru-RU" sz="3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Бюро Конференции европейских статистиков в феврале 2018 года</a:t>
            </a:r>
          </a:p>
          <a:p>
            <a:pPr rtl="0"/>
            <a:r>
              <a:rPr lang="ru-RU" sz="3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Затем проводилась дискуссия на тему </a:t>
            </a:r>
            <a:r>
              <a:rPr lang="ru-RU" sz="36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«Роль </a:t>
            </a:r>
            <a:r>
              <a:rPr lang="ru-RU" sz="3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национальных статистических систем в новой экосистеме </a:t>
            </a:r>
            <a:r>
              <a:rPr lang="ru-RU" sz="36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данных» </a:t>
            </a:r>
            <a:r>
              <a:rPr lang="ru-RU" sz="36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на заседании Бюро 14-15 октября</a:t>
            </a:r>
          </a:p>
        </p:txBody>
      </p:sp>
    </p:spTree>
    <p:extLst>
      <p:ext uri="{BB962C8B-B14F-4D97-AF65-F5344CB8AC3E}">
        <p14:creationId xmlns:p14="http://schemas.microsoft.com/office/powerpoint/2010/main" val="41003388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C230F498-71E7-4C89-88A2-5A9904E52A11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Зачем определять НСС?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85F1ADDB-4DFF-41F6-9B14-7A0689C03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343400"/>
          </a:xfrm>
          <a:effectLst/>
        </p:spPr>
        <p:txBody>
          <a:bodyPr/>
          <a:lstStyle/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Улучшение координации, эффективности и прозрачности путем признания взаимосвязей между органами, осуществляющими вклад в работу системы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Определить, кто должен применять Основополагающие принципы официальной статистики, и кто получает обязанности и права на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основе закона о национальной статистике</a:t>
            </a:r>
            <a:endParaRPr lang="ru-RU" sz="2800" b="0" i="0" u="none" strike="noStrike" dirty="0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86312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4D0938A1-FE00-4240-BE57-4F6429B5D5B1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Зачем определять НСС?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0E74BCDA-CCC4-4079-8F33-5D343A3F2DF1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Содействие обмену данными между производителями официальной статистики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Предоставление мандата на доступ и использование административных источников данных 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Снижение нагрузки на респондентов и затрат правительства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Улучшение понимания среди пользователей официальной статистики и повышение доверия</a:t>
            </a:r>
          </a:p>
        </p:txBody>
      </p:sp>
    </p:spTree>
    <p:extLst>
      <p:ext uri="{BB962C8B-B14F-4D97-AF65-F5344CB8AC3E}">
        <p14:creationId xmlns:p14="http://schemas.microsoft.com/office/powerpoint/2010/main" val="39458448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3319DD57-6147-4394-98B3-FE59976D8B2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Зачем определять НСС?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FEFA3E72-D630-4DD0-83A4-3B7799E2FCE0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Согласование статистических практик и методов</a:t>
            </a:r>
          </a:p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Содействие персоналу по сбору статистики в понимании своих ролей и обязанностей</a:t>
            </a:r>
          </a:p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Улучшение </a:t>
            </a:r>
            <a:r>
              <a:rPr lang="ru-RU" sz="32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взаимодействия, </a:t>
            </a:r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сотрудничества и координации</a:t>
            </a:r>
          </a:p>
        </p:txBody>
      </p:sp>
    </p:spTree>
    <p:extLst>
      <p:ext uri="{BB962C8B-B14F-4D97-AF65-F5344CB8AC3E}">
        <p14:creationId xmlns:p14="http://schemas.microsoft.com/office/powerpoint/2010/main" val="179514546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61C23B3C-5B75-4A9F-9125-E7CC42A26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48680"/>
            <a:ext cx="7355160" cy="990600"/>
          </a:xfrm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Что такое НСС?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58064384-FF62-44F3-82B0-F5377A7BF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16832"/>
            <a:ext cx="7924800" cy="4179168"/>
          </a:xfrm>
          <a:effectLst/>
        </p:spPr>
        <p:txBody>
          <a:bodyPr/>
          <a:lstStyle/>
          <a:p>
            <a:pPr rtl="0"/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Руководство по модернизации статистического законодательства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Одобрено Конференцией европейских статистиков в июне 2018 года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Будут опубликовано в ближайшее время!</a:t>
            </a:r>
          </a:p>
          <a:p>
            <a:pPr lvl="1"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Предусматривает определения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«официальной статистики» 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и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«Национальной </a:t>
            </a:r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статистической </a:t>
            </a:r>
            <a:r>
              <a:rPr lang="ru-RU" sz="2800" b="0" i="0" u="none" strike="noStrike" dirty="0" smtClean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системы»</a:t>
            </a:r>
            <a:endParaRPr lang="ru-RU" sz="2800" b="0" i="0" u="none" strike="noStrike" dirty="0" smtId="4294967295"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  <a:p>
            <a:pPr lvl="1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2361616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BD07BDB0-A6FD-4D4C-A776-0FA4F59BA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472" y="404664"/>
            <a:ext cx="8247992" cy="6192688"/>
          </a:xfrm>
          <a:effectLst/>
        </p:spPr>
        <p:txBody>
          <a:bodyPr/>
          <a:lstStyle/>
          <a:p>
            <a:pPr marL="0" indent="0" rtl="0">
              <a:buNone/>
            </a:pPr>
            <a:r>
              <a:rPr lang="ru-RU" sz="2600" b="1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Национальная статистическая система</a:t>
            </a: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, состоящая из производителей официальной статистики, включает в себя:</a:t>
            </a:r>
          </a:p>
          <a:p>
            <a:pPr marL="0" indent="0" rtl="0">
              <a:buNone/>
            </a:pP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(а) </a:t>
            </a:r>
            <a:r>
              <a:rPr lang="ru-RU" sz="2600" b="1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Национальное статистическое управление</a:t>
            </a: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, которое является ведущим органом Национальной статистической системы; </a:t>
            </a:r>
          </a:p>
          <a:p>
            <a:pPr marL="0" indent="0">
              <a:buNone/>
            </a:pP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(b) </a:t>
            </a:r>
            <a:r>
              <a:rPr lang="ru-RU" sz="2600" b="1" i="0" u="none" strike="noStrike" dirty="0" smtClean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Других производителей </a:t>
            </a:r>
            <a:r>
              <a:rPr lang="ru-RU" sz="2600" b="1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официальной статистики</a:t>
            </a: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, </a:t>
            </a:r>
            <a:r>
              <a:rPr lang="ru-RU" sz="2600" b="0" i="0" u="none" strike="noStrike" dirty="0" smtClean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состоящих </a:t>
            </a: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из организационных структур национальных органов, определенных в соответствии </a:t>
            </a:r>
            <a:r>
              <a:rPr lang="ru-RU" sz="2600" b="0" i="0" u="none" strike="noStrike" dirty="0" smtClean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с законом о статистике и </a:t>
            </a:r>
            <a:r>
              <a:rPr lang="ru-RU" sz="2600" b="0" i="0" u="none" strike="noStrike" dirty="0" smtId="4294967295">
                <a:solidFill>
                  <a:srgbClr val="3333CC"/>
                </a:solidFill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которые разрабатывают, производят, распространяют и передают официальную статистику в соответствии со </a:t>
            </a:r>
            <a:r>
              <a:rPr lang="ru-RU" sz="2600" dirty="0" smtId="4294967295">
                <a:solidFill>
                  <a:srgbClr val="3333CC"/>
                </a:solidFill>
                <a:highlight>
                  <a:srgbClr val="000000">
                    <a:alpha val="0"/>
                  </a:srgbClr>
                </a:highlight>
              </a:rPr>
              <a:t>законом о </a:t>
            </a:r>
            <a:r>
              <a:rPr lang="ru-RU" sz="2600" dirty="0" smtClean="0" smtId="4294967295">
                <a:solidFill>
                  <a:srgbClr val="3333CC"/>
                </a:solidFill>
                <a:highlight>
                  <a:srgbClr val="000000">
                    <a:alpha val="0"/>
                  </a:srgbClr>
                </a:highlight>
              </a:rPr>
              <a:t>статистике</a:t>
            </a:r>
            <a:endParaRPr lang="ru-RU" sz="2600" b="0" i="0" u="none" strike="noStrike" dirty="0" smtId="4294967295">
              <a:solidFill>
                <a:srgbClr val="3333CC"/>
              </a:solidFill>
              <a:effectLst/>
              <a:highlight>
                <a:srgbClr val="000000">
                  <a:alpha val="0"/>
                </a:srgbClr>
              </a:highligh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017602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2EAEE0F6-CE9B-4988-8BD7-781AAC74E4A1}"/>
              </a:ext>
            </a:extLst>
          </p:cNvPr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marL="0" indent="0" rtl="0">
              <a:buNone/>
            </a:pPr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Это хорошее определение?</a:t>
            </a: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 rtl="0">
              <a:buNone/>
            </a:pPr>
            <a:r>
              <a:rPr lang="ru-RU" sz="32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Другие определения в презентации ЕАСТ </a:t>
            </a:r>
          </a:p>
        </p:txBody>
      </p:sp>
    </p:spTree>
    <p:extLst>
      <p:ext uri="{BB962C8B-B14F-4D97-AF65-F5344CB8AC3E}">
        <p14:creationId xmlns:p14="http://schemas.microsoft.com/office/powerpoint/2010/main" val="127556396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15EF5C08-58EB-4C28-AAFD-E39D6A24134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pPr rtl="0"/>
            <a:r>
              <a:rPr lang="ru-RU" sz="3600" b="1" i="0" u="none" strike="noStrike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Вопросы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="" id="{AD354646-AF84-4CAA-8B71-0339B5465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343400"/>
          </a:xfrm>
          <a:effectLst/>
        </p:spPr>
        <p:txBody>
          <a:bodyPr/>
          <a:lstStyle/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Некоторые производители национальной статистики не могут являться независимыми организационными единицами, и могут иметь административные задачи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Производители официальной статистики против поставщиков данных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Официальная статистика против официальных данных</a:t>
            </a:r>
          </a:p>
          <a:p>
            <a:pPr rtl="0"/>
            <a:r>
              <a:rPr lang="ru-RU" sz="2800" b="0" i="0" u="none" strike="noStrike" dirty="0" smtId="4294967295">
                <a:effectLst/>
                <a:highlight>
                  <a:srgbClr val="000000">
                    <a:alpha val="0"/>
                  </a:srgbClr>
                </a:highlight>
                <a:latin typeface="Arial"/>
              </a:rPr>
              <a:t>Национальная, региональная и местная статистика</a:t>
            </a:r>
          </a:p>
        </p:txBody>
      </p:sp>
    </p:spTree>
    <p:extLst>
      <p:ext uri="{BB962C8B-B14F-4D97-AF65-F5344CB8AC3E}">
        <p14:creationId xmlns:p14="http://schemas.microsoft.com/office/powerpoint/2010/main" val="257622480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05.12"/>
  <p:tag name="AS_TITLE" val="Aspose.Slides for .NET 4.0 Client Profile"/>
  <p:tag name="AS_VERSION" val="15.4.0.0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8789</TotalTime>
  <Words>367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Custom Design</vt:lpstr>
      <vt:lpstr>StatsUNECE</vt:lpstr>
      <vt:lpstr>Повторное определение Национальных  статистических систем </vt:lpstr>
      <vt:lpstr>Подробный обзор</vt:lpstr>
      <vt:lpstr>Зачем определять НСС?</vt:lpstr>
      <vt:lpstr>Зачем определять НСС?</vt:lpstr>
      <vt:lpstr>Зачем определять НСС?</vt:lpstr>
      <vt:lpstr>Что такое НСС?</vt:lpstr>
      <vt:lpstr>Презентация PowerPoint</vt:lpstr>
      <vt:lpstr>Презентация PowerPoint</vt:lpstr>
      <vt:lpstr>Вопросы</vt:lpstr>
      <vt:lpstr>Потоки данных </vt:lpstr>
      <vt:lpstr>Новая экосистема данных </vt:lpstr>
    </vt:vector>
  </TitlesOfParts>
  <Manager/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Framework</dc:title>
  <dc:creator>vale</dc:creator>
  <cp:lastModifiedBy>Admin</cp:lastModifiedBy>
  <cp:revision>587</cp:revision>
  <cp:lastPrinted>2018-06-15T08:52:10Z</cp:lastPrinted>
  <dcterms:created xsi:type="dcterms:W3CDTF">2007-03-09T09:52:23Z</dcterms:created>
  <dcterms:modified xsi:type="dcterms:W3CDTF">2018-09-07T08:43:08Z</dcterms:modified>
</cp:coreProperties>
</file>