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  <p:sldMasterId id="2147484009" r:id="rId2"/>
  </p:sldMasterIdLst>
  <p:notesMasterIdLst>
    <p:notesMasterId r:id="rId14"/>
  </p:notesMasterIdLst>
  <p:handoutMasterIdLst>
    <p:handoutMasterId r:id="rId15"/>
  </p:handoutMasterIdLst>
  <p:sldIdLst>
    <p:sldId id="608" r:id="rId3"/>
    <p:sldId id="629" r:id="rId4"/>
    <p:sldId id="631" r:id="rId5"/>
    <p:sldId id="632" r:id="rId6"/>
    <p:sldId id="633" r:id="rId7"/>
    <p:sldId id="630" r:id="rId8"/>
    <p:sldId id="635" r:id="rId9"/>
    <p:sldId id="637" r:id="rId10"/>
    <p:sldId id="634" r:id="rId11"/>
    <p:sldId id="636" r:id="rId12"/>
    <p:sldId id="638" r:id="rId1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332" userDrawn="1">
          <p15:clr>
            <a:srgbClr val="A4A3A4"/>
          </p15:clr>
        </p15:guide>
        <p15:guide id="2" pos="2075" userDrawn="1">
          <p15:clr>
            <a:srgbClr val="A4A3A4"/>
          </p15:clr>
        </p15:guide>
        <p15:guide id="3" orient="horz" pos="3339" userDrawn="1">
          <p15:clr>
            <a:srgbClr val="A4A3A4"/>
          </p15:clr>
        </p15:guide>
        <p15:guide id="4" pos="2077" userDrawn="1">
          <p15:clr>
            <a:srgbClr val="A4A3A4"/>
          </p15:clr>
        </p15:guide>
        <p15:guide id="5" orient="horz" pos="3120" userDrawn="1">
          <p15:clr>
            <a:srgbClr val="A4A3A4"/>
          </p15:clr>
        </p15:guide>
        <p15:guide id="6" orient="horz" pos="3127" userDrawn="1">
          <p15:clr>
            <a:srgbClr val="A4A3A4"/>
          </p15:clr>
        </p15:guide>
        <p15:guide id="7" pos="2140" userDrawn="1">
          <p15:clr>
            <a:srgbClr val="A4A3A4"/>
          </p15:clr>
        </p15:guide>
        <p15:guide id="8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56C"/>
    <a:srgbClr val="FF0000"/>
    <a:srgbClr val="66CCFF"/>
    <a:srgbClr val="006600"/>
    <a:srgbClr val="003300"/>
    <a:srgbClr val="996600"/>
    <a:srgbClr val="FFFF66"/>
    <a:srgbClr val="FF7C80"/>
    <a:srgbClr val="160CDA"/>
    <a:srgbClr val="192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89" autoAdjust="0"/>
    <p:restoredTop sz="89520" autoAdjust="0"/>
  </p:normalViewPr>
  <p:slideViewPr>
    <p:cSldViewPr>
      <p:cViewPr varScale="1">
        <p:scale>
          <a:sx n="66" d="100"/>
          <a:sy n="66" d="100"/>
        </p:scale>
        <p:origin x="48" y="17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0"/>
    </p:cViewPr>
  </p:sorterViewPr>
  <p:notesViewPr>
    <p:cSldViewPr>
      <p:cViewPr varScale="1">
        <p:scale>
          <a:sx n="60" d="100"/>
          <a:sy n="60" d="100"/>
        </p:scale>
        <p:origin x="1901" y="53"/>
      </p:cViewPr>
      <p:guideLst>
        <p:guide orient="horz" pos="3332"/>
        <p:guide pos="2075"/>
        <p:guide orient="horz" pos="3339"/>
        <p:guide pos="2077"/>
        <p:guide orient="horz" pos="3120"/>
        <p:guide orient="horz" pos="3127"/>
        <p:guide pos="214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0EAE6B-C8D6-425E-99B0-0E1D4D900D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087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9" y="4715155"/>
            <a:ext cx="4984961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E4043A-6F24-4797-90F5-9948B94623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42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00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73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925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latin typeface="Book Antiqua" pitchFamily="18" charset="0"/>
              </a:rPr>
            </a:br>
            <a:r>
              <a:rPr lang="fr-CH" sz="1800" b="1">
                <a:latin typeface="Book Antiqua" pitchFamily="18" charset="0"/>
              </a:rPr>
              <a:t>Statistical Division</a:t>
            </a:r>
            <a:endParaRPr lang="en-GB" sz="1800" b="1">
              <a:latin typeface="Book Antiqua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9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latin typeface="Book Antiqua" pitchFamily="18" charset="0"/>
              </a:rPr>
            </a:br>
            <a:r>
              <a:rPr lang="fr-CH" sz="1800" b="1">
                <a:latin typeface="Book Antiqua" pitchFamily="18" charset="0"/>
              </a:rPr>
              <a:t>Statistical Division</a:t>
            </a:r>
            <a:endParaRPr lang="en-GB" sz="1800" b="1">
              <a:latin typeface="Book Antiqua" pitchFamily="18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CH"/>
              <a:t>Click to add Presenter’s Name</a:t>
            </a:r>
          </a:p>
          <a:p>
            <a:r>
              <a:rPr lang="fr-CH"/>
              <a:t>Month Year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538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8391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7C1FB10-E3A2-4BD4-8E57-EB00F1585F1F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660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ADCDB04-A172-453F-BE91-4B941184D0EF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38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36C05472-A3BB-47D9-9941-DD475077440C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953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6E50F3C-C824-45F6-BB93-AA3663E4C538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91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030A183D-F9C3-4659-A91D-448EBEC85AB7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204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CAD4320-1339-446B-B309-289050788EFB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92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3547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D6251A16-7F0F-463C-BDA9-41C2F21B6238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7006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096E439A-5A25-4889-82DA-23954F7B833D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866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F078CA3D-4C4A-41CB-B69A-502E9F95E736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2577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001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DEBD845F-8B8F-45BB-A0B2-C3A1F7E4E15B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27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68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8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34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508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373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24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49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34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pic>
        <p:nvPicPr>
          <p:cNvPr id="1028" name="Picture 8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0" name="Picture 10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4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700213"/>
            <a:ext cx="8153400" cy="316865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GB" altLang="en-US" dirty="0"/>
              <a:t>Re-defining National</a:t>
            </a:r>
            <a:br>
              <a:rPr lang="en-GB" altLang="en-US" dirty="0"/>
            </a:br>
            <a:r>
              <a:rPr lang="en-GB" altLang="en-US" dirty="0"/>
              <a:t>Statistical Systems</a:t>
            </a:r>
            <a:br>
              <a:rPr lang="en-GB" altLang="en-US" sz="3200" dirty="0"/>
            </a:br>
            <a:endParaRPr lang="en-GB" alt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223499" y="4986523"/>
            <a:ext cx="3000375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Steven Vale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UNECE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steven.vale@unece.org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465BB4-9861-4C68-B73C-5F88E7D237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845" y="4829548"/>
            <a:ext cx="1363405" cy="157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49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3BE4C-56F0-465E-B990-9587EFA52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flows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DA0C7-EB88-4D3A-9037-C30379F6A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SDGs – National statistical offices have a coordination role for data flows to international organisations</a:t>
            </a:r>
          </a:p>
          <a:p>
            <a:pPr lvl="1"/>
            <a:r>
              <a:rPr lang="en-US" dirty="0"/>
              <a:t>Are all SDG data official statistics?</a:t>
            </a:r>
          </a:p>
          <a:p>
            <a:pPr lvl="1"/>
            <a:r>
              <a:rPr lang="en-US" dirty="0"/>
              <a:t>Are all producers part of the NSS?</a:t>
            </a:r>
          </a:p>
          <a:p>
            <a:r>
              <a:rPr lang="en-US" dirty="0"/>
              <a:t>What about other data flows?</a:t>
            </a:r>
          </a:p>
          <a:p>
            <a:pPr lvl="1"/>
            <a:r>
              <a:rPr lang="en-US" dirty="0"/>
              <a:t>Quality assurance role?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6956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C918A-B7F2-4F21-961B-FF52C71CC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data ecosystem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B5A70-5F98-494A-9556-FEC9BA242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(including statistics) as an asset of government</a:t>
            </a:r>
          </a:p>
          <a:p>
            <a:pPr lvl="1"/>
            <a:r>
              <a:rPr lang="en-US" dirty="0"/>
              <a:t>Centrally managed?</a:t>
            </a:r>
          </a:p>
          <a:p>
            <a:pPr lvl="1"/>
            <a:r>
              <a:rPr lang="en-US" dirty="0" err="1"/>
              <a:t>Centralisation</a:t>
            </a:r>
            <a:r>
              <a:rPr lang="en-US" dirty="0"/>
              <a:t> of information technology</a:t>
            </a:r>
          </a:p>
          <a:p>
            <a:pPr lvl="1"/>
            <a:r>
              <a:rPr lang="en-US" dirty="0"/>
              <a:t>Open data / linked data / Big Data</a:t>
            </a:r>
          </a:p>
          <a:p>
            <a:r>
              <a:rPr lang="en-US" dirty="0"/>
              <a:t>How is the role of the national statistical office and the NSS changing?</a:t>
            </a:r>
          </a:p>
          <a:p>
            <a:r>
              <a:rPr lang="en-US" dirty="0"/>
              <a:t>To be discussed by the CES Bureau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582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296562" y="584886"/>
            <a:ext cx="7086600" cy="990600"/>
          </a:xfrm>
        </p:spPr>
        <p:txBody>
          <a:bodyPr/>
          <a:lstStyle/>
          <a:p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In-depth Review</a:t>
            </a:r>
            <a:endParaRPr lang="en-GB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533400" y="1916832"/>
            <a:ext cx="8215064" cy="4179168"/>
          </a:xfrm>
        </p:spPr>
        <p:txBody>
          <a:bodyPr/>
          <a:lstStyle/>
          <a:p>
            <a:r>
              <a:rPr lang="en-US" altLang="en-US" sz="3600" dirty="0"/>
              <a:t>Conducted by the Bureau of the Conference of European Statisticians in February 2018</a:t>
            </a:r>
          </a:p>
          <a:p>
            <a:r>
              <a:rPr lang="en-US" altLang="en-US" sz="3600" dirty="0"/>
              <a:t>To be followed up by a discussion on “Role of national statistical systems in the new data ecosystem” at the Bureau meeting on 14-15 October</a:t>
            </a:r>
            <a:endParaRPr lang="en-GB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10033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0F498-71E7-4C89-88A2-5A9904E52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define NSS?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1ADDB-4DFF-41F6-9B14-7A0689C03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8215064" cy="4343400"/>
          </a:xfrm>
        </p:spPr>
        <p:txBody>
          <a:bodyPr/>
          <a:lstStyle/>
          <a:p>
            <a:r>
              <a:rPr lang="en-US" dirty="0"/>
              <a:t>Improve coordination, efficiency and transparency by recognizing relationships among the bodies contributing to the work of the system</a:t>
            </a:r>
          </a:p>
          <a:p>
            <a:r>
              <a:rPr lang="en-US" dirty="0"/>
              <a:t>Determine who should apply the Fundamental Principles of Official Statistics, and who gets responsibilities and rights from the national statistical law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631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938A1-FE00-4240-BE57-4F6429B5D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define NSS?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4BCDA-CCC4-4079-8F33-5D343A3F2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Facilitate data sharing among producers of official statistics</a:t>
            </a:r>
          </a:p>
          <a:p>
            <a:r>
              <a:rPr lang="en-US" dirty="0"/>
              <a:t>Give mandate to access and use administrative data sources</a:t>
            </a:r>
          </a:p>
          <a:p>
            <a:r>
              <a:rPr lang="en-US" dirty="0"/>
              <a:t>Decrease the burden on respondents and costs to government</a:t>
            </a:r>
          </a:p>
          <a:p>
            <a:r>
              <a:rPr lang="en-US" dirty="0"/>
              <a:t>Improve understanding among users of official statistics, and increase trust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5844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DD57-6147-4394-98B3-FE59976D8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define NSS?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A3E72-D630-4DD0-83A4-3B7799E2FC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Harmonise</a:t>
            </a:r>
            <a:r>
              <a:rPr lang="en-US" dirty="0"/>
              <a:t> statistical practices and methods</a:t>
            </a:r>
          </a:p>
          <a:p>
            <a:r>
              <a:rPr lang="en-US" dirty="0"/>
              <a:t>Help statistical staff understand their roles and responsibilities</a:t>
            </a:r>
          </a:p>
          <a:p>
            <a:r>
              <a:rPr lang="en-US" dirty="0"/>
              <a:t>Improve communication, collaboration and coordination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5145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23B3C-5B75-4A9F-9125-E7CC42A26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548680"/>
            <a:ext cx="7355160" cy="990600"/>
          </a:xfrm>
        </p:spPr>
        <p:txBody>
          <a:bodyPr/>
          <a:lstStyle/>
          <a:p>
            <a:r>
              <a:rPr lang="en-US" dirty="0"/>
              <a:t>What is the NSS?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64384-FF62-44F3-82B0-F5377A7BF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16832"/>
            <a:ext cx="7924800" cy="4179168"/>
          </a:xfrm>
        </p:spPr>
        <p:txBody>
          <a:bodyPr/>
          <a:lstStyle/>
          <a:p>
            <a:r>
              <a:rPr lang="en-US" dirty="0"/>
              <a:t>Guidance on Modernising Statistical Legislation</a:t>
            </a:r>
          </a:p>
          <a:p>
            <a:pPr lvl="1"/>
            <a:r>
              <a:rPr lang="en-US" dirty="0"/>
              <a:t>Endorsed by Conference of European Statisticians in June 2018</a:t>
            </a:r>
          </a:p>
          <a:p>
            <a:pPr lvl="1"/>
            <a:r>
              <a:rPr lang="en-US" dirty="0"/>
              <a:t>To be published soon!</a:t>
            </a:r>
          </a:p>
          <a:p>
            <a:pPr lvl="1"/>
            <a:r>
              <a:rPr lang="en-US" dirty="0"/>
              <a:t>Provides definitions of “official statistics” and “National Statistical System”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61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7BDB0-A6FD-4D4C-A776-0FA4F59BA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472" y="404664"/>
            <a:ext cx="8247992" cy="619268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</a:rPr>
              <a:t>The National Statistical System</a:t>
            </a:r>
            <a:r>
              <a:rPr lang="en-US" dirty="0">
                <a:solidFill>
                  <a:schemeClr val="accent2"/>
                </a:solidFill>
              </a:rPr>
              <a:t>, consisting of Producers of Official Statistics comprises: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(a) </a:t>
            </a:r>
            <a:r>
              <a:rPr lang="en-US" b="1" dirty="0">
                <a:solidFill>
                  <a:schemeClr val="accent2"/>
                </a:solidFill>
              </a:rPr>
              <a:t>The National Statistical Office</a:t>
            </a:r>
            <a:r>
              <a:rPr lang="en-US" dirty="0">
                <a:solidFill>
                  <a:schemeClr val="accent2"/>
                </a:solidFill>
              </a:rPr>
              <a:t>, which is the leading authority of the National Statistical System;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(b) </a:t>
            </a:r>
            <a:r>
              <a:rPr lang="en-US" b="1" dirty="0">
                <a:solidFill>
                  <a:schemeClr val="accent2"/>
                </a:solidFill>
              </a:rPr>
              <a:t>Other Producers of Official Statistics</a:t>
            </a:r>
            <a:r>
              <a:rPr lang="en-US" dirty="0">
                <a:solidFill>
                  <a:schemeClr val="accent2"/>
                </a:solidFill>
              </a:rPr>
              <a:t>, consisting of organizational entities of national authorities as identified in accordance with the Statistical Law and that develop, produce, disseminate and communicate official statistics in accordance with the Statistical Law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176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EE0F6-CE9B-4988-8BD7-781AAC74E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Is this a good definition?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 definitions in the EFTA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563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F5C08-58EB-4C28-AAFD-E39D6A241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54646-AF84-4CAA-8B71-0339B5465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8215064" cy="4343400"/>
          </a:xfrm>
        </p:spPr>
        <p:txBody>
          <a:bodyPr/>
          <a:lstStyle/>
          <a:p>
            <a:r>
              <a:rPr lang="en-US" dirty="0"/>
              <a:t>Some producers of national statistics may not be independent organizational entities and may also have administrative tasks</a:t>
            </a:r>
          </a:p>
          <a:p>
            <a:r>
              <a:rPr lang="en-US" dirty="0"/>
              <a:t>Producers of official statistics versus providers of data</a:t>
            </a:r>
          </a:p>
          <a:p>
            <a:r>
              <a:rPr lang="en-US" dirty="0"/>
              <a:t>Official statistics versus official data</a:t>
            </a:r>
          </a:p>
          <a:p>
            <a:r>
              <a:rPr lang="en-US" dirty="0"/>
              <a:t>National, regional and local statistics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22480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tsUNE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B2B2B2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8785</TotalTime>
  <Words>414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Book Antiqua</vt:lpstr>
      <vt:lpstr>Calibri</vt:lpstr>
      <vt:lpstr>Times New Roman</vt:lpstr>
      <vt:lpstr>Wingdings</vt:lpstr>
      <vt:lpstr>Custom Design</vt:lpstr>
      <vt:lpstr>StatsUNECE</vt:lpstr>
      <vt:lpstr>Re-defining National Statistical Systems </vt:lpstr>
      <vt:lpstr>In-depth Review</vt:lpstr>
      <vt:lpstr>Why define NSS?</vt:lpstr>
      <vt:lpstr>Why define NSS?</vt:lpstr>
      <vt:lpstr>Why define NSS?</vt:lpstr>
      <vt:lpstr>What is the NSS?</vt:lpstr>
      <vt:lpstr>PowerPoint Presentation</vt:lpstr>
      <vt:lpstr>PowerPoint Presentation</vt:lpstr>
      <vt:lpstr>Issues</vt:lpstr>
      <vt:lpstr>Data flows</vt:lpstr>
      <vt:lpstr>New data ecosystem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Framework</dc:title>
  <dc:creator>vale</dc:creator>
  <cp:lastModifiedBy>Steven Vale</cp:lastModifiedBy>
  <cp:revision>586</cp:revision>
  <cp:lastPrinted>2018-06-15T08:52:10Z</cp:lastPrinted>
  <dcterms:created xsi:type="dcterms:W3CDTF">2007-03-09T09:52:23Z</dcterms:created>
  <dcterms:modified xsi:type="dcterms:W3CDTF">2018-09-05T14:15:56Z</dcterms:modified>
</cp:coreProperties>
</file>