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98" r:id="rId1"/>
  </p:sldMasterIdLst>
  <p:notesMasterIdLst>
    <p:notesMasterId r:id="rId24"/>
  </p:notesMasterIdLst>
  <p:handoutMasterIdLst>
    <p:handoutMasterId r:id="rId25"/>
  </p:handoutMasterIdLst>
  <p:sldIdLst>
    <p:sldId id="438" r:id="rId2"/>
    <p:sldId id="499" r:id="rId3"/>
    <p:sldId id="466" r:id="rId4"/>
    <p:sldId id="500" r:id="rId5"/>
    <p:sldId id="483" r:id="rId6"/>
    <p:sldId id="489" r:id="rId7"/>
    <p:sldId id="491" r:id="rId8"/>
    <p:sldId id="490" r:id="rId9"/>
    <p:sldId id="487" r:id="rId10"/>
    <p:sldId id="485" r:id="rId11"/>
    <p:sldId id="497" r:id="rId12"/>
    <p:sldId id="476" r:id="rId13"/>
    <p:sldId id="492" r:id="rId14"/>
    <p:sldId id="493" r:id="rId15"/>
    <p:sldId id="495" r:id="rId16"/>
    <p:sldId id="494" r:id="rId17"/>
    <p:sldId id="456" r:id="rId18"/>
    <p:sldId id="496" r:id="rId19"/>
    <p:sldId id="474" r:id="rId20"/>
    <p:sldId id="498" r:id="rId21"/>
    <p:sldId id="475" r:id="rId22"/>
    <p:sldId id="465" r:id="rId23"/>
  </p:sldIdLst>
  <p:sldSz cx="9144000" cy="6858000" type="screen4x3"/>
  <p:notesSz cx="6797675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DAB4"/>
    <a:srgbClr val="BDDFE1"/>
    <a:srgbClr val="B8AFA8"/>
    <a:srgbClr val="A3988F"/>
    <a:srgbClr val="8E7B6C"/>
    <a:srgbClr val="D5D0CD"/>
    <a:srgbClr val="B44A59"/>
    <a:srgbClr val="928B6E"/>
    <a:srgbClr val="958683"/>
    <a:srgbClr val="8E7D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87" autoAdjust="0"/>
    <p:restoredTop sz="99758" autoAdjust="0"/>
  </p:normalViewPr>
  <p:slideViewPr>
    <p:cSldViewPr>
      <p:cViewPr varScale="1">
        <p:scale>
          <a:sx n="57" d="100"/>
          <a:sy n="57" d="100"/>
        </p:scale>
        <p:origin x="712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image" Target="../media/image23.jpg"/><Relationship Id="rId5" Type="http://schemas.openxmlformats.org/officeDocument/2006/relationships/image" Target="../media/image27.jpeg"/><Relationship Id="rId4" Type="http://schemas.openxmlformats.org/officeDocument/2006/relationships/image" Target="../media/image26.jp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image" Target="../media/image23.jpg"/><Relationship Id="rId5" Type="http://schemas.openxmlformats.org/officeDocument/2006/relationships/image" Target="../media/image27.jpeg"/><Relationship Id="rId4" Type="http://schemas.openxmlformats.org/officeDocument/2006/relationships/image" Target="../media/image26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64D13F2-40A9-4AB0-9E95-2E7EA0C0083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738B6A5-6B88-4B96-AEDB-C409167583AD}">
      <dgm:prSet phldrT="[Текст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solidFill>
          <a:srgbClr val="8EDAB4"/>
        </a:solidFill>
      </dgm:spPr>
      <dgm:t>
        <a:bodyPr/>
        <a:lstStyle/>
        <a:p>
          <a:pPr>
            <a:lnSpc>
              <a:spcPts val="1300"/>
            </a:lnSpc>
          </a:pPr>
          <a:r>
            <a:rPr lang="ru-RU" altLang="ru-RU" sz="1600" b="1" dirty="0">
              <a:solidFill>
                <a:schemeClr val="tx1"/>
              </a:solidFill>
              <a:latin typeface="Arial" panose="020B0604020202020204" pitchFamily="34" charset="0"/>
            </a:rPr>
            <a:t>осуществление государственно-властных полномочий</a:t>
          </a:r>
          <a:endParaRPr lang="ru-RU" sz="1600" dirty="0">
            <a:solidFill>
              <a:schemeClr val="tx1"/>
            </a:solidFill>
          </a:endParaRPr>
        </a:p>
      </dgm:t>
    </dgm:pt>
    <dgm:pt modelId="{6DECB8AC-620D-493B-B609-22538F849EC0}" type="parTrans" cxnId="{04E377B9-62AC-467E-898D-03ADAC47744A}">
      <dgm:prSet/>
      <dgm:spPr/>
      <dgm:t>
        <a:bodyPr/>
        <a:lstStyle/>
        <a:p>
          <a:pPr>
            <a:lnSpc>
              <a:spcPts val="1300"/>
            </a:lnSpc>
          </a:pPr>
          <a:endParaRPr lang="ru-RU" sz="1600">
            <a:solidFill>
              <a:schemeClr val="tx1"/>
            </a:solidFill>
          </a:endParaRPr>
        </a:p>
      </dgm:t>
    </dgm:pt>
    <dgm:pt modelId="{FB243692-FD2C-4982-8E7B-84895E080120}" type="sibTrans" cxnId="{04E377B9-62AC-467E-898D-03ADAC47744A}">
      <dgm:prSet/>
      <dgm:spPr/>
      <dgm:t>
        <a:bodyPr/>
        <a:lstStyle/>
        <a:p>
          <a:pPr>
            <a:lnSpc>
              <a:spcPts val="1300"/>
            </a:lnSpc>
          </a:pPr>
          <a:endParaRPr lang="ru-RU" sz="1600">
            <a:solidFill>
              <a:schemeClr val="tx1"/>
            </a:solidFill>
          </a:endParaRPr>
        </a:p>
      </dgm:t>
    </dgm:pt>
    <dgm:pt modelId="{12B6C223-F8B0-4C05-B76F-8A2B682E1D28}">
      <dgm:prSet phldrT="[Текст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solidFill>
          <a:srgbClr val="8EDAB4"/>
        </a:solidFill>
      </dgm:spPr>
      <dgm:t>
        <a:bodyPr/>
        <a:lstStyle/>
        <a:p>
          <a:pPr>
            <a:lnSpc>
              <a:spcPts val="1300"/>
            </a:lnSpc>
          </a:pPr>
          <a:r>
            <a:rPr lang="ru-RU" altLang="ru-RU" sz="1600" b="1" dirty="0">
              <a:solidFill>
                <a:schemeClr val="tx1"/>
              </a:solidFill>
              <a:latin typeface="Arial" panose="020B0604020202020204" pitchFamily="34" charset="0"/>
            </a:rPr>
            <a:t>соблюдение принципов государственной статистики</a:t>
          </a:r>
          <a:endParaRPr lang="ru-RU" sz="1600" dirty="0">
            <a:solidFill>
              <a:schemeClr val="tx1"/>
            </a:solidFill>
          </a:endParaRPr>
        </a:p>
      </dgm:t>
    </dgm:pt>
    <dgm:pt modelId="{B8F5650C-6CE2-4335-A45E-E87FBBC56E6E}" type="parTrans" cxnId="{ADF54954-4A23-4CC1-9D78-8FDA6F917A8F}">
      <dgm:prSet/>
      <dgm:spPr/>
      <dgm:t>
        <a:bodyPr/>
        <a:lstStyle/>
        <a:p>
          <a:pPr>
            <a:lnSpc>
              <a:spcPts val="1300"/>
            </a:lnSpc>
          </a:pPr>
          <a:endParaRPr lang="ru-RU" sz="1600">
            <a:solidFill>
              <a:schemeClr val="tx1"/>
            </a:solidFill>
          </a:endParaRPr>
        </a:p>
      </dgm:t>
    </dgm:pt>
    <dgm:pt modelId="{A6B0DA64-5C88-4A86-B1EC-027F4680F68B}" type="sibTrans" cxnId="{ADF54954-4A23-4CC1-9D78-8FDA6F917A8F}">
      <dgm:prSet/>
      <dgm:spPr/>
      <dgm:t>
        <a:bodyPr/>
        <a:lstStyle/>
        <a:p>
          <a:pPr>
            <a:lnSpc>
              <a:spcPts val="1300"/>
            </a:lnSpc>
          </a:pPr>
          <a:endParaRPr lang="ru-RU" sz="1600">
            <a:solidFill>
              <a:schemeClr val="tx1"/>
            </a:solidFill>
          </a:endParaRPr>
        </a:p>
      </dgm:t>
    </dgm:pt>
    <dgm:pt modelId="{456501D2-61EB-493D-81C9-F738F8E8916F}">
      <dgm:prSet phldrT="[Текст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solidFill>
          <a:srgbClr val="8EDAB4"/>
        </a:solidFill>
      </dgm:spPr>
      <dgm:t>
        <a:bodyPr/>
        <a:lstStyle/>
        <a:p>
          <a:pPr>
            <a:lnSpc>
              <a:spcPts val="1300"/>
            </a:lnSpc>
          </a:pPr>
          <a:r>
            <a:rPr lang="ru-RU" altLang="ru-RU" sz="1600" b="1" dirty="0">
              <a:solidFill>
                <a:schemeClr val="tx1"/>
              </a:solidFill>
              <a:latin typeface="Arial" panose="020B0604020202020204" pitchFamily="34" charset="0"/>
            </a:rPr>
            <a:t>ведение государственной статистики на регулярной основе </a:t>
          </a:r>
          <a:endParaRPr lang="ru-RU" sz="1600" dirty="0">
            <a:solidFill>
              <a:schemeClr val="tx1"/>
            </a:solidFill>
          </a:endParaRPr>
        </a:p>
      </dgm:t>
    </dgm:pt>
    <dgm:pt modelId="{198F7466-2F72-4445-9E2A-98540B8908B1}" type="parTrans" cxnId="{600D8EE8-8E44-432B-BD7C-F7878339A2C5}">
      <dgm:prSet/>
      <dgm:spPr/>
      <dgm:t>
        <a:bodyPr/>
        <a:lstStyle/>
        <a:p>
          <a:pPr>
            <a:lnSpc>
              <a:spcPts val="1300"/>
            </a:lnSpc>
          </a:pPr>
          <a:endParaRPr lang="ru-RU" sz="1600">
            <a:solidFill>
              <a:schemeClr val="tx1"/>
            </a:solidFill>
          </a:endParaRPr>
        </a:p>
      </dgm:t>
    </dgm:pt>
    <dgm:pt modelId="{86F18121-10A3-4A71-8E23-003936C5044E}" type="sibTrans" cxnId="{600D8EE8-8E44-432B-BD7C-F7878339A2C5}">
      <dgm:prSet/>
      <dgm:spPr/>
      <dgm:t>
        <a:bodyPr/>
        <a:lstStyle/>
        <a:p>
          <a:pPr>
            <a:lnSpc>
              <a:spcPts val="1300"/>
            </a:lnSpc>
          </a:pPr>
          <a:endParaRPr lang="ru-RU" sz="1600">
            <a:solidFill>
              <a:schemeClr val="tx1"/>
            </a:solidFill>
          </a:endParaRPr>
        </a:p>
      </dgm:t>
    </dgm:pt>
    <dgm:pt modelId="{9F698B50-0D9A-4C29-872E-07FCD79C682E}">
      <dgm:prSet phldrT="[Текст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solidFill>
          <a:srgbClr val="8EDAB4"/>
        </a:solidFill>
      </dgm:spPr>
      <dgm:t>
        <a:bodyPr/>
        <a:lstStyle/>
        <a:p>
          <a:pPr>
            <a:lnSpc>
              <a:spcPts val="1300"/>
            </a:lnSpc>
          </a:pPr>
          <a:r>
            <a:rPr lang="ru-RU" altLang="ru-RU" sz="1600" b="1" dirty="0">
              <a:solidFill>
                <a:schemeClr val="tx1"/>
              </a:solidFill>
              <a:latin typeface="Arial" panose="020B0604020202020204" pitchFamily="34" charset="0"/>
            </a:rPr>
            <a:t>формирование официальной статистической информации на основании первичных статистических и (или) административных данных</a:t>
          </a:r>
          <a:endParaRPr lang="ru-RU" sz="1600" dirty="0">
            <a:solidFill>
              <a:schemeClr val="tx1"/>
            </a:solidFill>
          </a:endParaRPr>
        </a:p>
      </dgm:t>
    </dgm:pt>
    <dgm:pt modelId="{517E42E8-19A3-4240-8E32-2E939AF3D2A8}" type="parTrans" cxnId="{62F53BF1-E7C0-4C1F-8638-3734F0C85648}">
      <dgm:prSet/>
      <dgm:spPr/>
      <dgm:t>
        <a:bodyPr/>
        <a:lstStyle/>
        <a:p>
          <a:pPr>
            <a:lnSpc>
              <a:spcPts val="1300"/>
            </a:lnSpc>
          </a:pPr>
          <a:endParaRPr lang="ru-RU" sz="1600">
            <a:solidFill>
              <a:schemeClr val="tx1"/>
            </a:solidFill>
          </a:endParaRPr>
        </a:p>
      </dgm:t>
    </dgm:pt>
    <dgm:pt modelId="{B501D57E-15CA-4A97-8587-667DCB0B475E}" type="sibTrans" cxnId="{62F53BF1-E7C0-4C1F-8638-3734F0C85648}">
      <dgm:prSet/>
      <dgm:spPr/>
      <dgm:t>
        <a:bodyPr/>
        <a:lstStyle/>
        <a:p>
          <a:pPr>
            <a:lnSpc>
              <a:spcPts val="1300"/>
            </a:lnSpc>
          </a:pPr>
          <a:endParaRPr lang="ru-RU" sz="1600">
            <a:solidFill>
              <a:schemeClr val="tx1"/>
            </a:solidFill>
          </a:endParaRPr>
        </a:p>
      </dgm:t>
    </dgm:pt>
    <dgm:pt modelId="{0ED8CC44-7B4F-46F7-8E33-72241420CE47}">
      <dgm:prSet phldrT="[Текст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solidFill>
          <a:srgbClr val="8EDAB4"/>
        </a:solidFill>
      </dgm:spPr>
      <dgm:t>
        <a:bodyPr/>
        <a:lstStyle/>
        <a:p>
          <a:pPr>
            <a:lnSpc>
              <a:spcPts val="1300"/>
            </a:lnSpc>
          </a:pPr>
          <a:r>
            <a:rPr lang="ru-RU" altLang="ru-RU" sz="1600" b="1" dirty="0">
              <a:solidFill>
                <a:schemeClr val="tx1"/>
              </a:solidFill>
              <a:latin typeface="Arial" panose="020B0604020202020204" pitchFamily="34" charset="0"/>
            </a:rPr>
            <a:t>обязательное применение официальной статистической методологии, соответствующей международным стандартам в области статистики</a:t>
          </a:r>
          <a:endParaRPr lang="ru-RU" sz="1600" dirty="0">
            <a:solidFill>
              <a:schemeClr val="tx1"/>
            </a:solidFill>
          </a:endParaRPr>
        </a:p>
      </dgm:t>
    </dgm:pt>
    <dgm:pt modelId="{D3A06A61-E556-45AE-800B-4E712BA8A67B}" type="parTrans" cxnId="{80EEC005-0876-4D2F-BE33-2D8E7A353605}">
      <dgm:prSet/>
      <dgm:spPr/>
      <dgm:t>
        <a:bodyPr/>
        <a:lstStyle/>
        <a:p>
          <a:pPr>
            <a:lnSpc>
              <a:spcPts val="1300"/>
            </a:lnSpc>
          </a:pPr>
          <a:endParaRPr lang="ru-RU" sz="1600">
            <a:solidFill>
              <a:schemeClr val="tx1"/>
            </a:solidFill>
          </a:endParaRPr>
        </a:p>
      </dgm:t>
    </dgm:pt>
    <dgm:pt modelId="{720C175B-1F82-43D4-9523-6513A8FFFA72}" type="sibTrans" cxnId="{80EEC005-0876-4D2F-BE33-2D8E7A353605}">
      <dgm:prSet/>
      <dgm:spPr/>
      <dgm:t>
        <a:bodyPr/>
        <a:lstStyle/>
        <a:p>
          <a:pPr>
            <a:lnSpc>
              <a:spcPts val="1300"/>
            </a:lnSpc>
          </a:pPr>
          <a:endParaRPr lang="ru-RU" sz="1600">
            <a:solidFill>
              <a:schemeClr val="tx1"/>
            </a:solidFill>
          </a:endParaRPr>
        </a:p>
      </dgm:t>
    </dgm:pt>
    <dgm:pt modelId="{D6C383FE-DD2F-4EA4-BDAC-8137B4D74CB0}">
      <dgm:prSet phldrT="[Текст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solidFill>
          <a:srgbClr val="8EDAB4"/>
        </a:solidFill>
      </dgm:spPr>
      <dgm:t>
        <a:bodyPr/>
        <a:lstStyle/>
        <a:p>
          <a:pPr>
            <a:lnSpc>
              <a:spcPts val="1300"/>
            </a:lnSpc>
          </a:pPr>
          <a:r>
            <a:rPr lang="ru-RU" altLang="ru-RU" sz="1600" b="1" dirty="0">
              <a:solidFill>
                <a:schemeClr val="tx1"/>
              </a:solidFill>
              <a:latin typeface="Arial" panose="020B0604020202020204" pitchFamily="34" charset="0"/>
            </a:rPr>
            <a:t>выполнение годовой программы статистических работ</a:t>
          </a:r>
          <a:endParaRPr lang="ru-RU" sz="1600" dirty="0">
            <a:solidFill>
              <a:schemeClr val="tx1"/>
            </a:solidFill>
          </a:endParaRPr>
        </a:p>
      </dgm:t>
    </dgm:pt>
    <dgm:pt modelId="{D1B42DC7-2E60-4BEB-8296-04D138D01898}" type="parTrans" cxnId="{51B606AE-75A4-4F9E-AE9D-03AAF9335E4F}">
      <dgm:prSet/>
      <dgm:spPr/>
      <dgm:t>
        <a:bodyPr/>
        <a:lstStyle/>
        <a:p>
          <a:endParaRPr lang="ru-RU"/>
        </a:p>
      </dgm:t>
    </dgm:pt>
    <dgm:pt modelId="{AAF4B289-E628-452E-A315-B3A2D8682014}" type="sibTrans" cxnId="{51B606AE-75A4-4F9E-AE9D-03AAF9335E4F}">
      <dgm:prSet/>
      <dgm:spPr/>
      <dgm:t>
        <a:bodyPr/>
        <a:lstStyle/>
        <a:p>
          <a:endParaRPr lang="ru-RU"/>
        </a:p>
      </dgm:t>
    </dgm:pt>
    <dgm:pt modelId="{66F96A68-470E-4C75-A582-58D45BACBCE5}">
      <dgm:prSet phldrT="[Текст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solidFill>
          <a:srgbClr val="8EDAB4"/>
        </a:solidFill>
      </dgm:spPr>
      <dgm:t>
        <a:bodyPr/>
        <a:lstStyle/>
        <a:p>
          <a:pPr>
            <a:lnSpc>
              <a:spcPts val="1300"/>
            </a:lnSpc>
          </a:pPr>
          <a:r>
            <a:rPr lang="ru-RU" altLang="ru-RU" sz="1600" b="1">
              <a:solidFill>
                <a:schemeClr val="tx1"/>
              </a:solidFill>
              <a:latin typeface="Arial" panose="020B0604020202020204" pitchFamily="34" charset="0"/>
            </a:rPr>
            <a:t>наличие полномочий (компетенции) на ведение государственной статистики</a:t>
          </a:r>
          <a:endParaRPr lang="ru-RU" sz="1600" dirty="0">
            <a:solidFill>
              <a:schemeClr val="tx1"/>
            </a:solidFill>
          </a:endParaRPr>
        </a:p>
      </dgm:t>
    </dgm:pt>
    <dgm:pt modelId="{1A6CEFF0-EB22-4019-9B3D-2EE837C8417A}" type="parTrans" cxnId="{39A1EAE9-3082-4324-853B-AACD52BAA6F6}">
      <dgm:prSet/>
      <dgm:spPr/>
      <dgm:t>
        <a:bodyPr/>
        <a:lstStyle/>
        <a:p>
          <a:endParaRPr lang="ru-RU"/>
        </a:p>
      </dgm:t>
    </dgm:pt>
    <dgm:pt modelId="{C99EE4F4-90C4-4BF6-BF11-110C56792E9C}" type="sibTrans" cxnId="{39A1EAE9-3082-4324-853B-AACD52BAA6F6}">
      <dgm:prSet/>
      <dgm:spPr/>
      <dgm:t>
        <a:bodyPr/>
        <a:lstStyle/>
        <a:p>
          <a:endParaRPr lang="ru-RU"/>
        </a:p>
      </dgm:t>
    </dgm:pt>
    <dgm:pt modelId="{4659AF25-329A-4424-8C06-B982DA30FBE7}" type="pres">
      <dgm:prSet presAssocID="{764D13F2-40A9-4AB0-9E95-2E7EA0C00831}" presName="Name0" presStyleCnt="0">
        <dgm:presLayoutVars>
          <dgm:chMax val="7"/>
          <dgm:chPref val="7"/>
          <dgm:dir/>
        </dgm:presLayoutVars>
      </dgm:prSet>
      <dgm:spPr/>
    </dgm:pt>
    <dgm:pt modelId="{8069C21E-C2D4-418C-AB72-D6159338232C}" type="pres">
      <dgm:prSet presAssocID="{764D13F2-40A9-4AB0-9E95-2E7EA0C00831}" presName="Name1" presStyleCnt="0"/>
      <dgm:spPr/>
    </dgm:pt>
    <dgm:pt modelId="{D5AACF84-1D7C-4E55-A1A3-50D16721937A}" type="pres">
      <dgm:prSet presAssocID="{764D13F2-40A9-4AB0-9E95-2E7EA0C00831}" presName="cycle" presStyleCnt="0"/>
      <dgm:spPr/>
    </dgm:pt>
    <dgm:pt modelId="{3F4D1241-C5DC-4A35-9867-32F00CCE6575}" type="pres">
      <dgm:prSet presAssocID="{764D13F2-40A9-4AB0-9E95-2E7EA0C00831}" presName="srcNode" presStyleLbl="node1" presStyleIdx="0" presStyleCnt="7"/>
      <dgm:spPr/>
    </dgm:pt>
    <dgm:pt modelId="{772DDEC4-AC60-4A33-AD71-596C2AB5BE1C}" type="pres">
      <dgm:prSet presAssocID="{764D13F2-40A9-4AB0-9E95-2E7EA0C00831}" presName="conn" presStyleLbl="parChTrans1D2" presStyleIdx="0" presStyleCnt="1"/>
      <dgm:spPr/>
    </dgm:pt>
    <dgm:pt modelId="{F9BC6FA3-2EC1-417E-A90C-CADBBE0591CA}" type="pres">
      <dgm:prSet presAssocID="{764D13F2-40A9-4AB0-9E95-2E7EA0C00831}" presName="extraNode" presStyleLbl="node1" presStyleIdx="0" presStyleCnt="7"/>
      <dgm:spPr/>
    </dgm:pt>
    <dgm:pt modelId="{685B815A-ADE9-47B9-957D-410C369FC277}" type="pres">
      <dgm:prSet presAssocID="{764D13F2-40A9-4AB0-9E95-2E7EA0C00831}" presName="dstNode" presStyleLbl="node1" presStyleIdx="0" presStyleCnt="7"/>
      <dgm:spPr/>
    </dgm:pt>
    <dgm:pt modelId="{489B9F4F-7EB1-40D1-B9DA-B530CC4A349A}" type="pres">
      <dgm:prSet presAssocID="{C738B6A5-6B88-4B96-AEDB-C409167583AD}" presName="text_1" presStyleLbl="node1" presStyleIdx="0" presStyleCnt="7">
        <dgm:presLayoutVars>
          <dgm:bulletEnabled val="1"/>
        </dgm:presLayoutVars>
      </dgm:prSet>
      <dgm:spPr/>
    </dgm:pt>
    <dgm:pt modelId="{82229AC9-00DC-465C-9672-AA621687DF00}" type="pres">
      <dgm:prSet presAssocID="{C738B6A5-6B88-4B96-AEDB-C409167583AD}" presName="accent_1" presStyleCnt="0"/>
      <dgm:spPr/>
    </dgm:pt>
    <dgm:pt modelId="{55897D57-C25B-4490-A204-52D87792D11B}" type="pres">
      <dgm:prSet presAssocID="{C738B6A5-6B88-4B96-AEDB-C409167583AD}" presName="accentRepeatNode" presStyleLbl="solidFgAcc1" presStyleIdx="0" presStyleCnt="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A78FE886-02A0-480A-A9A8-3C7538B4F39A}" type="pres">
      <dgm:prSet presAssocID="{66F96A68-470E-4C75-A582-58D45BACBCE5}" presName="text_2" presStyleLbl="node1" presStyleIdx="1" presStyleCnt="7">
        <dgm:presLayoutVars>
          <dgm:bulletEnabled val="1"/>
        </dgm:presLayoutVars>
      </dgm:prSet>
      <dgm:spPr/>
    </dgm:pt>
    <dgm:pt modelId="{D3314385-ED90-4C60-BFE0-AC5312FECC71}" type="pres">
      <dgm:prSet presAssocID="{66F96A68-470E-4C75-A582-58D45BACBCE5}" presName="accent_2" presStyleCnt="0"/>
      <dgm:spPr/>
    </dgm:pt>
    <dgm:pt modelId="{543396EB-C61B-4856-BE5E-EA07ED1BB9D6}" type="pres">
      <dgm:prSet presAssocID="{66F96A68-470E-4C75-A582-58D45BACBCE5}" presName="accentRepeatNode" presStyleLbl="solidFgAcc1" presStyleIdx="1" presStyleCnt="7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DD94BA3F-1ABC-4BC7-A3AA-42418AE8BD2B}" type="pres">
      <dgm:prSet presAssocID="{12B6C223-F8B0-4C05-B76F-8A2B682E1D28}" presName="text_3" presStyleLbl="node1" presStyleIdx="2" presStyleCnt="7">
        <dgm:presLayoutVars>
          <dgm:bulletEnabled val="1"/>
        </dgm:presLayoutVars>
      </dgm:prSet>
      <dgm:spPr/>
    </dgm:pt>
    <dgm:pt modelId="{C58980AF-DBFC-4E14-A125-3E2AB23E83A0}" type="pres">
      <dgm:prSet presAssocID="{12B6C223-F8B0-4C05-B76F-8A2B682E1D28}" presName="accent_3" presStyleCnt="0"/>
      <dgm:spPr/>
    </dgm:pt>
    <dgm:pt modelId="{9AA3A68D-BF99-461E-A215-04325DF4D14D}" type="pres">
      <dgm:prSet presAssocID="{12B6C223-F8B0-4C05-B76F-8A2B682E1D28}" presName="accentRepeatNode" presStyleLbl="solidFgAcc1" presStyleIdx="2" presStyleCnt="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1EA85A46-DE00-42FD-A7DC-FAE654E2361A}" type="pres">
      <dgm:prSet presAssocID="{456501D2-61EB-493D-81C9-F738F8E8916F}" presName="text_4" presStyleLbl="node1" presStyleIdx="3" presStyleCnt="7">
        <dgm:presLayoutVars>
          <dgm:bulletEnabled val="1"/>
        </dgm:presLayoutVars>
      </dgm:prSet>
      <dgm:spPr/>
    </dgm:pt>
    <dgm:pt modelId="{35BF272B-6F22-4AD7-AA30-92C2699C28DC}" type="pres">
      <dgm:prSet presAssocID="{456501D2-61EB-493D-81C9-F738F8E8916F}" presName="accent_4" presStyleCnt="0"/>
      <dgm:spPr/>
    </dgm:pt>
    <dgm:pt modelId="{73A01053-24BC-4082-A999-85658230CEDE}" type="pres">
      <dgm:prSet presAssocID="{456501D2-61EB-493D-81C9-F738F8E8916F}" presName="accentRepeatNode" presStyleLbl="solidFgAcc1" presStyleIdx="3" presStyleCnt="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85B2809F-E67A-40D7-B561-655B5AC6B9DC}" type="pres">
      <dgm:prSet presAssocID="{D6C383FE-DD2F-4EA4-BDAC-8137B4D74CB0}" presName="text_5" presStyleLbl="node1" presStyleIdx="4" presStyleCnt="7">
        <dgm:presLayoutVars>
          <dgm:bulletEnabled val="1"/>
        </dgm:presLayoutVars>
      </dgm:prSet>
      <dgm:spPr/>
    </dgm:pt>
    <dgm:pt modelId="{0442EC86-CFF8-4F16-882A-C3E69E74E0B5}" type="pres">
      <dgm:prSet presAssocID="{D6C383FE-DD2F-4EA4-BDAC-8137B4D74CB0}" presName="accent_5" presStyleCnt="0"/>
      <dgm:spPr/>
    </dgm:pt>
    <dgm:pt modelId="{FD869EA7-1362-4748-B05F-607F3363F7FB}" type="pres">
      <dgm:prSet presAssocID="{D6C383FE-DD2F-4EA4-BDAC-8137B4D74CB0}" presName="accentRepeatNode" presStyleLbl="solidFgAcc1" presStyleIdx="4" presStyleCnt="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B18C3616-1AD1-4A39-B6C6-949D538DDD02}" type="pres">
      <dgm:prSet presAssocID="{0ED8CC44-7B4F-46F7-8E33-72241420CE47}" presName="text_6" presStyleLbl="node1" presStyleIdx="5" presStyleCnt="7">
        <dgm:presLayoutVars>
          <dgm:bulletEnabled val="1"/>
        </dgm:presLayoutVars>
      </dgm:prSet>
      <dgm:spPr/>
    </dgm:pt>
    <dgm:pt modelId="{80A4EE16-5BA3-457A-A92B-C042610FBA49}" type="pres">
      <dgm:prSet presAssocID="{0ED8CC44-7B4F-46F7-8E33-72241420CE47}" presName="accent_6" presStyleCnt="0"/>
      <dgm:spPr/>
    </dgm:pt>
    <dgm:pt modelId="{208732C1-5C49-45E2-A53B-9C93AE485F99}" type="pres">
      <dgm:prSet presAssocID="{0ED8CC44-7B4F-46F7-8E33-72241420CE47}" presName="accentRepeatNode" presStyleLbl="solidFgAcc1" presStyleIdx="5" presStyleCnt="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EF5E1C55-F883-46AF-B26E-BEA400CD337A}" type="pres">
      <dgm:prSet presAssocID="{9F698B50-0D9A-4C29-872E-07FCD79C682E}" presName="text_7" presStyleLbl="node1" presStyleIdx="6" presStyleCnt="7">
        <dgm:presLayoutVars>
          <dgm:bulletEnabled val="1"/>
        </dgm:presLayoutVars>
      </dgm:prSet>
      <dgm:spPr/>
    </dgm:pt>
    <dgm:pt modelId="{D8309363-19EF-4DE4-A686-A38E66B11028}" type="pres">
      <dgm:prSet presAssocID="{9F698B50-0D9A-4C29-872E-07FCD79C682E}" presName="accent_7" presStyleCnt="0"/>
      <dgm:spPr/>
    </dgm:pt>
    <dgm:pt modelId="{BF273F05-AC96-48D1-844A-87CC1DB21A8A}" type="pres">
      <dgm:prSet presAssocID="{9F698B50-0D9A-4C29-872E-07FCD79C682E}" presName="accentRepeatNode" presStyleLbl="solidFgAcc1" presStyleIdx="6" presStyleCnt="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</dgm:ptLst>
  <dgm:cxnLst>
    <dgm:cxn modelId="{E59AD401-4C22-41EB-BFAE-ADDFFC718050}" type="presOf" srcId="{12B6C223-F8B0-4C05-B76F-8A2B682E1D28}" destId="{DD94BA3F-1ABC-4BC7-A3AA-42418AE8BD2B}" srcOrd="0" destOrd="0" presId="urn:microsoft.com/office/officeart/2008/layout/VerticalCurvedList"/>
    <dgm:cxn modelId="{80EEC005-0876-4D2F-BE33-2D8E7A353605}" srcId="{764D13F2-40A9-4AB0-9E95-2E7EA0C00831}" destId="{0ED8CC44-7B4F-46F7-8E33-72241420CE47}" srcOrd="5" destOrd="0" parTransId="{D3A06A61-E556-45AE-800B-4E712BA8A67B}" sibTransId="{720C175B-1F82-43D4-9523-6513A8FFFA72}"/>
    <dgm:cxn modelId="{AD5D931C-52FC-40A3-B7D8-6D83DE190D92}" type="presOf" srcId="{0ED8CC44-7B4F-46F7-8E33-72241420CE47}" destId="{B18C3616-1AD1-4A39-B6C6-949D538DDD02}" srcOrd="0" destOrd="0" presId="urn:microsoft.com/office/officeart/2008/layout/VerticalCurvedList"/>
    <dgm:cxn modelId="{D18DB03E-0B5E-407A-95DB-96DC913626D9}" type="presOf" srcId="{FB243692-FD2C-4982-8E7B-84895E080120}" destId="{772DDEC4-AC60-4A33-AD71-596C2AB5BE1C}" srcOrd="0" destOrd="0" presId="urn:microsoft.com/office/officeart/2008/layout/VerticalCurvedList"/>
    <dgm:cxn modelId="{ADF54954-4A23-4CC1-9D78-8FDA6F917A8F}" srcId="{764D13F2-40A9-4AB0-9E95-2E7EA0C00831}" destId="{12B6C223-F8B0-4C05-B76F-8A2B682E1D28}" srcOrd="2" destOrd="0" parTransId="{B8F5650C-6CE2-4335-A45E-E87FBBC56E6E}" sibTransId="{A6B0DA64-5C88-4A86-B1EC-027F4680F68B}"/>
    <dgm:cxn modelId="{449BB555-B437-4AE5-939C-2A2150B81F9B}" type="presOf" srcId="{764D13F2-40A9-4AB0-9E95-2E7EA0C00831}" destId="{4659AF25-329A-4424-8C06-B982DA30FBE7}" srcOrd="0" destOrd="0" presId="urn:microsoft.com/office/officeart/2008/layout/VerticalCurvedList"/>
    <dgm:cxn modelId="{2DA6FC94-8ED2-40FD-BE7A-CBA351C1D03D}" type="presOf" srcId="{456501D2-61EB-493D-81C9-F738F8E8916F}" destId="{1EA85A46-DE00-42FD-A7DC-FAE654E2361A}" srcOrd="0" destOrd="0" presId="urn:microsoft.com/office/officeart/2008/layout/VerticalCurvedList"/>
    <dgm:cxn modelId="{51B606AE-75A4-4F9E-AE9D-03AAF9335E4F}" srcId="{764D13F2-40A9-4AB0-9E95-2E7EA0C00831}" destId="{D6C383FE-DD2F-4EA4-BDAC-8137B4D74CB0}" srcOrd="4" destOrd="0" parTransId="{D1B42DC7-2E60-4BEB-8296-04D138D01898}" sibTransId="{AAF4B289-E628-452E-A315-B3A2D8682014}"/>
    <dgm:cxn modelId="{04E377B9-62AC-467E-898D-03ADAC47744A}" srcId="{764D13F2-40A9-4AB0-9E95-2E7EA0C00831}" destId="{C738B6A5-6B88-4B96-AEDB-C409167583AD}" srcOrd="0" destOrd="0" parTransId="{6DECB8AC-620D-493B-B609-22538F849EC0}" sibTransId="{FB243692-FD2C-4982-8E7B-84895E080120}"/>
    <dgm:cxn modelId="{B65940D3-BDB8-4AEA-B4E5-6671F4ADC564}" type="presOf" srcId="{9F698B50-0D9A-4C29-872E-07FCD79C682E}" destId="{EF5E1C55-F883-46AF-B26E-BEA400CD337A}" srcOrd="0" destOrd="0" presId="urn:microsoft.com/office/officeart/2008/layout/VerticalCurvedList"/>
    <dgm:cxn modelId="{E8896AE4-2FC1-46DE-82AB-F187B8DD1F2E}" type="presOf" srcId="{C738B6A5-6B88-4B96-AEDB-C409167583AD}" destId="{489B9F4F-7EB1-40D1-B9DA-B530CC4A349A}" srcOrd="0" destOrd="0" presId="urn:microsoft.com/office/officeart/2008/layout/VerticalCurvedList"/>
    <dgm:cxn modelId="{600D8EE8-8E44-432B-BD7C-F7878339A2C5}" srcId="{764D13F2-40A9-4AB0-9E95-2E7EA0C00831}" destId="{456501D2-61EB-493D-81C9-F738F8E8916F}" srcOrd="3" destOrd="0" parTransId="{198F7466-2F72-4445-9E2A-98540B8908B1}" sibTransId="{86F18121-10A3-4A71-8E23-003936C5044E}"/>
    <dgm:cxn modelId="{74F443E9-719A-4CE2-93B8-C2513CB1C48E}" type="presOf" srcId="{66F96A68-470E-4C75-A582-58D45BACBCE5}" destId="{A78FE886-02A0-480A-A9A8-3C7538B4F39A}" srcOrd="0" destOrd="0" presId="urn:microsoft.com/office/officeart/2008/layout/VerticalCurvedList"/>
    <dgm:cxn modelId="{39A1EAE9-3082-4324-853B-AACD52BAA6F6}" srcId="{764D13F2-40A9-4AB0-9E95-2E7EA0C00831}" destId="{66F96A68-470E-4C75-A582-58D45BACBCE5}" srcOrd="1" destOrd="0" parTransId="{1A6CEFF0-EB22-4019-9B3D-2EE837C8417A}" sibTransId="{C99EE4F4-90C4-4BF6-BF11-110C56792E9C}"/>
    <dgm:cxn modelId="{62F53BF1-E7C0-4C1F-8638-3734F0C85648}" srcId="{764D13F2-40A9-4AB0-9E95-2E7EA0C00831}" destId="{9F698B50-0D9A-4C29-872E-07FCD79C682E}" srcOrd="6" destOrd="0" parTransId="{517E42E8-19A3-4240-8E32-2E939AF3D2A8}" sibTransId="{B501D57E-15CA-4A97-8587-667DCB0B475E}"/>
    <dgm:cxn modelId="{91CED9FC-771D-4DA5-A9A2-7CFD4F847682}" type="presOf" srcId="{D6C383FE-DD2F-4EA4-BDAC-8137B4D74CB0}" destId="{85B2809F-E67A-40D7-B561-655B5AC6B9DC}" srcOrd="0" destOrd="0" presId="urn:microsoft.com/office/officeart/2008/layout/VerticalCurvedList"/>
    <dgm:cxn modelId="{21FA2AEC-13B9-4B00-AA62-A4A5E8DA189D}" type="presParOf" srcId="{4659AF25-329A-4424-8C06-B982DA30FBE7}" destId="{8069C21E-C2D4-418C-AB72-D6159338232C}" srcOrd="0" destOrd="0" presId="urn:microsoft.com/office/officeart/2008/layout/VerticalCurvedList"/>
    <dgm:cxn modelId="{1072A0A7-8C24-4633-8B6D-C9DF1694E294}" type="presParOf" srcId="{8069C21E-C2D4-418C-AB72-D6159338232C}" destId="{D5AACF84-1D7C-4E55-A1A3-50D16721937A}" srcOrd="0" destOrd="0" presId="urn:microsoft.com/office/officeart/2008/layout/VerticalCurvedList"/>
    <dgm:cxn modelId="{EAD82E66-33CE-4724-B394-A5E55DC992E6}" type="presParOf" srcId="{D5AACF84-1D7C-4E55-A1A3-50D16721937A}" destId="{3F4D1241-C5DC-4A35-9867-32F00CCE6575}" srcOrd="0" destOrd="0" presId="urn:microsoft.com/office/officeart/2008/layout/VerticalCurvedList"/>
    <dgm:cxn modelId="{6F0C3F1B-F336-4D2C-8361-55C5742DF855}" type="presParOf" srcId="{D5AACF84-1D7C-4E55-A1A3-50D16721937A}" destId="{772DDEC4-AC60-4A33-AD71-596C2AB5BE1C}" srcOrd="1" destOrd="0" presId="urn:microsoft.com/office/officeart/2008/layout/VerticalCurvedList"/>
    <dgm:cxn modelId="{64D763C4-1F06-4EE6-943A-29D823E4327D}" type="presParOf" srcId="{D5AACF84-1D7C-4E55-A1A3-50D16721937A}" destId="{F9BC6FA3-2EC1-417E-A90C-CADBBE0591CA}" srcOrd="2" destOrd="0" presId="urn:microsoft.com/office/officeart/2008/layout/VerticalCurvedList"/>
    <dgm:cxn modelId="{6816B6C6-6946-4C7E-B874-337475B7786F}" type="presParOf" srcId="{D5AACF84-1D7C-4E55-A1A3-50D16721937A}" destId="{685B815A-ADE9-47B9-957D-410C369FC277}" srcOrd="3" destOrd="0" presId="urn:microsoft.com/office/officeart/2008/layout/VerticalCurvedList"/>
    <dgm:cxn modelId="{65930D24-1FD4-4851-99BE-A77CA9FB0595}" type="presParOf" srcId="{8069C21E-C2D4-418C-AB72-D6159338232C}" destId="{489B9F4F-7EB1-40D1-B9DA-B530CC4A349A}" srcOrd="1" destOrd="0" presId="urn:microsoft.com/office/officeart/2008/layout/VerticalCurvedList"/>
    <dgm:cxn modelId="{958C52CB-7216-4FF0-B1A1-43903FC842CE}" type="presParOf" srcId="{8069C21E-C2D4-418C-AB72-D6159338232C}" destId="{82229AC9-00DC-465C-9672-AA621687DF00}" srcOrd="2" destOrd="0" presId="urn:microsoft.com/office/officeart/2008/layout/VerticalCurvedList"/>
    <dgm:cxn modelId="{CFA51FCF-D907-43AC-A902-F79E60334603}" type="presParOf" srcId="{82229AC9-00DC-465C-9672-AA621687DF00}" destId="{55897D57-C25B-4490-A204-52D87792D11B}" srcOrd="0" destOrd="0" presId="urn:microsoft.com/office/officeart/2008/layout/VerticalCurvedList"/>
    <dgm:cxn modelId="{76697BB5-6DAC-461A-9ECF-5B14B1AED338}" type="presParOf" srcId="{8069C21E-C2D4-418C-AB72-D6159338232C}" destId="{A78FE886-02A0-480A-A9A8-3C7538B4F39A}" srcOrd="3" destOrd="0" presId="urn:microsoft.com/office/officeart/2008/layout/VerticalCurvedList"/>
    <dgm:cxn modelId="{0268FF97-1B20-4947-9B96-ED3D090BED26}" type="presParOf" srcId="{8069C21E-C2D4-418C-AB72-D6159338232C}" destId="{D3314385-ED90-4C60-BFE0-AC5312FECC71}" srcOrd="4" destOrd="0" presId="urn:microsoft.com/office/officeart/2008/layout/VerticalCurvedList"/>
    <dgm:cxn modelId="{A23D974E-6354-4FBE-AEF7-E875A6B969E9}" type="presParOf" srcId="{D3314385-ED90-4C60-BFE0-AC5312FECC71}" destId="{543396EB-C61B-4856-BE5E-EA07ED1BB9D6}" srcOrd="0" destOrd="0" presId="urn:microsoft.com/office/officeart/2008/layout/VerticalCurvedList"/>
    <dgm:cxn modelId="{341A2FBF-23C3-4C78-9DD8-DE06CE669CB3}" type="presParOf" srcId="{8069C21E-C2D4-418C-AB72-D6159338232C}" destId="{DD94BA3F-1ABC-4BC7-A3AA-42418AE8BD2B}" srcOrd="5" destOrd="0" presId="urn:microsoft.com/office/officeart/2008/layout/VerticalCurvedList"/>
    <dgm:cxn modelId="{AF08EEE4-AF01-48C1-995E-2ABF2FFC19B5}" type="presParOf" srcId="{8069C21E-C2D4-418C-AB72-D6159338232C}" destId="{C58980AF-DBFC-4E14-A125-3E2AB23E83A0}" srcOrd="6" destOrd="0" presId="urn:microsoft.com/office/officeart/2008/layout/VerticalCurvedList"/>
    <dgm:cxn modelId="{FDE4B053-207E-4176-87A1-18BECD4D6D07}" type="presParOf" srcId="{C58980AF-DBFC-4E14-A125-3E2AB23E83A0}" destId="{9AA3A68D-BF99-461E-A215-04325DF4D14D}" srcOrd="0" destOrd="0" presId="urn:microsoft.com/office/officeart/2008/layout/VerticalCurvedList"/>
    <dgm:cxn modelId="{FF6F901E-04A2-4C07-AFF7-6FB42BE7D851}" type="presParOf" srcId="{8069C21E-C2D4-418C-AB72-D6159338232C}" destId="{1EA85A46-DE00-42FD-A7DC-FAE654E2361A}" srcOrd="7" destOrd="0" presId="urn:microsoft.com/office/officeart/2008/layout/VerticalCurvedList"/>
    <dgm:cxn modelId="{9A379CE1-5F82-4E63-B4B4-6A28E3AC508F}" type="presParOf" srcId="{8069C21E-C2D4-418C-AB72-D6159338232C}" destId="{35BF272B-6F22-4AD7-AA30-92C2699C28DC}" srcOrd="8" destOrd="0" presId="urn:microsoft.com/office/officeart/2008/layout/VerticalCurvedList"/>
    <dgm:cxn modelId="{E8281D4C-91F5-45F3-87D0-E7AEB81A828E}" type="presParOf" srcId="{35BF272B-6F22-4AD7-AA30-92C2699C28DC}" destId="{73A01053-24BC-4082-A999-85658230CEDE}" srcOrd="0" destOrd="0" presId="urn:microsoft.com/office/officeart/2008/layout/VerticalCurvedList"/>
    <dgm:cxn modelId="{1576B2B5-5834-46A7-99A2-B068CD734B31}" type="presParOf" srcId="{8069C21E-C2D4-418C-AB72-D6159338232C}" destId="{85B2809F-E67A-40D7-B561-655B5AC6B9DC}" srcOrd="9" destOrd="0" presId="urn:microsoft.com/office/officeart/2008/layout/VerticalCurvedList"/>
    <dgm:cxn modelId="{684539D2-2FDC-4F61-B2A7-5DDBD64D1F61}" type="presParOf" srcId="{8069C21E-C2D4-418C-AB72-D6159338232C}" destId="{0442EC86-CFF8-4F16-882A-C3E69E74E0B5}" srcOrd="10" destOrd="0" presId="urn:microsoft.com/office/officeart/2008/layout/VerticalCurvedList"/>
    <dgm:cxn modelId="{21538EF7-3598-452D-AC13-03ADDB6FC8E2}" type="presParOf" srcId="{0442EC86-CFF8-4F16-882A-C3E69E74E0B5}" destId="{FD869EA7-1362-4748-B05F-607F3363F7FB}" srcOrd="0" destOrd="0" presId="urn:microsoft.com/office/officeart/2008/layout/VerticalCurvedList"/>
    <dgm:cxn modelId="{E4D4E9A7-DB40-4384-8D3D-C2F7887E1ECE}" type="presParOf" srcId="{8069C21E-C2D4-418C-AB72-D6159338232C}" destId="{B18C3616-1AD1-4A39-B6C6-949D538DDD02}" srcOrd="11" destOrd="0" presId="urn:microsoft.com/office/officeart/2008/layout/VerticalCurvedList"/>
    <dgm:cxn modelId="{E70FC25F-3981-462B-A468-43982A2D3284}" type="presParOf" srcId="{8069C21E-C2D4-418C-AB72-D6159338232C}" destId="{80A4EE16-5BA3-457A-A92B-C042610FBA49}" srcOrd="12" destOrd="0" presId="urn:microsoft.com/office/officeart/2008/layout/VerticalCurvedList"/>
    <dgm:cxn modelId="{57B8C5EE-808B-49F1-84E2-94E7EFEF1CFA}" type="presParOf" srcId="{80A4EE16-5BA3-457A-A92B-C042610FBA49}" destId="{208732C1-5C49-45E2-A53B-9C93AE485F99}" srcOrd="0" destOrd="0" presId="urn:microsoft.com/office/officeart/2008/layout/VerticalCurvedList"/>
    <dgm:cxn modelId="{74261808-72E1-41FC-A5CB-CB942DA86383}" type="presParOf" srcId="{8069C21E-C2D4-418C-AB72-D6159338232C}" destId="{EF5E1C55-F883-46AF-B26E-BEA400CD337A}" srcOrd="13" destOrd="0" presId="urn:microsoft.com/office/officeart/2008/layout/VerticalCurvedList"/>
    <dgm:cxn modelId="{093A3364-E5A9-47EC-8FF9-502119D823C4}" type="presParOf" srcId="{8069C21E-C2D4-418C-AB72-D6159338232C}" destId="{D8309363-19EF-4DE4-A686-A38E66B11028}" srcOrd="14" destOrd="0" presId="urn:microsoft.com/office/officeart/2008/layout/VerticalCurvedList"/>
    <dgm:cxn modelId="{450282CF-B134-4222-B52A-4848139184D0}" type="presParOf" srcId="{D8309363-19EF-4DE4-A686-A38E66B11028}" destId="{BF273F05-AC96-48D1-844A-87CC1DB21A8A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1423A76-46AD-426A-8DDF-C8FC234D43DB}" type="doc">
      <dgm:prSet loTypeId="urn:microsoft.com/office/officeart/2008/layout/Picture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CFBC03B-6C7A-40ED-8435-6BE2B90BF1FC}">
      <dgm:prSet phldrT="[Текст]" custT="1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>
        <a:noFill/>
      </dgm:spPr>
      <dgm:t>
        <a:bodyPr/>
        <a:lstStyle/>
        <a:p>
          <a:pPr>
            <a:spcAft>
              <a:spcPts val="0"/>
            </a:spcAft>
          </a:pPr>
          <a:r>
            <a:rPr lang="ru-RU" sz="22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Мероприятия по разработке инструментов </a:t>
          </a:r>
          <a:br>
            <a:rPr lang="ru-RU" sz="22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</a:br>
          <a:r>
            <a:rPr lang="ru-RU" sz="22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 сбору данных для мониторинга ЦУР</a:t>
          </a:r>
        </a:p>
      </dgm:t>
    </dgm:pt>
    <dgm:pt modelId="{5980817D-4F93-41E3-85B6-2977B0BEDE03}" type="parTrans" cxnId="{0A9614B1-B2C6-4F7B-95FA-26391A56B364}">
      <dgm:prSet/>
      <dgm:spPr/>
      <dgm:t>
        <a:bodyPr/>
        <a:lstStyle/>
        <a:p>
          <a:endParaRPr lang="ru-RU">
            <a:solidFill>
              <a:srgbClr val="000000"/>
            </a:solidFill>
          </a:endParaRPr>
        </a:p>
      </dgm:t>
    </dgm:pt>
    <dgm:pt modelId="{03E7AE05-D502-45DA-8491-6B7AEC565B04}" type="sibTrans" cxnId="{0A9614B1-B2C6-4F7B-95FA-26391A56B364}">
      <dgm:prSet/>
      <dgm:spPr/>
      <dgm:t>
        <a:bodyPr/>
        <a:lstStyle/>
        <a:p>
          <a:endParaRPr lang="ru-RU">
            <a:solidFill>
              <a:srgbClr val="000000"/>
            </a:solidFill>
          </a:endParaRPr>
        </a:p>
      </dgm:t>
    </dgm:pt>
    <dgm:pt modelId="{68CB24C6-9F5C-4E1D-BC9B-0C69A22CDA16}">
      <dgm:prSet phldrT="[Текст]"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</dgm:spPr>
      <dgm:t>
        <a:bodyPr/>
        <a:lstStyle/>
        <a:p>
          <a:pPr algn="ctr"/>
          <a:r>
            <a:rPr lang="ru-RU" sz="1800" dirty="0">
              <a:solidFill>
                <a:srgbClr val="000000"/>
              </a:solidFill>
            </a:rPr>
            <a:t>расчет индекса многомерной бедности</a:t>
          </a:r>
        </a:p>
      </dgm:t>
    </dgm:pt>
    <dgm:pt modelId="{3D16A5DB-8A6F-4647-AF43-F00FBFBA8C98}" type="parTrans" cxnId="{B41BB649-EE63-47B8-ADD6-0BBF482C6094}">
      <dgm:prSet/>
      <dgm:spPr/>
      <dgm:t>
        <a:bodyPr/>
        <a:lstStyle/>
        <a:p>
          <a:endParaRPr lang="ru-RU">
            <a:solidFill>
              <a:srgbClr val="000000"/>
            </a:solidFill>
          </a:endParaRPr>
        </a:p>
      </dgm:t>
    </dgm:pt>
    <dgm:pt modelId="{7E770E17-3A7E-488C-91AD-1735799FE213}" type="sibTrans" cxnId="{B41BB649-EE63-47B8-ADD6-0BBF482C6094}">
      <dgm:prSet/>
      <dgm:spPr/>
      <dgm:t>
        <a:bodyPr/>
        <a:lstStyle/>
        <a:p>
          <a:endParaRPr lang="ru-RU">
            <a:solidFill>
              <a:srgbClr val="000000"/>
            </a:solidFill>
          </a:endParaRPr>
        </a:p>
      </dgm:t>
    </dgm:pt>
    <dgm:pt modelId="{AD01E7C9-9F52-4D0F-991E-34EFEF20FEDB}">
      <dgm:prSet phldrT="[Текст]"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solidFill>
          <a:srgbClr val="8E7B6C"/>
        </a:solidFill>
      </dgm:spPr>
      <dgm:t>
        <a:bodyPr/>
        <a:lstStyle/>
        <a:p>
          <a:pPr algn="ctr">
            <a:spcAft>
              <a:spcPts val="0"/>
            </a:spcAft>
          </a:pPr>
          <a:r>
            <a:rPr lang="ru-RU" sz="1800" dirty="0">
              <a:solidFill>
                <a:srgbClr val="000000"/>
              </a:solidFill>
            </a:rPr>
            <a:t>выборочное обследование домашних хозяйств в целях комплексной оценки положения лиц с ограниченными возможностями</a:t>
          </a:r>
        </a:p>
      </dgm:t>
    </dgm:pt>
    <dgm:pt modelId="{AD42FBFA-FB46-4E98-AC9A-E46B7CEE341B}" type="parTrans" cxnId="{58BC6995-CC50-494D-988D-05810989F3FA}">
      <dgm:prSet/>
      <dgm:spPr/>
      <dgm:t>
        <a:bodyPr/>
        <a:lstStyle/>
        <a:p>
          <a:endParaRPr lang="ru-RU">
            <a:solidFill>
              <a:srgbClr val="000000"/>
            </a:solidFill>
          </a:endParaRPr>
        </a:p>
      </dgm:t>
    </dgm:pt>
    <dgm:pt modelId="{4F07903E-7DCA-4141-BCE2-3008CA714FCF}" type="sibTrans" cxnId="{58BC6995-CC50-494D-988D-05810989F3FA}">
      <dgm:prSet/>
      <dgm:spPr/>
      <dgm:t>
        <a:bodyPr/>
        <a:lstStyle/>
        <a:p>
          <a:endParaRPr lang="ru-RU">
            <a:solidFill>
              <a:srgbClr val="000000"/>
            </a:solidFill>
          </a:endParaRPr>
        </a:p>
      </dgm:t>
    </dgm:pt>
    <dgm:pt modelId="{CD00EFF4-B376-407C-988E-A6181646EAB3}">
      <dgm:prSet phldrT="[Текст]"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solidFill>
          <a:srgbClr val="B8AFA8"/>
        </a:solidFill>
      </dgm:spPr>
      <dgm:t>
        <a:bodyPr/>
        <a:lstStyle/>
        <a:p>
          <a:pPr algn="ctr"/>
          <a:r>
            <a:rPr lang="ru-RU" sz="1800" dirty="0">
              <a:solidFill>
                <a:srgbClr val="000000"/>
              </a:solidFill>
            </a:rPr>
            <a:t>6-й раунд </a:t>
          </a:r>
          <a:r>
            <a:rPr lang="ru-RU" sz="1800" dirty="0" err="1">
              <a:solidFill>
                <a:srgbClr val="000000"/>
              </a:solidFill>
            </a:rPr>
            <a:t>Многоиндикаторного</a:t>
          </a:r>
          <a:r>
            <a:rPr lang="ru-RU" sz="1800" dirty="0">
              <a:solidFill>
                <a:srgbClr val="000000"/>
              </a:solidFill>
            </a:rPr>
            <a:t> кластерного обследования по оценке положения детей и женщин</a:t>
          </a:r>
          <a:r>
            <a:rPr lang="en-US" sz="1800" dirty="0">
              <a:solidFill>
                <a:srgbClr val="000000"/>
              </a:solidFill>
            </a:rPr>
            <a:t> </a:t>
          </a:r>
          <a:endParaRPr lang="ru-RU" sz="1800" dirty="0">
            <a:solidFill>
              <a:srgbClr val="000000"/>
            </a:solidFill>
          </a:endParaRPr>
        </a:p>
      </dgm:t>
    </dgm:pt>
    <dgm:pt modelId="{6064E50B-DB37-41D2-B4BC-B4237E9F00DE}" type="parTrans" cxnId="{581C7989-E33B-4506-89AC-5143031F690B}">
      <dgm:prSet/>
      <dgm:spPr/>
      <dgm:t>
        <a:bodyPr/>
        <a:lstStyle/>
        <a:p>
          <a:endParaRPr lang="ru-RU">
            <a:solidFill>
              <a:srgbClr val="000000"/>
            </a:solidFill>
          </a:endParaRPr>
        </a:p>
      </dgm:t>
    </dgm:pt>
    <dgm:pt modelId="{DA05750D-CD21-4663-93DC-0214675D9D6C}" type="sibTrans" cxnId="{581C7989-E33B-4506-89AC-5143031F690B}">
      <dgm:prSet/>
      <dgm:spPr/>
      <dgm:t>
        <a:bodyPr/>
        <a:lstStyle/>
        <a:p>
          <a:endParaRPr lang="ru-RU">
            <a:solidFill>
              <a:srgbClr val="000000"/>
            </a:solidFill>
          </a:endParaRPr>
        </a:p>
      </dgm:t>
    </dgm:pt>
    <dgm:pt modelId="{C5FDCA80-AAF4-48F2-8D79-92A081C53A2D}">
      <dgm:prSet phldrT="[Текст]"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solidFill>
          <a:srgbClr val="A3988F"/>
        </a:solidFill>
      </dgm:spPr>
      <dgm:t>
        <a:bodyPr/>
        <a:lstStyle/>
        <a:p>
          <a:pPr algn="ctr"/>
          <a:r>
            <a:rPr lang="ru-RU" sz="1800" dirty="0">
              <a:solidFill>
                <a:srgbClr val="000000"/>
              </a:solidFill>
            </a:rPr>
            <a:t>построение Вспомогательного счета туризма</a:t>
          </a:r>
        </a:p>
      </dgm:t>
    </dgm:pt>
    <dgm:pt modelId="{00307DB1-1632-40EB-86BA-3D4A58CC0281}" type="sibTrans" cxnId="{011FA22C-CAF5-4F1E-A013-5FA5E08AC836}">
      <dgm:prSet/>
      <dgm:spPr/>
      <dgm:t>
        <a:bodyPr/>
        <a:lstStyle/>
        <a:p>
          <a:endParaRPr lang="ru-RU">
            <a:solidFill>
              <a:srgbClr val="000000"/>
            </a:solidFill>
          </a:endParaRPr>
        </a:p>
      </dgm:t>
    </dgm:pt>
    <dgm:pt modelId="{789E0AAF-57B9-4961-A397-196E9823C8C1}" type="parTrans" cxnId="{011FA22C-CAF5-4F1E-A013-5FA5E08AC836}">
      <dgm:prSet/>
      <dgm:spPr/>
      <dgm:t>
        <a:bodyPr/>
        <a:lstStyle/>
        <a:p>
          <a:endParaRPr lang="ru-RU">
            <a:solidFill>
              <a:srgbClr val="000000"/>
            </a:solidFill>
          </a:endParaRPr>
        </a:p>
      </dgm:t>
    </dgm:pt>
    <dgm:pt modelId="{A798D290-8DB8-4239-8DAF-7DC19EF818F5}">
      <dgm:prSet phldrT="[Текст]"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solidFill>
          <a:schemeClr val="tx2">
            <a:lumMod val="25000"/>
            <a:lumOff val="75000"/>
          </a:schemeClr>
        </a:solidFill>
      </dgm:spPr>
      <dgm:t>
        <a:bodyPr/>
        <a:lstStyle/>
        <a:p>
          <a:pPr algn="ctr"/>
          <a:r>
            <a:rPr lang="ru-RU" sz="1800" dirty="0">
              <a:solidFill>
                <a:srgbClr val="000000"/>
              </a:solidFill>
            </a:rPr>
            <a:t>внедрение в статистическую практику счетов природно-экономического учета (СПЭУ)</a:t>
          </a:r>
        </a:p>
      </dgm:t>
    </dgm:pt>
    <dgm:pt modelId="{3ADE8295-1091-4FB0-85AF-95B44E3FB00B}" type="sibTrans" cxnId="{1BCD9DFB-5883-419E-BE36-23743695625C}">
      <dgm:prSet/>
      <dgm:spPr/>
      <dgm:t>
        <a:bodyPr/>
        <a:lstStyle/>
        <a:p>
          <a:endParaRPr lang="ru-RU">
            <a:solidFill>
              <a:srgbClr val="000000"/>
            </a:solidFill>
          </a:endParaRPr>
        </a:p>
      </dgm:t>
    </dgm:pt>
    <dgm:pt modelId="{9833B99F-3DD0-4381-9836-816589782811}" type="parTrans" cxnId="{1BCD9DFB-5883-419E-BE36-23743695625C}">
      <dgm:prSet/>
      <dgm:spPr/>
      <dgm:t>
        <a:bodyPr/>
        <a:lstStyle/>
        <a:p>
          <a:endParaRPr lang="ru-RU">
            <a:solidFill>
              <a:srgbClr val="000000"/>
            </a:solidFill>
          </a:endParaRPr>
        </a:p>
      </dgm:t>
    </dgm:pt>
    <dgm:pt modelId="{184F302F-5268-451A-A379-2959E342372D}" type="pres">
      <dgm:prSet presAssocID="{71423A76-46AD-426A-8DDF-C8FC234D43DB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</dgm:pt>
    <dgm:pt modelId="{5B958D70-FBB2-4559-B99C-7FA077FC3D68}" type="pres">
      <dgm:prSet presAssocID="{6CFBC03B-6C7A-40ED-8435-6BE2B90BF1FC}" presName="root" presStyleCnt="0">
        <dgm:presLayoutVars>
          <dgm:chMax/>
          <dgm:chPref val="4"/>
        </dgm:presLayoutVars>
      </dgm:prSet>
      <dgm:spPr/>
    </dgm:pt>
    <dgm:pt modelId="{1C49DE0A-35ED-4A8D-BA7B-246115775ECE}" type="pres">
      <dgm:prSet presAssocID="{6CFBC03B-6C7A-40ED-8435-6BE2B90BF1FC}" presName="rootComposite" presStyleCnt="0">
        <dgm:presLayoutVars/>
      </dgm:prSet>
      <dgm:spPr/>
    </dgm:pt>
    <dgm:pt modelId="{6055DCC3-234E-4D4E-96DB-7427C2D23E1F}" type="pres">
      <dgm:prSet presAssocID="{6CFBC03B-6C7A-40ED-8435-6BE2B90BF1FC}" presName="rootText" presStyleLbl="node0" presStyleIdx="0" presStyleCnt="1" custScaleX="129091" custScaleY="69096">
        <dgm:presLayoutVars>
          <dgm:chMax/>
          <dgm:chPref val="4"/>
        </dgm:presLayoutVars>
      </dgm:prSet>
      <dgm:spPr/>
    </dgm:pt>
    <dgm:pt modelId="{75641314-2467-40DA-B8E6-7F33B4C6EF2A}" type="pres">
      <dgm:prSet presAssocID="{6CFBC03B-6C7A-40ED-8435-6BE2B90BF1FC}" presName="childShape" presStyleCnt="0">
        <dgm:presLayoutVars>
          <dgm:chMax val="0"/>
          <dgm:chPref val="0"/>
        </dgm:presLayoutVars>
      </dgm:prSet>
      <dgm:spPr/>
    </dgm:pt>
    <dgm:pt modelId="{DC62B48B-6843-4291-8685-FA879731918E}" type="pres">
      <dgm:prSet presAssocID="{68CB24C6-9F5C-4E1D-BC9B-0C69A22CDA16}" presName="childComposite" presStyleCnt="0">
        <dgm:presLayoutVars>
          <dgm:chMax val="0"/>
          <dgm:chPref val="0"/>
        </dgm:presLayoutVars>
      </dgm:prSet>
      <dgm:spPr/>
    </dgm:pt>
    <dgm:pt modelId="{55AE370D-7A45-49C3-87F8-B5EAC0A4678B}" type="pres">
      <dgm:prSet presAssocID="{68CB24C6-9F5C-4E1D-BC9B-0C69A22CDA16}" presName="Image" presStyleLbl="node1" presStyleIdx="0" presStyleCnt="5" custLinFactNeighborX="-2211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</dgm:spPr>
    </dgm:pt>
    <dgm:pt modelId="{D9CC410C-3FAD-4237-A3E2-AF7A4175E927}" type="pres">
      <dgm:prSet presAssocID="{68CB24C6-9F5C-4E1D-BC9B-0C69A22CDA16}" presName="childText" presStyleLbl="lnNode1" presStyleIdx="0" presStyleCnt="5">
        <dgm:presLayoutVars>
          <dgm:chMax val="0"/>
          <dgm:chPref val="0"/>
          <dgm:bulletEnabled val="1"/>
        </dgm:presLayoutVars>
      </dgm:prSet>
      <dgm:spPr/>
    </dgm:pt>
    <dgm:pt modelId="{4810DB46-8B42-44B4-A770-4BEE83FA465D}" type="pres">
      <dgm:prSet presAssocID="{AD01E7C9-9F52-4D0F-991E-34EFEF20FEDB}" presName="childComposite" presStyleCnt="0">
        <dgm:presLayoutVars>
          <dgm:chMax val="0"/>
          <dgm:chPref val="0"/>
        </dgm:presLayoutVars>
      </dgm:prSet>
      <dgm:spPr/>
    </dgm:pt>
    <dgm:pt modelId="{507296AA-44AF-4457-BE44-08761B2249D3}" type="pres">
      <dgm:prSet presAssocID="{AD01E7C9-9F52-4D0F-991E-34EFEF20FEDB}" presName="Image" presStyleLbl="node1" presStyleIdx="1" presStyleCnt="5" custLinFactNeighborX="-68502" custLinFactNeighborY="-114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" r="-4000"/>
          </a:stretch>
        </a:blipFill>
      </dgm:spPr>
    </dgm:pt>
    <dgm:pt modelId="{98455C1F-937F-4193-A48C-85CD920A687A}" type="pres">
      <dgm:prSet presAssocID="{AD01E7C9-9F52-4D0F-991E-34EFEF20FEDB}" presName="childText" presStyleLbl="lnNode1" presStyleIdx="1" presStyleCnt="5" custScaleX="119261">
        <dgm:presLayoutVars>
          <dgm:chMax val="0"/>
          <dgm:chPref val="0"/>
          <dgm:bulletEnabled val="1"/>
        </dgm:presLayoutVars>
      </dgm:prSet>
      <dgm:spPr/>
    </dgm:pt>
    <dgm:pt modelId="{4D579B62-BE2C-4074-9795-2EC077618F8E}" type="pres">
      <dgm:prSet presAssocID="{C5FDCA80-AAF4-48F2-8D79-92A081C53A2D}" presName="childComposite" presStyleCnt="0">
        <dgm:presLayoutVars>
          <dgm:chMax val="0"/>
          <dgm:chPref val="0"/>
        </dgm:presLayoutVars>
      </dgm:prSet>
      <dgm:spPr/>
    </dgm:pt>
    <dgm:pt modelId="{548B540F-89E6-4407-A7C2-D2286B3C5D0C}" type="pres">
      <dgm:prSet presAssocID="{C5FDCA80-AAF4-48F2-8D79-92A081C53A2D}" presName="Image" presStyleLbl="node1" presStyleIdx="2" presStyleCnt="5" custLinFactX="-25934" custLinFactY="12456" custLinFactNeighborX="-100000" custLinFactNeighborY="100000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</dgm:pt>
    <dgm:pt modelId="{545E2E6B-67E6-4B96-A532-C719BC2DF648}" type="pres">
      <dgm:prSet presAssocID="{C5FDCA80-AAF4-48F2-8D79-92A081C53A2D}" presName="childText" presStyleLbl="lnNode1" presStyleIdx="2" presStyleCnt="5">
        <dgm:presLayoutVars>
          <dgm:chMax val="0"/>
          <dgm:chPref val="0"/>
          <dgm:bulletEnabled val="1"/>
        </dgm:presLayoutVars>
      </dgm:prSet>
      <dgm:spPr/>
    </dgm:pt>
    <dgm:pt modelId="{DA0353B9-6FE5-4D50-B1F0-C15589B5DEE0}" type="pres">
      <dgm:prSet presAssocID="{CD00EFF4-B376-407C-988E-A6181646EAB3}" presName="childComposite" presStyleCnt="0">
        <dgm:presLayoutVars>
          <dgm:chMax val="0"/>
          <dgm:chPref val="0"/>
        </dgm:presLayoutVars>
      </dgm:prSet>
      <dgm:spPr/>
    </dgm:pt>
    <dgm:pt modelId="{7A5935C8-6617-4178-B201-34733D0525FE}" type="pres">
      <dgm:prSet presAssocID="{CD00EFF4-B376-407C-988E-A6181646EAB3}" presName="Image" presStyleLbl="node1" presStyleIdx="3" presStyleCnt="5" custLinFactY="-14382" custLinFactNeighborX="38617" custLinFactNeighborY="-100000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98B9141F-D8CC-4C27-908D-197CA04034AE}" type="pres">
      <dgm:prSet presAssocID="{CD00EFF4-B376-407C-988E-A6181646EAB3}" presName="childText" presStyleLbl="lnNode1" presStyleIdx="3" presStyleCnt="5" custScaleX="118093">
        <dgm:presLayoutVars>
          <dgm:chMax val="0"/>
          <dgm:chPref val="0"/>
          <dgm:bulletEnabled val="1"/>
        </dgm:presLayoutVars>
      </dgm:prSet>
      <dgm:spPr/>
    </dgm:pt>
    <dgm:pt modelId="{01B0B2E9-7D7F-4205-B265-D3B00C293496}" type="pres">
      <dgm:prSet presAssocID="{A798D290-8DB8-4239-8DAF-7DC19EF818F5}" presName="childComposite" presStyleCnt="0">
        <dgm:presLayoutVars>
          <dgm:chMax val="0"/>
          <dgm:chPref val="0"/>
        </dgm:presLayoutVars>
      </dgm:prSet>
      <dgm:spPr/>
    </dgm:pt>
    <dgm:pt modelId="{A5CD87E1-3494-4DC3-B71B-CF8345BB7F9D}" type="pres">
      <dgm:prSet presAssocID="{A798D290-8DB8-4239-8DAF-7DC19EF818F5}" presName="Image" presStyleLbl="node1" presStyleIdx="4" presStyleCnt="5" custLinFactNeighborX="-22298" custLinFactNeighborY="329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3175">
          <a:solidFill>
            <a:schemeClr val="accent6">
              <a:lumMod val="75000"/>
            </a:schemeClr>
          </a:solidFill>
        </a:ln>
      </dgm:spPr>
    </dgm:pt>
    <dgm:pt modelId="{C484AFF6-13F3-4F7C-9B47-9747C7CAE0BA}" type="pres">
      <dgm:prSet presAssocID="{A798D290-8DB8-4239-8DAF-7DC19EF818F5}" presName="childText" presStyleLbl="ln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E76F470F-84A0-4425-9E66-53063F5F009F}" type="presOf" srcId="{68CB24C6-9F5C-4E1D-BC9B-0C69A22CDA16}" destId="{D9CC410C-3FAD-4237-A3E2-AF7A4175E927}" srcOrd="0" destOrd="0" presId="urn:microsoft.com/office/officeart/2008/layout/PictureAccentList"/>
    <dgm:cxn modelId="{61BF2310-22FA-4B05-AE44-88A53BA4B76D}" type="presOf" srcId="{6CFBC03B-6C7A-40ED-8435-6BE2B90BF1FC}" destId="{6055DCC3-234E-4D4E-96DB-7427C2D23E1F}" srcOrd="0" destOrd="0" presId="urn:microsoft.com/office/officeart/2008/layout/PictureAccentList"/>
    <dgm:cxn modelId="{011FA22C-CAF5-4F1E-A013-5FA5E08AC836}" srcId="{6CFBC03B-6C7A-40ED-8435-6BE2B90BF1FC}" destId="{C5FDCA80-AAF4-48F2-8D79-92A081C53A2D}" srcOrd="2" destOrd="0" parTransId="{789E0AAF-57B9-4961-A397-196E9823C8C1}" sibTransId="{00307DB1-1632-40EB-86BA-3D4A58CC0281}"/>
    <dgm:cxn modelId="{95866D37-EB12-4C9A-8BFF-57873E9CF498}" type="presOf" srcId="{71423A76-46AD-426A-8DDF-C8FC234D43DB}" destId="{184F302F-5268-451A-A379-2959E342372D}" srcOrd="0" destOrd="0" presId="urn:microsoft.com/office/officeart/2008/layout/PictureAccentList"/>
    <dgm:cxn modelId="{B41BB649-EE63-47B8-ADD6-0BBF482C6094}" srcId="{6CFBC03B-6C7A-40ED-8435-6BE2B90BF1FC}" destId="{68CB24C6-9F5C-4E1D-BC9B-0C69A22CDA16}" srcOrd="0" destOrd="0" parTransId="{3D16A5DB-8A6F-4647-AF43-F00FBFBA8C98}" sibTransId="{7E770E17-3A7E-488C-91AD-1735799FE213}"/>
    <dgm:cxn modelId="{E8F5FE78-36E7-458F-B730-B05095A4D8C4}" type="presOf" srcId="{A798D290-8DB8-4239-8DAF-7DC19EF818F5}" destId="{C484AFF6-13F3-4F7C-9B47-9747C7CAE0BA}" srcOrd="0" destOrd="0" presId="urn:microsoft.com/office/officeart/2008/layout/PictureAccentList"/>
    <dgm:cxn modelId="{581C7989-E33B-4506-89AC-5143031F690B}" srcId="{6CFBC03B-6C7A-40ED-8435-6BE2B90BF1FC}" destId="{CD00EFF4-B376-407C-988E-A6181646EAB3}" srcOrd="3" destOrd="0" parTransId="{6064E50B-DB37-41D2-B4BC-B4237E9F00DE}" sibTransId="{DA05750D-CD21-4663-93DC-0214675D9D6C}"/>
    <dgm:cxn modelId="{58BC6995-CC50-494D-988D-05810989F3FA}" srcId="{6CFBC03B-6C7A-40ED-8435-6BE2B90BF1FC}" destId="{AD01E7C9-9F52-4D0F-991E-34EFEF20FEDB}" srcOrd="1" destOrd="0" parTransId="{AD42FBFA-FB46-4E98-AC9A-E46B7CEE341B}" sibTransId="{4F07903E-7DCA-4141-BCE2-3008CA714FCF}"/>
    <dgm:cxn modelId="{8A11019C-D580-4D7C-AED5-EA7ABA5B07ED}" type="presOf" srcId="{CD00EFF4-B376-407C-988E-A6181646EAB3}" destId="{98B9141F-D8CC-4C27-908D-197CA04034AE}" srcOrd="0" destOrd="0" presId="urn:microsoft.com/office/officeart/2008/layout/PictureAccentList"/>
    <dgm:cxn modelId="{BBF359A7-D6D9-4E36-9530-114F0536CAD7}" type="presOf" srcId="{C5FDCA80-AAF4-48F2-8D79-92A081C53A2D}" destId="{545E2E6B-67E6-4B96-A532-C719BC2DF648}" srcOrd="0" destOrd="0" presId="urn:microsoft.com/office/officeart/2008/layout/PictureAccentList"/>
    <dgm:cxn modelId="{0A9614B1-B2C6-4F7B-95FA-26391A56B364}" srcId="{71423A76-46AD-426A-8DDF-C8FC234D43DB}" destId="{6CFBC03B-6C7A-40ED-8435-6BE2B90BF1FC}" srcOrd="0" destOrd="0" parTransId="{5980817D-4F93-41E3-85B6-2977B0BEDE03}" sibTransId="{03E7AE05-D502-45DA-8491-6B7AEC565B04}"/>
    <dgm:cxn modelId="{066BCAEF-D743-4F00-B257-2F3A30BCC8AA}" type="presOf" srcId="{AD01E7C9-9F52-4D0F-991E-34EFEF20FEDB}" destId="{98455C1F-937F-4193-A48C-85CD920A687A}" srcOrd="0" destOrd="0" presId="urn:microsoft.com/office/officeart/2008/layout/PictureAccentList"/>
    <dgm:cxn modelId="{1BCD9DFB-5883-419E-BE36-23743695625C}" srcId="{6CFBC03B-6C7A-40ED-8435-6BE2B90BF1FC}" destId="{A798D290-8DB8-4239-8DAF-7DC19EF818F5}" srcOrd="4" destOrd="0" parTransId="{9833B99F-3DD0-4381-9836-816589782811}" sibTransId="{3ADE8295-1091-4FB0-85AF-95B44E3FB00B}"/>
    <dgm:cxn modelId="{F7516626-42F8-4E49-B0D2-FA444F868759}" type="presParOf" srcId="{184F302F-5268-451A-A379-2959E342372D}" destId="{5B958D70-FBB2-4559-B99C-7FA077FC3D68}" srcOrd="0" destOrd="0" presId="urn:microsoft.com/office/officeart/2008/layout/PictureAccentList"/>
    <dgm:cxn modelId="{48ED299B-E2A6-410B-AC6D-7D660E956E34}" type="presParOf" srcId="{5B958D70-FBB2-4559-B99C-7FA077FC3D68}" destId="{1C49DE0A-35ED-4A8D-BA7B-246115775ECE}" srcOrd="0" destOrd="0" presId="urn:microsoft.com/office/officeart/2008/layout/PictureAccentList"/>
    <dgm:cxn modelId="{449982FE-0FA8-42B4-A1DB-B1E4623FD20B}" type="presParOf" srcId="{1C49DE0A-35ED-4A8D-BA7B-246115775ECE}" destId="{6055DCC3-234E-4D4E-96DB-7427C2D23E1F}" srcOrd="0" destOrd="0" presId="urn:microsoft.com/office/officeart/2008/layout/PictureAccentList"/>
    <dgm:cxn modelId="{7CF39616-2594-4D39-A8D6-26614CDDA871}" type="presParOf" srcId="{5B958D70-FBB2-4559-B99C-7FA077FC3D68}" destId="{75641314-2467-40DA-B8E6-7F33B4C6EF2A}" srcOrd="1" destOrd="0" presId="urn:microsoft.com/office/officeart/2008/layout/PictureAccentList"/>
    <dgm:cxn modelId="{8D98A586-2FC8-4AD6-89BE-4590EA719FBC}" type="presParOf" srcId="{75641314-2467-40DA-B8E6-7F33B4C6EF2A}" destId="{DC62B48B-6843-4291-8685-FA879731918E}" srcOrd="0" destOrd="0" presId="urn:microsoft.com/office/officeart/2008/layout/PictureAccentList"/>
    <dgm:cxn modelId="{045D1E29-64A1-43BE-9112-437CFA26F433}" type="presParOf" srcId="{DC62B48B-6843-4291-8685-FA879731918E}" destId="{55AE370D-7A45-49C3-87F8-B5EAC0A4678B}" srcOrd="0" destOrd="0" presId="urn:microsoft.com/office/officeart/2008/layout/PictureAccentList"/>
    <dgm:cxn modelId="{76968124-895A-47B8-975D-38B0225A32FD}" type="presParOf" srcId="{DC62B48B-6843-4291-8685-FA879731918E}" destId="{D9CC410C-3FAD-4237-A3E2-AF7A4175E927}" srcOrd="1" destOrd="0" presId="urn:microsoft.com/office/officeart/2008/layout/PictureAccentList"/>
    <dgm:cxn modelId="{E0B735B8-BF93-4929-A21A-B9481811C303}" type="presParOf" srcId="{75641314-2467-40DA-B8E6-7F33B4C6EF2A}" destId="{4810DB46-8B42-44B4-A770-4BEE83FA465D}" srcOrd="1" destOrd="0" presId="urn:microsoft.com/office/officeart/2008/layout/PictureAccentList"/>
    <dgm:cxn modelId="{BF074F29-E510-475A-AE97-6ABD7884A08A}" type="presParOf" srcId="{4810DB46-8B42-44B4-A770-4BEE83FA465D}" destId="{507296AA-44AF-4457-BE44-08761B2249D3}" srcOrd="0" destOrd="0" presId="urn:microsoft.com/office/officeart/2008/layout/PictureAccentList"/>
    <dgm:cxn modelId="{FE4D7689-736C-4301-B258-3E2BCCE5CD18}" type="presParOf" srcId="{4810DB46-8B42-44B4-A770-4BEE83FA465D}" destId="{98455C1F-937F-4193-A48C-85CD920A687A}" srcOrd="1" destOrd="0" presId="urn:microsoft.com/office/officeart/2008/layout/PictureAccentList"/>
    <dgm:cxn modelId="{A35A5AEC-A7F2-4A6C-86BC-0072E369361F}" type="presParOf" srcId="{75641314-2467-40DA-B8E6-7F33B4C6EF2A}" destId="{4D579B62-BE2C-4074-9795-2EC077618F8E}" srcOrd="2" destOrd="0" presId="urn:microsoft.com/office/officeart/2008/layout/PictureAccentList"/>
    <dgm:cxn modelId="{2AC533D7-875E-453D-B0D8-7A72B3098971}" type="presParOf" srcId="{4D579B62-BE2C-4074-9795-2EC077618F8E}" destId="{548B540F-89E6-4407-A7C2-D2286B3C5D0C}" srcOrd="0" destOrd="0" presId="urn:microsoft.com/office/officeart/2008/layout/PictureAccentList"/>
    <dgm:cxn modelId="{A54EEC9A-87AF-49F8-8F7D-FCC8329D5832}" type="presParOf" srcId="{4D579B62-BE2C-4074-9795-2EC077618F8E}" destId="{545E2E6B-67E6-4B96-A532-C719BC2DF648}" srcOrd="1" destOrd="0" presId="urn:microsoft.com/office/officeart/2008/layout/PictureAccentList"/>
    <dgm:cxn modelId="{EADB8362-E87D-4D7E-B6C4-FF9B13AB8784}" type="presParOf" srcId="{75641314-2467-40DA-B8E6-7F33B4C6EF2A}" destId="{DA0353B9-6FE5-4D50-B1F0-C15589B5DEE0}" srcOrd="3" destOrd="0" presId="urn:microsoft.com/office/officeart/2008/layout/PictureAccentList"/>
    <dgm:cxn modelId="{8BE8DCD4-BD3E-42F5-8BD8-DED469C718CB}" type="presParOf" srcId="{DA0353B9-6FE5-4D50-B1F0-C15589B5DEE0}" destId="{7A5935C8-6617-4178-B201-34733D0525FE}" srcOrd="0" destOrd="0" presId="urn:microsoft.com/office/officeart/2008/layout/PictureAccentList"/>
    <dgm:cxn modelId="{90F1B7A0-0AB2-40C1-B6EB-0E2D5B72A3C9}" type="presParOf" srcId="{DA0353B9-6FE5-4D50-B1F0-C15589B5DEE0}" destId="{98B9141F-D8CC-4C27-908D-197CA04034AE}" srcOrd="1" destOrd="0" presId="urn:microsoft.com/office/officeart/2008/layout/PictureAccentList"/>
    <dgm:cxn modelId="{B81206E8-336E-43C4-A849-C322C7FD1161}" type="presParOf" srcId="{75641314-2467-40DA-B8E6-7F33B4C6EF2A}" destId="{01B0B2E9-7D7F-4205-B265-D3B00C293496}" srcOrd="4" destOrd="0" presId="urn:microsoft.com/office/officeart/2008/layout/PictureAccentList"/>
    <dgm:cxn modelId="{4267727F-97E1-429E-B39B-D7BBC09BFDE7}" type="presParOf" srcId="{01B0B2E9-7D7F-4205-B265-D3B00C293496}" destId="{A5CD87E1-3494-4DC3-B71B-CF8345BB7F9D}" srcOrd="0" destOrd="0" presId="urn:microsoft.com/office/officeart/2008/layout/PictureAccentList"/>
    <dgm:cxn modelId="{8CCD3B2D-9532-4058-81BE-92A85F9F590B}" type="presParOf" srcId="{01B0B2E9-7D7F-4205-B265-D3B00C293496}" destId="{C484AFF6-13F3-4F7C-9B47-9747C7CAE0BA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4A740CD-E96A-48F5-BD10-094BF8EB402E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3B0F69A-8331-480B-95ED-9343B8B17DDC}">
      <dgm:prSet phldrT="[Текст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600" dirty="0">
              <a:solidFill>
                <a:schemeClr val="tx1"/>
              </a:solidFill>
            </a:rPr>
            <a:t>Региональный форум координаторов по ЦУР «Построение партнерства в поддержку национальных усилий в области устойчивого развития»</a:t>
          </a:r>
          <a:endParaRPr lang="ru-RU" sz="1600" dirty="0"/>
        </a:p>
      </dgm:t>
    </dgm:pt>
    <dgm:pt modelId="{A5B00C2A-BA73-4D3A-A694-B476CE0C4BD2}" type="parTrans" cxnId="{77074AF2-2945-4909-9AE9-48CE3CE2B893}">
      <dgm:prSet/>
      <dgm:spPr/>
      <dgm:t>
        <a:bodyPr/>
        <a:lstStyle/>
        <a:p>
          <a:endParaRPr lang="ru-RU" sz="1600"/>
        </a:p>
      </dgm:t>
    </dgm:pt>
    <dgm:pt modelId="{F3D7F631-F321-4E4E-8D50-193C58C767A1}" type="sibTrans" cxnId="{77074AF2-2945-4909-9AE9-48CE3CE2B893}">
      <dgm:prSet/>
      <dgm:spPr/>
      <dgm:t>
        <a:bodyPr/>
        <a:lstStyle/>
        <a:p>
          <a:endParaRPr lang="ru-RU" sz="1600"/>
        </a:p>
      </dgm:t>
    </dgm:pt>
    <dgm:pt modelId="{F45E4EA3-C07F-4163-BA39-E3EC064403B0}">
      <dgm:prSet phldrT="[Текст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600" b="0" i="0" dirty="0">
              <a:solidFill>
                <a:schemeClr val="tx1"/>
              </a:solidFill>
            </a:rPr>
            <a:t>Международная конференция «Женское предпринимательство как фактор устойчивого развития»</a:t>
          </a:r>
        </a:p>
      </dgm:t>
    </dgm:pt>
    <dgm:pt modelId="{CCDAE74B-51F2-4A4B-9CFC-9AA46F21427B}" type="parTrans" cxnId="{CB618B21-D49E-4C96-8791-4E6F639B217D}">
      <dgm:prSet/>
      <dgm:spPr/>
      <dgm:t>
        <a:bodyPr/>
        <a:lstStyle/>
        <a:p>
          <a:endParaRPr lang="ru-RU" sz="1600"/>
        </a:p>
      </dgm:t>
    </dgm:pt>
    <dgm:pt modelId="{ECDF980D-556C-4CC0-8A7C-A1D77F78E0DA}" type="sibTrans" cxnId="{CB618B21-D49E-4C96-8791-4E6F639B217D}">
      <dgm:prSet/>
      <dgm:spPr/>
      <dgm:t>
        <a:bodyPr/>
        <a:lstStyle/>
        <a:p>
          <a:endParaRPr lang="ru-RU" sz="1600"/>
        </a:p>
      </dgm:t>
    </dgm:pt>
    <dgm:pt modelId="{DF293F52-3D3D-42FF-8021-362C8D6FA5C7}">
      <dgm:prSet phldrT="[Текст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600" i="0" dirty="0">
              <a:solidFill>
                <a:schemeClr val="tx1"/>
              </a:solidFill>
            </a:rPr>
            <a:t>Международная конференция «Стратегии и партнерство для достижения Целей устойчивого развития»</a:t>
          </a:r>
        </a:p>
      </dgm:t>
    </dgm:pt>
    <dgm:pt modelId="{73C9B75D-097A-454D-A790-98042B18494E}" type="parTrans" cxnId="{13EC6F11-B870-419D-8691-321067E520FC}">
      <dgm:prSet/>
      <dgm:spPr/>
      <dgm:t>
        <a:bodyPr/>
        <a:lstStyle/>
        <a:p>
          <a:endParaRPr lang="ru-RU" sz="1600"/>
        </a:p>
      </dgm:t>
    </dgm:pt>
    <dgm:pt modelId="{0CD2AF88-D706-41F2-A09A-DFBA0431FA62}" type="sibTrans" cxnId="{13EC6F11-B870-419D-8691-321067E520FC}">
      <dgm:prSet/>
      <dgm:spPr/>
      <dgm:t>
        <a:bodyPr/>
        <a:lstStyle/>
        <a:p>
          <a:endParaRPr lang="ru-RU" sz="1600"/>
        </a:p>
      </dgm:t>
    </dgm:pt>
    <dgm:pt modelId="{6509ABEC-F64E-4007-8FEE-FBCA8B73F7EC}">
      <dgm:prSet phldrT="[Текст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600" i="0" dirty="0">
              <a:solidFill>
                <a:schemeClr val="tx1"/>
              </a:solidFill>
            </a:rPr>
            <a:t>Конференция, посвященная роли Государственно-частного партнерства </a:t>
          </a:r>
          <a:br>
            <a:rPr lang="ru-RU" sz="1600" i="0" dirty="0">
              <a:solidFill>
                <a:schemeClr val="tx1"/>
              </a:solidFill>
            </a:rPr>
          </a:br>
          <a:r>
            <a:rPr lang="ru-RU" sz="1600" i="0" dirty="0">
              <a:solidFill>
                <a:schemeClr val="tx1"/>
              </a:solidFill>
            </a:rPr>
            <a:t>в достижении ЦУР</a:t>
          </a:r>
        </a:p>
      </dgm:t>
    </dgm:pt>
    <dgm:pt modelId="{F7E249F8-E304-409D-8A1F-3BE0F4398FD5}" type="parTrans" cxnId="{4C73D484-187E-4656-B642-3DA3B1C3C974}">
      <dgm:prSet/>
      <dgm:spPr/>
      <dgm:t>
        <a:bodyPr/>
        <a:lstStyle/>
        <a:p>
          <a:endParaRPr lang="ru-RU" sz="1600"/>
        </a:p>
      </dgm:t>
    </dgm:pt>
    <dgm:pt modelId="{054E3E65-1343-43C2-8878-792D9268CE70}" type="sibTrans" cxnId="{4C73D484-187E-4656-B642-3DA3B1C3C974}">
      <dgm:prSet/>
      <dgm:spPr/>
      <dgm:t>
        <a:bodyPr/>
        <a:lstStyle/>
        <a:p>
          <a:endParaRPr lang="ru-RU" sz="1600"/>
        </a:p>
      </dgm:t>
    </dgm:pt>
    <dgm:pt modelId="{0F1545FB-5561-41CE-A7DE-1808229DCEC6}">
      <dgm:prSet phldrT="[Текст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600" i="0" dirty="0">
              <a:solidFill>
                <a:schemeClr val="tx1"/>
              </a:solidFill>
            </a:rPr>
            <a:t>Встреча с представителями молодежи по вопросам молодежной политики </a:t>
          </a:r>
          <a:br>
            <a:rPr lang="ru-RU" sz="1600" i="0" dirty="0">
              <a:solidFill>
                <a:schemeClr val="tx1"/>
              </a:solidFill>
            </a:rPr>
          </a:br>
          <a:r>
            <a:rPr lang="ru-RU" sz="1600" i="0" dirty="0">
              <a:solidFill>
                <a:schemeClr val="tx1"/>
              </a:solidFill>
            </a:rPr>
            <a:t>и развития волонтерского движения</a:t>
          </a:r>
        </a:p>
      </dgm:t>
    </dgm:pt>
    <dgm:pt modelId="{A3694761-FB91-41F4-91A8-265354C47453}" type="parTrans" cxnId="{8B56BB03-0D59-4A7D-978E-29E6B3739275}">
      <dgm:prSet/>
      <dgm:spPr/>
      <dgm:t>
        <a:bodyPr/>
        <a:lstStyle/>
        <a:p>
          <a:endParaRPr lang="ru-RU" sz="1600"/>
        </a:p>
      </dgm:t>
    </dgm:pt>
    <dgm:pt modelId="{B0675179-949A-40E6-848B-CB802A39279B}" type="sibTrans" cxnId="{8B56BB03-0D59-4A7D-978E-29E6B3739275}">
      <dgm:prSet/>
      <dgm:spPr/>
      <dgm:t>
        <a:bodyPr/>
        <a:lstStyle/>
        <a:p>
          <a:endParaRPr lang="ru-RU" sz="1600"/>
        </a:p>
      </dgm:t>
    </dgm:pt>
    <dgm:pt modelId="{A45ADE0E-6457-47E2-8720-258D871216E9}">
      <dgm:prSet phldrT="[Текст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600" dirty="0">
              <a:solidFill>
                <a:schemeClr val="tx1"/>
              </a:solidFill>
            </a:rPr>
            <a:t>Встреча с партнерской группой по ЦУР</a:t>
          </a:r>
        </a:p>
      </dgm:t>
    </dgm:pt>
    <dgm:pt modelId="{436B21EA-A44E-409D-9B27-C3AB05B0BA0C}" type="parTrans" cxnId="{9790922E-84E4-4B73-8EDD-224C03E06834}">
      <dgm:prSet/>
      <dgm:spPr/>
      <dgm:t>
        <a:bodyPr/>
        <a:lstStyle/>
        <a:p>
          <a:endParaRPr lang="ru-RU" sz="1600"/>
        </a:p>
      </dgm:t>
    </dgm:pt>
    <dgm:pt modelId="{B3F2451E-FAF6-41ED-B170-F7D586D73816}" type="sibTrans" cxnId="{9790922E-84E4-4B73-8EDD-224C03E06834}">
      <dgm:prSet/>
      <dgm:spPr/>
      <dgm:t>
        <a:bodyPr/>
        <a:lstStyle/>
        <a:p>
          <a:endParaRPr lang="ru-RU" sz="1600"/>
        </a:p>
      </dgm:t>
    </dgm:pt>
    <dgm:pt modelId="{AE2616F2-5CFB-4210-8106-404543FDEDB7}">
      <dgm:prSet phldrT="[Текст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600" i="0" dirty="0">
              <a:solidFill>
                <a:schemeClr val="tx1"/>
              </a:solidFill>
            </a:rPr>
            <a:t>Международная акция «Самый большой урок в мире»</a:t>
          </a:r>
        </a:p>
      </dgm:t>
    </dgm:pt>
    <dgm:pt modelId="{A7F55C5F-EE74-4914-9C62-0536721FB1F5}" type="parTrans" cxnId="{E87A1D09-95A6-4DAF-8B24-1426F1B927AA}">
      <dgm:prSet/>
      <dgm:spPr/>
      <dgm:t>
        <a:bodyPr/>
        <a:lstStyle/>
        <a:p>
          <a:endParaRPr lang="ru-RU" sz="1600"/>
        </a:p>
      </dgm:t>
    </dgm:pt>
    <dgm:pt modelId="{69653518-D5B1-4839-9A48-B882C5B44FDA}" type="sibTrans" cxnId="{E87A1D09-95A6-4DAF-8B24-1426F1B927AA}">
      <dgm:prSet/>
      <dgm:spPr/>
      <dgm:t>
        <a:bodyPr/>
        <a:lstStyle/>
        <a:p>
          <a:endParaRPr lang="ru-RU" sz="1600"/>
        </a:p>
      </dgm:t>
    </dgm:pt>
    <dgm:pt modelId="{DEEA5B9D-3630-4B1C-85CD-F5A253C4A103}" type="pres">
      <dgm:prSet presAssocID="{94A740CD-E96A-48F5-BD10-094BF8EB402E}" presName="linear" presStyleCnt="0">
        <dgm:presLayoutVars>
          <dgm:dir/>
          <dgm:animLvl val="lvl"/>
          <dgm:resizeHandles val="exact"/>
        </dgm:presLayoutVars>
      </dgm:prSet>
      <dgm:spPr/>
    </dgm:pt>
    <dgm:pt modelId="{CC3A08F4-D985-4A4D-98A8-F78DFE5736EB}" type="pres">
      <dgm:prSet presAssocID="{B3B0F69A-8331-480B-95ED-9343B8B17DDC}" presName="parentLin" presStyleCnt="0"/>
      <dgm:spPr/>
    </dgm:pt>
    <dgm:pt modelId="{E0AF2FC9-CB44-4DE8-8208-2C8438B867DC}" type="pres">
      <dgm:prSet presAssocID="{B3B0F69A-8331-480B-95ED-9343B8B17DDC}" presName="parentLeftMargin" presStyleLbl="node1" presStyleIdx="0" presStyleCnt="7"/>
      <dgm:spPr/>
    </dgm:pt>
    <dgm:pt modelId="{67BC9A50-8976-45F6-BD6A-B108DB25470B}" type="pres">
      <dgm:prSet presAssocID="{B3B0F69A-8331-480B-95ED-9343B8B17DDC}" presName="parentText" presStyleLbl="node1" presStyleIdx="0" presStyleCnt="7" custScaleX="131228" custScaleY="125796">
        <dgm:presLayoutVars>
          <dgm:chMax val="0"/>
          <dgm:bulletEnabled val="1"/>
        </dgm:presLayoutVars>
      </dgm:prSet>
      <dgm:spPr/>
    </dgm:pt>
    <dgm:pt modelId="{223D1857-4B79-4DC9-801B-4840BC7DC4FC}" type="pres">
      <dgm:prSet presAssocID="{B3B0F69A-8331-480B-95ED-9343B8B17DDC}" presName="negativeSpace" presStyleCnt="0"/>
      <dgm:spPr/>
    </dgm:pt>
    <dgm:pt modelId="{997A2CDF-136C-4B20-8331-CEA524CF2B00}" type="pres">
      <dgm:prSet presAssocID="{B3B0F69A-8331-480B-95ED-9343B8B17DDC}" presName="childText" presStyleLbl="conFgAcc1" presStyleIdx="0" presStyleCnt="7">
        <dgm:presLayoutVars>
          <dgm:bulletEnabled val="1"/>
        </dgm:presLayoutVars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</dgm:pt>
    <dgm:pt modelId="{15D5687D-468A-4856-87CD-97F3AC6C0C51}" type="pres">
      <dgm:prSet presAssocID="{F3D7F631-F321-4E4E-8D50-193C58C767A1}" presName="spaceBetweenRectangles" presStyleCnt="0"/>
      <dgm:spPr/>
    </dgm:pt>
    <dgm:pt modelId="{BFAB0C46-ED80-4AAB-B699-6B8DC73C9A49}" type="pres">
      <dgm:prSet presAssocID="{F45E4EA3-C07F-4163-BA39-E3EC064403B0}" presName="parentLin" presStyleCnt="0"/>
      <dgm:spPr/>
    </dgm:pt>
    <dgm:pt modelId="{2E74BB18-C745-4253-8BD5-694B82E07874}" type="pres">
      <dgm:prSet presAssocID="{F45E4EA3-C07F-4163-BA39-E3EC064403B0}" presName="parentLeftMargin" presStyleLbl="node1" presStyleIdx="0" presStyleCnt="7"/>
      <dgm:spPr/>
    </dgm:pt>
    <dgm:pt modelId="{88D1AF1B-1E03-41F8-85AD-B5924F194FF6}" type="pres">
      <dgm:prSet presAssocID="{F45E4EA3-C07F-4163-BA39-E3EC064403B0}" presName="parentText" presStyleLbl="node1" presStyleIdx="1" presStyleCnt="7" custScaleX="131424" custScaleY="117735">
        <dgm:presLayoutVars>
          <dgm:chMax val="0"/>
          <dgm:bulletEnabled val="1"/>
        </dgm:presLayoutVars>
      </dgm:prSet>
      <dgm:spPr/>
    </dgm:pt>
    <dgm:pt modelId="{C644816C-43AA-4FBE-B83C-24B02F045E18}" type="pres">
      <dgm:prSet presAssocID="{F45E4EA3-C07F-4163-BA39-E3EC064403B0}" presName="negativeSpace" presStyleCnt="0"/>
      <dgm:spPr/>
    </dgm:pt>
    <dgm:pt modelId="{1FDA277A-D0C5-4CE2-8D0B-EA44BB5BFF29}" type="pres">
      <dgm:prSet presAssocID="{F45E4EA3-C07F-4163-BA39-E3EC064403B0}" presName="childText" presStyleLbl="conFgAcc1" presStyleIdx="1" presStyleCnt="7">
        <dgm:presLayoutVars>
          <dgm:bulletEnabled val="1"/>
        </dgm:presLayoutVars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</dgm:pt>
    <dgm:pt modelId="{BFE570EA-8773-4C21-AE2C-48A86B241729}" type="pres">
      <dgm:prSet presAssocID="{ECDF980D-556C-4CC0-8A7C-A1D77F78E0DA}" presName="spaceBetweenRectangles" presStyleCnt="0"/>
      <dgm:spPr/>
    </dgm:pt>
    <dgm:pt modelId="{0007CE96-705B-45B2-A9C0-0253BEE4294E}" type="pres">
      <dgm:prSet presAssocID="{DF293F52-3D3D-42FF-8021-362C8D6FA5C7}" presName="parentLin" presStyleCnt="0"/>
      <dgm:spPr/>
    </dgm:pt>
    <dgm:pt modelId="{EC027671-1D24-4E25-B693-DBE508484118}" type="pres">
      <dgm:prSet presAssocID="{DF293F52-3D3D-42FF-8021-362C8D6FA5C7}" presName="parentLeftMargin" presStyleLbl="node1" presStyleIdx="1" presStyleCnt="7"/>
      <dgm:spPr/>
    </dgm:pt>
    <dgm:pt modelId="{0A0F4F2C-FAD2-4CAF-8F1A-C5B56799AE0E}" type="pres">
      <dgm:prSet presAssocID="{DF293F52-3D3D-42FF-8021-362C8D6FA5C7}" presName="parentText" presStyleLbl="node1" presStyleIdx="2" presStyleCnt="7" custScaleX="130836" custScaleY="114585">
        <dgm:presLayoutVars>
          <dgm:chMax val="0"/>
          <dgm:bulletEnabled val="1"/>
        </dgm:presLayoutVars>
      </dgm:prSet>
      <dgm:spPr/>
    </dgm:pt>
    <dgm:pt modelId="{E280B318-E4D5-4C10-892F-55BDDE81F15B}" type="pres">
      <dgm:prSet presAssocID="{DF293F52-3D3D-42FF-8021-362C8D6FA5C7}" presName="negativeSpace" presStyleCnt="0"/>
      <dgm:spPr/>
    </dgm:pt>
    <dgm:pt modelId="{F93EB3E9-DDCC-44E5-8DF7-781C9F98CB04}" type="pres">
      <dgm:prSet presAssocID="{DF293F52-3D3D-42FF-8021-362C8D6FA5C7}" presName="childText" presStyleLbl="conFgAcc1" presStyleIdx="2" presStyleCnt="7">
        <dgm:presLayoutVars>
          <dgm:bulletEnabled val="1"/>
        </dgm:presLayoutVars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</dgm:pt>
    <dgm:pt modelId="{36948DCC-FEAB-4681-80AE-03FBA3F1542E}" type="pres">
      <dgm:prSet presAssocID="{0CD2AF88-D706-41F2-A09A-DFBA0431FA62}" presName="spaceBetweenRectangles" presStyleCnt="0"/>
      <dgm:spPr/>
    </dgm:pt>
    <dgm:pt modelId="{C2A535DD-7EEF-4083-925A-5A96AF08E07D}" type="pres">
      <dgm:prSet presAssocID="{6509ABEC-F64E-4007-8FEE-FBCA8B73F7EC}" presName="parentLin" presStyleCnt="0"/>
      <dgm:spPr/>
    </dgm:pt>
    <dgm:pt modelId="{67027E3B-59F1-4896-886A-A47EE351AF54}" type="pres">
      <dgm:prSet presAssocID="{6509ABEC-F64E-4007-8FEE-FBCA8B73F7EC}" presName="parentLeftMargin" presStyleLbl="node1" presStyleIdx="2" presStyleCnt="7"/>
      <dgm:spPr/>
    </dgm:pt>
    <dgm:pt modelId="{7DD25C29-ACD9-493F-B3DD-11D6647D154A}" type="pres">
      <dgm:prSet presAssocID="{6509ABEC-F64E-4007-8FEE-FBCA8B73F7EC}" presName="parentText" presStyleLbl="node1" presStyleIdx="3" presStyleCnt="7" custScaleX="131424" custScaleY="128086">
        <dgm:presLayoutVars>
          <dgm:chMax val="0"/>
          <dgm:bulletEnabled val="1"/>
        </dgm:presLayoutVars>
      </dgm:prSet>
      <dgm:spPr/>
    </dgm:pt>
    <dgm:pt modelId="{204BD539-CE2E-4EA9-B64E-B5E075A1E4F5}" type="pres">
      <dgm:prSet presAssocID="{6509ABEC-F64E-4007-8FEE-FBCA8B73F7EC}" presName="negativeSpace" presStyleCnt="0"/>
      <dgm:spPr/>
    </dgm:pt>
    <dgm:pt modelId="{5F955D77-BBA1-4C3D-BAD2-F3AF3A816FBD}" type="pres">
      <dgm:prSet presAssocID="{6509ABEC-F64E-4007-8FEE-FBCA8B73F7EC}" presName="childText" presStyleLbl="conFgAcc1" presStyleIdx="3" presStyleCnt="7" custLinFactNeighborX="450" custLinFactNeighborY="-14455">
        <dgm:presLayoutVars>
          <dgm:bulletEnabled val="1"/>
        </dgm:presLayoutVars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</dgm:pt>
    <dgm:pt modelId="{963619A1-A82F-449D-897A-291128A0397F}" type="pres">
      <dgm:prSet presAssocID="{054E3E65-1343-43C2-8878-792D9268CE70}" presName="spaceBetweenRectangles" presStyleCnt="0"/>
      <dgm:spPr/>
    </dgm:pt>
    <dgm:pt modelId="{16BAE91F-151D-4F0E-9F0D-95B5720249CB}" type="pres">
      <dgm:prSet presAssocID="{0F1545FB-5561-41CE-A7DE-1808229DCEC6}" presName="parentLin" presStyleCnt="0"/>
      <dgm:spPr/>
    </dgm:pt>
    <dgm:pt modelId="{22A3DCE1-E09C-4721-A661-147658F88A3A}" type="pres">
      <dgm:prSet presAssocID="{0F1545FB-5561-41CE-A7DE-1808229DCEC6}" presName="parentLeftMargin" presStyleLbl="node1" presStyleIdx="3" presStyleCnt="7"/>
      <dgm:spPr/>
    </dgm:pt>
    <dgm:pt modelId="{6409A750-F5DC-4EDA-9ED0-4C5A1BA65DC5}" type="pres">
      <dgm:prSet presAssocID="{0F1545FB-5561-41CE-A7DE-1808229DCEC6}" presName="parentText" presStyleLbl="node1" presStyleIdx="4" presStyleCnt="7" custScaleX="131486" custScaleY="129569">
        <dgm:presLayoutVars>
          <dgm:chMax val="0"/>
          <dgm:bulletEnabled val="1"/>
        </dgm:presLayoutVars>
      </dgm:prSet>
      <dgm:spPr/>
    </dgm:pt>
    <dgm:pt modelId="{84D6AC09-5705-4323-AC91-227B8ACC1CC8}" type="pres">
      <dgm:prSet presAssocID="{0F1545FB-5561-41CE-A7DE-1808229DCEC6}" presName="negativeSpace" presStyleCnt="0"/>
      <dgm:spPr/>
    </dgm:pt>
    <dgm:pt modelId="{D42322E1-5D21-4C64-B831-9C29BFC5FE0A}" type="pres">
      <dgm:prSet presAssocID="{0F1545FB-5561-41CE-A7DE-1808229DCEC6}" presName="childText" presStyleLbl="conFgAcc1" presStyleIdx="4" presStyleCnt="7">
        <dgm:presLayoutVars>
          <dgm:bulletEnabled val="1"/>
        </dgm:presLayoutVars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</dgm:pt>
    <dgm:pt modelId="{834FAA44-B574-40EE-BA71-CA3DD53BEAB3}" type="pres">
      <dgm:prSet presAssocID="{B0675179-949A-40E6-848B-CB802A39279B}" presName="spaceBetweenRectangles" presStyleCnt="0"/>
      <dgm:spPr/>
    </dgm:pt>
    <dgm:pt modelId="{5BB663BD-6ADF-41E5-852C-07024F7906F9}" type="pres">
      <dgm:prSet presAssocID="{A45ADE0E-6457-47E2-8720-258D871216E9}" presName="parentLin" presStyleCnt="0"/>
      <dgm:spPr/>
    </dgm:pt>
    <dgm:pt modelId="{5D27EB65-2821-4290-9727-C3E9319803DD}" type="pres">
      <dgm:prSet presAssocID="{A45ADE0E-6457-47E2-8720-258D871216E9}" presName="parentLeftMargin" presStyleLbl="node1" presStyleIdx="4" presStyleCnt="7"/>
      <dgm:spPr/>
    </dgm:pt>
    <dgm:pt modelId="{59588F18-EDAD-41C1-A081-8E386BC693DF}" type="pres">
      <dgm:prSet presAssocID="{A45ADE0E-6457-47E2-8720-258D871216E9}" presName="parentText" presStyleLbl="node1" presStyleIdx="5" presStyleCnt="7" custScaleX="130518" custScaleY="131052">
        <dgm:presLayoutVars>
          <dgm:chMax val="0"/>
          <dgm:bulletEnabled val="1"/>
        </dgm:presLayoutVars>
      </dgm:prSet>
      <dgm:spPr/>
    </dgm:pt>
    <dgm:pt modelId="{AF843ABA-E30F-4BB7-BAC6-4BAADE678F4A}" type="pres">
      <dgm:prSet presAssocID="{A45ADE0E-6457-47E2-8720-258D871216E9}" presName="negativeSpace" presStyleCnt="0"/>
      <dgm:spPr/>
    </dgm:pt>
    <dgm:pt modelId="{D8087ACB-6C80-4C9D-9FEC-1B85847D72F6}" type="pres">
      <dgm:prSet presAssocID="{A45ADE0E-6457-47E2-8720-258D871216E9}" presName="childText" presStyleLbl="conFgAcc1" presStyleIdx="5" presStyleCnt="7">
        <dgm:presLayoutVars>
          <dgm:bulletEnabled val="1"/>
        </dgm:presLayoutVars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</dgm:pt>
    <dgm:pt modelId="{E7EE49A5-A7E0-488E-8BF8-C665B6EB5E34}" type="pres">
      <dgm:prSet presAssocID="{B3F2451E-FAF6-41ED-B170-F7D586D73816}" presName="spaceBetweenRectangles" presStyleCnt="0"/>
      <dgm:spPr/>
    </dgm:pt>
    <dgm:pt modelId="{F30F2C01-EEAB-4158-B669-B46F837AB411}" type="pres">
      <dgm:prSet presAssocID="{AE2616F2-5CFB-4210-8106-404543FDEDB7}" presName="parentLin" presStyleCnt="0"/>
      <dgm:spPr/>
    </dgm:pt>
    <dgm:pt modelId="{43FC6999-CA42-437E-B99E-66F170913107}" type="pres">
      <dgm:prSet presAssocID="{AE2616F2-5CFB-4210-8106-404543FDEDB7}" presName="parentLeftMargin" presStyleLbl="node1" presStyleIdx="5" presStyleCnt="7"/>
      <dgm:spPr/>
    </dgm:pt>
    <dgm:pt modelId="{7C01EA80-28BB-4D19-9C0C-90A3E25C1785}" type="pres">
      <dgm:prSet presAssocID="{AE2616F2-5CFB-4210-8106-404543FDEDB7}" presName="parentText" presStyleLbl="node1" presStyleIdx="6" presStyleCnt="7" custScaleX="130836" custScaleY="139106">
        <dgm:presLayoutVars>
          <dgm:chMax val="0"/>
          <dgm:bulletEnabled val="1"/>
        </dgm:presLayoutVars>
      </dgm:prSet>
      <dgm:spPr/>
    </dgm:pt>
    <dgm:pt modelId="{39DA6B75-399A-46AD-A6E7-B6A8EA9AF9B2}" type="pres">
      <dgm:prSet presAssocID="{AE2616F2-5CFB-4210-8106-404543FDEDB7}" presName="negativeSpace" presStyleCnt="0"/>
      <dgm:spPr/>
    </dgm:pt>
    <dgm:pt modelId="{B96D9FA1-7390-4793-A3BD-20EB2AD770E0}" type="pres">
      <dgm:prSet presAssocID="{AE2616F2-5CFB-4210-8106-404543FDEDB7}" presName="childText" presStyleLbl="conFgAcc1" presStyleIdx="6" presStyleCnt="7">
        <dgm:presLayoutVars>
          <dgm:bulletEnabled val="1"/>
        </dgm:presLayoutVars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</dgm:pt>
  </dgm:ptLst>
  <dgm:cxnLst>
    <dgm:cxn modelId="{DF4A7703-1B5B-4931-8470-EA3508B99F2B}" type="presOf" srcId="{0F1545FB-5561-41CE-A7DE-1808229DCEC6}" destId="{22A3DCE1-E09C-4721-A661-147658F88A3A}" srcOrd="0" destOrd="0" presId="urn:microsoft.com/office/officeart/2005/8/layout/list1"/>
    <dgm:cxn modelId="{8B56BB03-0D59-4A7D-978E-29E6B3739275}" srcId="{94A740CD-E96A-48F5-BD10-094BF8EB402E}" destId="{0F1545FB-5561-41CE-A7DE-1808229DCEC6}" srcOrd="4" destOrd="0" parTransId="{A3694761-FB91-41F4-91A8-265354C47453}" sibTransId="{B0675179-949A-40E6-848B-CB802A39279B}"/>
    <dgm:cxn modelId="{E87A1D09-95A6-4DAF-8B24-1426F1B927AA}" srcId="{94A740CD-E96A-48F5-BD10-094BF8EB402E}" destId="{AE2616F2-5CFB-4210-8106-404543FDEDB7}" srcOrd="6" destOrd="0" parTransId="{A7F55C5F-EE74-4914-9C62-0536721FB1F5}" sibTransId="{69653518-D5B1-4839-9A48-B882C5B44FDA}"/>
    <dgm:cxn modelId="{E957060D-B016-4CDB-8C26-EA7871EBDE5D}" type="presOf" srcId="{F45E4EA3-C07F-4163-BA39-E3EC064403B0}" destId="{88D1AF1B-1E03-41F8-85AD-B5924F194FF6}" srcOrd="1" destOrd="0" presId="urn:microsoft.com/office/officeart/2005/8/layout/list1"/>
    <dgm:cxn modelId="{13EC6F11-B870-419D-8691-321067E520FC}" srcId="{94A740CD-E96A-48F5-BD10-094BF8EB402E}" destId="{DF293F52-3D3D-42FF-8021-362C8D6FA5C7}" srcOrd="2" destOrd="0" parTransId="{73C9B75D-097A-454D-A790-98042B18494E}" sibTransId="{0CD2AF88-D706-41F2-A09A-DFBA0431FA62}"/>
    <dgm:cxn modelId="{76CC3E14-6EAA-4CDB-89E3-6E223AF482F5}" type="presOf" srcId="{AE2616F2-5CFB-4210-8106-404543FDEDB7}" destId="{7C01EA80-28BB-4D19-9C0C-90A3E25C1785}" srcOrd="1" destOrd="0" presId="urn:microsoft.com/office/officeart/2005/8/layout/list1"/>
    <dgm:cxn modelId="{CB618B21-D49E-4C96-8791-4E6F639B217D}" srcId="{94A740CD-E96A-48F5-BD10-094BF8EB402E}" destId="{F45E4EA3-C07F-4163-BA39-E3EC064403B0}" srcOrd="1" destOrd="0" parTransId="{CCDAE74B-51F2-4A4B-9CFC-9AA46F21427B}" sibTransId="{ECDF980D-556C-4CC0-8A7C-A1D77F78E0DA}"/>
    <dgm:cxn modelId="{26288426-5623-4BEC-B4CD-E3BC72F4944B}" type="presOf" srcId="{A45ADE0E-6457-47E2-8720-258D871216E9}" destId="{5D27EB65-2821-4290-9727-C3E9319803DD}" srcOrd="0" destOrd="0" presId="urn:microsoft.com/office/officeart/2005/8/layout/list1"/>
    <dgm:cxn modelId="{9790922E-84E4-4B73-8EDD-224C03E06834}" srcId="{94A740CD-E96A-48F5-BD10-094BF8EB402E}" destId="{A45ADE0E-6457-47E2-8720-258D871216E9}" srcOrd="5" destOrd="0" parTransId="{436B21EA-A44E-409D-9B27-C3AB05B0BA0C}" sibTransId="{B3F2451E-FAF6-41ED-B170-F7D586D73816}"/>
    <dgm:cxn modelId="{E8569E36-1A6B-4AEA-9029-24B41EFB5EDB}" type="presOf" srcId="{94A740CD-E96A-48F5-BD10-094BF8EB402E}" destId="{DEEA5B9D-3630-4B1C-85CD-F5A253C4A103}" srcOrd="0" destOrd="0" presId="urn:microsoft.com/office/officeart/2005/8/layout/list1"/>
    <dgm:cxn modelId="{CC915644-70CC-4C04-A5E5-F723CF6B292E}" type="presOf" srcId="{DF293F52-3D3D-42FF-8021-362C8D6FA5C7}" destId="{EC027671-1D24-4E25-B693-DBE508484118}" srcOrd="0" destOrd="0" presId="urn:microsoft.com/office/officeart/2005/8/layout/list1"/>
    <dgm:cxn modelId="{6EA57F4B-C333-4245-B9CD-8AA920FFD143}" type="presOf" srcId="{B3B0F69A-8331-480B-95ED-9343B8B17DDC}" destId="{E0AF2FC9-CB44-4DE8-8208-2C8438B867DC}" srcOrd="0" destOrd="0" presId="urn:microsoft.com/office/officeart/2005/8/layout/list1"/>
    <dgm:cxn modelId="{095E3657-19ED-42BE-9E9C-B274CE883F52}" type="presOf" srcId="{DF293F52-3D3D-42FF-8021-362C8D6FA5C7}" destId="{0A0F4F2C-FAD2-4CAF-8F1A-C5B56799AE0E}" srcOrd="1" destOrd="0" presId="urn:microsoft.com/office/officeart/2005/8/layout/list1"/>
    <dgm:cxn modelId="{4C73D484-187E-4656-B642-3DA3B1C3C974}" srcId="{94A740CD-E96A-48F5-BD10-094BF8EB402E}" destId="{6509ABEC-F64E-4007-8FEE-FBCA8B73F7EC}" srcOrd="3" destOrd="0" parTransId="{F7E249F8-E304-409D-8A1F-3BE0F4398FD5}" sibTransId="{054E3E65-1343-43C2-8878-792D9268CE70}"/>
    <dgm:cxn modelId="{DBD9F68F-BD43-4A9F-B181-DA74C9FFF06D}" type="presOf" srcId="{6509ABEC-F64E-4007-8FEE-FBCA8B73F7EC}" destId="{67027E3B-59F1-4896-886A-A47EE351AF54}" srcOrd="0" destOrd="0" presId="urn:microsoft.com/office/officeart/2005/8/layout/list1"/>
    <dgm:cxn modelId="{276F93A2-4762-4FEB-8DAE-C744F2672E18}" type="presOf" srcId="{6509ABEC-F64E-4007-8FEE-FBCA8B73F7EC}" destId="{7DD25C29-ACD9-493F-B3DD-11D6647D154A}" srcOrd="1" destOrd="0" presId="urn:microsoft.com/office/officeart/2005/8/layout/list1"/>
    <dgm:cxn modelId="{7E3603B3-882E-451F-898E-919722320573}" type="presOf" srcId="{F45E4EA3-C07F-4163-BA39-E3EC064403B0}" destId="{2E74BB18-C745-4253-8BD5-694B82E07874}" srcOrd="0" destOrd="0" presId="urn:microsoft.com/office/officeart/2005/8/layout/list1"/>
    <dgm:cxn modelId="{2C62F8D1-DDAC-49F5-81AF-7686998D8557}" type="presOf" srcId="{0F1545FB-5561-41CE-A7DE-1808229DCEC6}" destId="{6409A750-F5DC-4EDA-9ED0-4C5A1BA65DC5}" srcOrd="1" destOrd="0" presId="urn:microsoft.com/office/officeart/2005/8/layout/list1"/>
    <dgm:cxn modelId="{1BCF30D3-4B20-4137-AEBC-01D41537E65D}" type="presOf" srcId="{B3B0F69A-8331-480B-95ED-9343B8B17DDC}" destId="{67BC9A50-8976-45F6-BD6A-B108DB25470B}" srcOrd="1" destOrd="0" presId="urn:microsoft.com/office/officeart/2005/8/layout/list1"/>
    <dgm:cxn modelId="{77074AF2-2945-4909-9AE9-48CE3CE2B893}" srcId="{94A740CD-E96A-48F5-BD10-094BF8EB402E}" destId="{B3B0F69A-8331-480B-95ED-9343B8B17DDC}" srcOrd="0" destOrd="0" parTransId="{A5B00C2A-BA73-4D3A-A694-B476CE0C4BD2}" sibTransId="{F3D7F631-F321-4E4E-8D50-193C58C767A1}"/>
    <dgm:cxn modelId="{A24DFFF3-3C47-482C-9CEB-351CB932220F}" type="presOf" srcId="{AE2616F2-5CFB-4210-8106-404543FDEDB7}" destId="{43FC6999-CA42-437E-B99E-66F170913107}" srcOrd="0" destOrd="0" presId="urn:microsoft.com/office/officeart/2005/8/layout/list1"/>
    <dgm:cxn modelId="{3A42BBFB-48EE-430B-A877-3909754DE592}" type="presOf" srcId="{A45ADE0E-6457-47E2-8720-258D871216E9}" destId="{59588F18-EDAD-41C1-A081-8E386BC693DF}" srcOrd="1" destOrd="0" presId="urn:microsoft.com/office/officeart/2005/8/layout/list1"/>
    <dgm:cxn modelId="{0523B655-02C3-4DD7-975E-FE64CAEED000}" type="presParOf" srcId="{DEEA5B9D-3630-4B1C-85CD-F5A253C4A103}" destId="{CC3A08F4-D985-4A4D-98A8-F78DFE5736EB}" srcOrd="0" destOrd="0" presId="urn:microsoft.com/office/officeart/2005/8/layout/list1"/>
    <dgm:cxn modelId="{F9FB8E91-555D-4CAC-90E0-A58BD95033A0}" type="presParOf" srcId="{CC3A08F4-D985-4A4D-98A8-F78DFE5736EB}" destId="{E0AF2FC9-CB44-4DE8-8208-2C8438B867DC}" srcOrd="0" destOrd="0" presId="urn:microsoft.com/office/officeart/2005/8/layout/list1"/>
    <dgm:cxn modelId="{B3C07082-0303-4232-8E2F-5F69A9309713}" type="presParOf" srcId="{CC3A08F4-D985-4A4D-98A8-F78DFE5736EB}" destId="{67BC9A50-8976-45F6-BD6A-B108DB25470B}" srcOrd="1" destOrd="0" presId="urn:microsoft.com/office/officeart/2005/8/layout/list1"/>
    <dgm:cxn modelId="{5B2EC441-DBC5-4797-8EE2-74B4402BA41F}" type="presParOf" srcId="{DEEA5B9D-3630-4B1C-85CD-F5A253C4A103}" destId="{223D1857-4B79-4DC9-801B-4840BC7DC4FC}" srcOrd="1" destOrd="0" presId="urn:microsoft.com/office/officeart/2005/8/layout/list1"/>
    <dgm:cxn modelId="{F63E089A-303F-4D66-AB41-55CE4D6CFB3F}" type="presParOf" srcId="{DEEA5B9D-3630-4B1C-85CD-F5A253C4A103}" destId="{997A2CDF-136C-4B20-8331-CEA524CF2B00}" srcOrd="2" destOrd="0" presId="urn:microsoft.com/office/officeart/2005/8/layout/list1"/>
    <dgm:cxn modelId="{C3836852-F3C8-4938-8EE7-EB3F67E17B4A}" type="presParOf" srcId="{DEEA5B9D-3630-4B1C-85CD-F5A253C4A103}" destId="{15D5687D-468A-4856-87CD-97F3AC6C0C51}" srcOrd="3" destOrd="0" presId="urn:microsoft.com/office/officeart/2005/8/layout/list1"/>
    <dgm:cxn modelId="{B80DD066-D29D-491B-A624-9081D1A37670}" type="presParOf" srcId="{DEEA5B9D-3630-4B1C-85CD-F5A253C4A103}" destId="{BFAB0C46-ED80-4AAB-B699-6B8DC73C9A49}" srcOrd="4" destOrd="0" presId="urn:microsoft.com/office/officeart/2005/8/layout/list1"/>
    <dgm:cxn modelId="{5F005C4F-BC4C-44DA-B942-27BE26F63DC2}" type="presParOf" srcId="{BFAB0C46-ED80-4AAB-B699-6B8DC73C9A49}" destId="{2E74BB18-C745-4253-8BD5-694B82E07874}" srcOrd="0" destOrd="0" presId="urn:microsoft.com/office/officeart/2005/8/layout/list1"/>
    <dgm:cxn modelId="{CEB9E661-0C63-4AFA-A20C-95CF39A454B9}" type="presParOf" srcId="{BFAB0C46-ED80-4AAB-B699-6B8DC73C9A49}" destId="{88D1AF1B-1E03-41F8-85AD-B5924F194FF6}" srcOrd="1" destOrd="0" presId="urn:microsoft.com/office/officeart/2005/8/layout/list1"/>
    <dgm:cxn modelId="{8C8BD5DD-8814-45F6-BDCD-F0404C1BD4C0}" type="presParOf" srcId="{DEEA5B9D-3630-4B1C-85CD-F5A253C4A103}" destId="{C644816C-43AA-4FBE-B83C-24B02F045E18}" srcOrd="5" destOrd="0" presId="urn:microsoft.com/office/officeart/2005/8/layout/list1"/>
    <dgm:cxn modelId="{977537B7-460D-49A2-B89F-F9C9116FEDB2}" type="presParOf" srcId="{DEEA5B9D-3630-4B1C-85CD-F5A253C4A103}" destId="{1FDA277A-D0C5-4CE2-8D0B-EA44BB5BFF29}" srcOrd="6" destOrd="0" presId="urn:microsoft.com/office/officeart/2005/8/layout/list1"/>
    <dgm:cxn modelId="{08639FD5-08C3-4E69-A37D-13EC8DDDB178}" type="presParOf" srcId="{DEEA5B9D-3630-4B1C-85CD-F5A253C4A103}" destId="{BFE570EA-8773-4C21-AE2C-48A86B241729}" srcOrd="7" destOrd="0" presId="urn:microsoft.com/office/officeart/2005/8/layout/list1"/>
    <dgm:cxn modelId="{E5B19FB0-8000-42E5-9ADD-F0A9B84EE0FD}" type="presParOf" srcId="{DEEA5B9D-3630-4B1C-85CD-F5A253C4A103}" destId="{0007CE96-705B-45B2-A9C0-0253BEE4294E}" srcOrd="8" destOrd="0" presId="urn:microsoft.com/office/officeart/2005/8/layout/list1"/>
    <dgm:cxn modelId="{2EDC1954-F4DB-4B10-8FFC-F7E2CA99761C}" type="presParOf" srcId="{0007CE96-705B-45B2-A9C0-0253BEE4294E}" destId="{EC027671-1D24-4E25-B693-DBE508484118}" srcOrd="0" destOrd="0" presId="urn:microsoft.com/office/officeart/2005/8/layout/list1"/>
    <dgm:cxn modelId="{A41D7FA8-4BD6-43AF-8430-B6FE24BAA105}" type="presParOf" srcId="{0007CE96-705B-45B2-A9C0-0253BEE4294E}" destId="{0A0F4F2C-FAD2-4CAF-8F1A-C5B56799AE0E}" srcOrd="1" destOrd="0" presId="urn:microsoft.com/office/officeart/2005/8/layout/list1"/>
    <dgm:cxn modelId="{4C56A372-BE7A-4FD5-8876-EAFB03FD33CA}" type="presParOf" srcId="{DEEA5B9D-3630-4B1C-85CD-F5A253C4A103}" destId="{E280B318-E4D5-4C10-892F-55BDDE81F15B}" srcOrd="9" destOrd="0" presId="urn:microsoft.com/office/officeart/2005/8/layout/list1"/>
    <dgm:cxn modelId="{6011087E-2FB4-4A6F-9546-22846A0C080A}" type="presParOf" srcId="{DEEA5B9D-3630-4B1C-85CD-F5A253C4A103}" destId="{F93EB3E9-DDCC-44E5-8DF7-781C9F98CB04}" srcOrd="10" destOrd="0" presId="urn:microsoft.com/office/officeart/2005/8/layout/list1"/>
    <dgm:cxn modelId="{F897C7E1-2A3C-4CC4-B206-46D87BF31D71}" type="presParOf" srcId="{DEEA5B9D-3630-4B1C-85CD-F5A253C4A103}" destId="{36948DCC-FEAB-4681-80AE-03FBA3F1542E}" srcOrd="11" destOrd="0" presId="urn:microsoft.com/office/officeart/2005/8/layout/list1"/>
    <dgm:cxn modelId="{197BE94B-AE3B-4211-9A53-0BAEB7466E16}" type="presParOf" srcId="{DEEA5B9D-3630-4B1C-85CD-F5A253C4A103}" destId="{C2A535DD-7EEF-4083-925A-5A96AF08E07D}" srcOrd="12" destOrd="0" presId="urn:microsoft.com/office/officeart/2005/8/layout/list1"/>
    <dgm:cxn modelId="{6864E3F3-0AB7-4642-8446-73E97FC03D04}" type="presParOf" srcId="{C2A535DD-7EEF-4083-925A-5A96AF08E07D}" destId="{67027E3B-59F1-4896-886A-A47EE351AF54}" srcOrd="0" destOrd="0" presId="urn:microsoft.com/office/officeart/2005/8/layout/list1"/>
    <dgm:cxn modelId="{68DB94DF-7A2D-4E5D-84B5-5842472EC1E0}" type="presParOf" srcId="{C2A535DD-7EEF-4083-925A-5A96AF08E07D}" destId="{7DD25C29-ACD9-493F-B3DD-11D6647D154A}" srcOrd="1" destOrd="0" presId="urn:microsoft.com/office/officeart/2005/8/layout/list1"/>
    <dgm:cxn modelId="{F3D110C7-DAA1-4364-9074-731E20B13DF7}" type="presParOf" srcId="{DEEA5B9D-3630-4B1C-85CD-F5A253C4A103}" destId="{204BD539-CE2E-4EA9-B64E-B5E075A1E4F5}" srcOrd="13" destOrd="0" presId="urn:microsoft.com/office/officeart/2005/8/layout/list1"/>
    <dgm:cxn modelId="{ED5E9B8B-8466-4F81-B364-0360EA27C02E}" type="presParOf" srcId="{DEEA5B9D-3630-4B1C-85CD-F5A253C4A103}" destId="{5F955D77-BBA1-4C3D-BAD2-F3AF3A816FBD}" srcOrd="14" destOrd="0" presId="urn:microsoft.com/office/officeart/2005/8/layout/list1"/>
    <dgm:cxn modelId="{C0B59BF4-B4E9-4CA0-834B-D7619945EE8F}" type="presParOf" srcId="{DEEA5B9D-3630-4B1C-85CD-F5A253C4A103}" destId="{963619A1-A82F-449D-897A-291128A0397F}" srcOrd="15" destOrd="0" presId="urn:microsoft.com/office/officeart/2005/8/layout/list1"/>
    <dgm:cxn modelId="{A0822814-FC77-4AFE-BC58-2E8CF0F03E78}" type="presParOf" srcId="{DEEA5B9D-3630-4B1C-85CD-F5A253C4A103}" destId="{16BAE91F-151D-4F0E-9F0D-95B5720249CB}" srcOrd="16" destOrd="0" presId="urn:microsoft.com/office/officeart/2005/8/layout/list1"/>
    <dgm:cxn modelId="{827A44A3-3B13-4200-ABB7-605D137E0E0F}" type="presParOf" srcId="{16BAE91F-151D-4F0E-9F0D-95B5720249CB}" destId="{22A3DCE1-E09C-4721-A661-147658F88A3A}" srcOrd="0" destOrd="0" presId="urn:microsoft.com/office/officeart/2005/8/layout/list1"/>
    <dgm:cxn modelId="{8D64DC66-A998-493F-BCC3-D1A9951BF038}" type="presParOf" srcId="{16BAE91F-151D-4F0E-9F0D-95B5720249CB}" destId="{6409A750-F5DC-4EDA-9ED0-4C5A1BA65DC5}" srcOrd="1" destOrd="0" presId="urn:microsoft.com/office/officeart/2005/8/layout/list1"/>
    <dgm:cxn modelId="{0C6562FD-9618-48BE-AE80-F75E7C3C4D74}" type="presParOf" srcId="{DEEA5B9D-3630-4B1C-85CD-F5A253C4A103}" destId="{84D6AC09-5705-4323-AC91-227B8ACC1CC8}" srcOrd="17" destOrd="0" presId="urn:microsoft.com/office/officeart/2005/8/layout/list1"/>
    <dgm:cxn modelId="{8426CF1E-54A8-4363-9B48-5F85249A3B0A}" type="presParOf" srcId="{DEEA5B9D-3630-4B1C-85CD-F5A253C4A103}" destId="{D42322E1-5D21-4C64-B831-9C29BFC5FE0A}" srcOrd="18" destOrd="0" presId="urn:microsoft.com/office/officeart/2005/8/layout/list1"/>
    <dgm:cxn modelId="{6D72D393-CBCA-4877-AA76-C177A55C7073}" type="presParOf" srcId="{DEEA5B9D-3630-4B1C-85CD-F5A253C4A103}" destId="{834FAA44-B574-40EE-BA71-CA3DD53BEAB3}" srcOrd="19" destOrd="0" presId="urn:microsoft.com/office/officeart/2005/8/layout/list1"/>
    <dgm:cxn modelId="{282C2759-AC5B-4588-AF26-98F562C5A053}" type="presParOf" srcId="{DEEA5B9D-3630-4B1C-85CD-F5A253C4A103}" destId="{5BB663BD-6ADF-41E5-852C-07024F7906F9}" srcOrd="20" destOrd="0" presId="urn:microsoft.com/office/officeart/2005/8/layout/list1"/>
    <dgm:cxn modelId="{B72CF3FA-705A-4E4D-8F2B-BBCF3A1D47DE}" type="presParOf" srcId="{5BB663BD-6ADF-41E5-852C-07024F7906F9}" destId="{5D27EB65-2821-4290-9727-C3E9319803DD}" srcOrd="0" destOrd="0" presId="urn:microsoft.com/office/officeart/2005/8/layout/list1"/>
    <dgm:cxn modelId="{1245322E-A371-4B93-821F-B02285B72887}" type="presParOf" srcId="{5BB663BD-6ADF-41E5-852C-07024F7906F9}" destId="{59588F18-EDAD-41C1-A081-8E386BC693DF}" srcOrd="1" destOrd="0" presId="urn:microsoft.com/office/officeart/2005/8/layout/list1"/>
    <dgm:cxn modelId="{65A5FA69-47DF-47A9-B2F2-579297D71B4B}" type="presParOf" srcId="{DEEA5B9D-3630-4B1C-85CD-F5A253C4A103}" destId="{AF843ABA-E30F-4BB7-BAC6-4BAADE678F4A}" srcOrd="21" destOrd="0" presId="urn:microsoft.com/office/officeart/2005/8/layout/list1"/>
    <dgm:cxn modelId="{C2378C55-356F-47B4-9BA7-D867083FBC3A}" type="presParOf" srcId="{DEEA5B9D-3630-4B1C-85CD-F5A253C4A103}" destId="{D8087ACB-6C80-4C9D-9FEC-1B85847D72F6}" srcOrd="22" destOrd="0" presId="urn:microsoft.com/office/officeart/2005/8/layout/list1"/>
    <dgm:cxn modelId="{F1E72589-409C-4AC7-910C-B3D0457FF846}" type="presParOf" srcId="{DEEA5B9D-3630-4B1C-85CD-F5A253C4A103}" destId="{E7EE49A5-A7E0-488E-8BF8-C665B6EB5E34}" srcOrd="23" destOrd="0" presId="urn:microsoft.com/office/officeart/2005/8/layout/list1"/>
    <dgm:cxn modelId="{3BF8986D-19F9-42FE-9149-410DC2198FEE}" type="presParOf" srcId="{DEEA5B9D-3630-4B1C-85CD-F5A253C4A103}" destId="{F30F2C01-EEAB-4158-B669-B46F837AB411}" srcOrd="24" destOrd="0" presId="urn:microsoft.com/office/officeart/2005/8/layout/list1"/>
    <dgm:cxn modelId="{5D750C4D-2CAA-4F61-9F7A-3DBB7A32A1D1}" type="presParOf" srcId="{F30F2C01-EEAB-4158-B669-B46F837AB411}" destId="{43FC6999-CA42-437E-B99E-66F170913107}" srcOrd="0" destOrd="0" presId="urn:microsoft.com/office/officeart/2005/8/layout/list1"/>
    <dgm:cxn modelId="{4C122042-0925-4062-99D7-073092363A8A}" type="presParOf" srcId="{F30F2C01-EEAB-4158-B669-B46F837AB411}" destId="{7C01EA80-28BB-4D19-9C0C-90A3E25C1785}" srcOrd="1" destOrd="0" presId="urn:microsoft.com/office/officeart/2005/8/layout/list1"/>
    <dgm:cxn modelId="{F64A84E1-1BBB-47A5-A755-A3892B762540}" type="presParOf" srcId="{DEEA5B9D-3630-4B1C-85CD-F5A253C4A103}" destId="{39DA6B75-399A-46AD-A6E7-B6A8EA9AF9B2}" srcOrd="25" destOrd="0" presId="urn:microsoft.com/office/officeart/2005/8/layout/list1"/>
    <dgm:cxn modelId="{71D12FB6-3938-4290-9C45-0C669B8225B6}" type="presParOf" srcId="{DEEA5B9D-3630-4B1C-85CD-F5A253C4A103}" destId="{B96D9FA1-7390-4793-A3BD-20EB2AD770E0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2DDEC4-AC60-4A33-AD71-596C2AB5BE1C}">
      <dsp:nvSpPr>
        <dsp:cNvPr id="0" name=""/>
        <dsp:cNvSpPr/>
      </dsp:nvSpPr>
      <dsp:spPr>
        <a:xfrm>
          <a:off x="-6006964" y="-919771"/>
          <a:ext cx="7155659" cy="7155659"/>
        </a:xfrm>
        <a:prstGeom prst="blockArc">
          <a:avLst>
            <a:gd name="adj1" fmla="val 18900000"/>
            <a:gd name="adj2" fmla="val 2700000"/>
            <a:gd name="adj3" fmla="val 302"/>
          </a:avLst>
        </a:pr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9B9F4F-7EB1-40D1-B9DA-B530CC4A349A}">
      <dsp:nvSpPr>
        <dsp:cNvPr id="0" name=""/>
        <dsp:cNvSpPr/>
      </dsp:nvSpPr>
      <dsp:spPr>
        <a:xfrm>
          <a:off x="372925" y="241670"/>
          <a:ext cx="8548635" cy="483128"/>
        </a:xfrm>
        <a:prstGeom prst="rect">
          <a:avLst/>
        </a:prstGeom>
        <a:solidFill>
          <a:srgbClr val="8EDAB4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383483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ts val="13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altLang="ru-RU" sz="1600" b="1" kern="1200" dirty="0">
              <a:solidFill>
                <a:schemeClr val="tx1"/>
              </a:solidFill>
              <a:latin typeface="Arial" panose="020B0604020202020204" pitchFamily="34" charset="0"/>
            </a:rPr>
            <a:t>осуществление государственно-властных полномочий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372925" y="241670"/>
        <a:ext cx="8548635" cy="483128"/>
      </dsp:txXfrm>
    </dsp:sp>
    <dsp:sp modelId="{55897D57-C25B-4490-A204-52D87792D11B}">
      <dsp:nvSpPr>
        <dsp:cNvPr id="0" name=""/>
        <dsp:cNvSpPr/>
      </dsp:nvSpPr>
      <dsp:spPr>
        <a:xfrm>
          <a:off x="70970" y="181279"/>
          <a:ext cx="603910" cy="60391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8FE886-02A0-480A-A9A8-3C7538B4F39A}">
      <dsp:nvSpPr>
        <dsp:cNvPr id="0" name=""/>
        <dsp:cNvSpPr/>
      </dsp:nvSpPr>
      <dsp:spPr>
        <a:xfrm>
          <a:off x="810441" y="966788"/>
          <a:ext cx="8111118" cy="483128"/>
        </a:xfrm>
        <a:prstGeom prst="rect">
          <a:avLst/>
        </a:prstGeom>
        <a:solidFill>
          <a:srgbClr val="8EDAB4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383483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ts val="13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altLang="ru-RU" sz="1600" b="1" kern="1200">
              <a:solidFill>
                <a:schemeClr val="tx1"/>
              </a:solidFill>
              <a:latin typeface="Arial" panose="020B0604020202020204" pitchFamily="34" charset="0"/>
            </a:rPr>
            <a:t>наличие полномочий (компетенции) на ведение государственной статистики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810441" y="966788"/>
        <a:ext cx="8111118" cy="483128"/>
      </dsp:txXfrm>
    </dsp:sp>
    <dsp:sp modelId="{543396EB-C61B-4856-BE5E-EA07ED1BB9D6}">
      <dsp:nvSpPr>
        <dsp:cNvPr id="0" name=""/>
        <dsp:cNvSpPr/>
      </dsp:nvSpPr>
      <dsp:spPr>
        <a:xfrm>
          <a:off x="508486" y="906397"/>
          <a:ext cx="603910" cy="603910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94BA3F-1ABC-4BC7-A3AA-42418AE8BD2B}">
      <dsp:nvSpPr>
        <dsp:cNvPr id="0" name=""/>
        <dsp:cNvSpPr/>
      </dsp:nvSpPr>
      <dsp:spPr>
        <a:xfrm>
          <a:off x="1050198" y="1691375"/>
          <a:ext cx="7871362" cy="483128"/>
        </a:xfrm>
        <a:prstGeom prst="rect">
          <a:avLst/>
        </a:prstGeom>
        <a:solidFill>
          <a:srgbClr val="8EDAB4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383483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ts val="13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altLang="ru-RU" sz="1600" b="1" kern="1200" dirty="0">
              <a:solidFill>
                <a:schemeClr val="tx1"/>
              </a:solidFill>
              <a:latin typeface="Arial" panose="020B0604020202020204" pitchFamily="34" charset="0"/>
            </a:rPr>
            <a:t>соблюдение принципов государственной статистики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1050198" y="1691375"/>
        <a:ext cx="7871362" cy="483128"/>
      </dsp:txXfrm>
    </dsp:sp>
    <dsp:sp modelId="{9AA3A68D-BF99-461E-A215-04325DF4D14D}">
      <dsp:nvSpPr>
        <dsp:cNvPr id="0" name=""/>
        <dsp:cNvSpPr/>
      </dsp:nvSpPr>
      <dsp:spPr>
        <a:xfrm>
          <a:off x="748243" y="1630984"/>
          <a:ext cx="603910" cy="60391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A85A46-DE00-42FD-A7DC-FAE654E2361A}">
      <dsp:nvSpPr>
        <dsp:cNvPr id="0" name=""/>
        <dsp:cNvSpPr/>
      </dsp:nvSpPr>
      <dsp:spPr>
        <a:xfrm>
          <a:off x="1126750" y="2416493"/>
          <a:ext cx="7794810" cy="483128"/>
        </a:xfrm>
        <a:prstGeom prst="rect">
          <a:avLst/>
        </a:prstGeom>
        <a:solidFill>
          <a:srgbClr val="8EDAB4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383483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ts val="13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altLang="ru-RU" sz="1600" b="1" kern="1200" dirty="0">
              <a:solidFill>
                <a:schemeClr val="tx1"/>
              </a:solidFill>
              <a:latin typeface="Arial" panose="020B0604020202020204" pitchFamily="34" charset="0"/>
            </a:rPr>
            <a:t>ведение государственной статистики на регулярной основе 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1126750" y="2416493"/>
        <a:ext cx="7794810" cy="483128"/>
      </dsp:txXfrm>
    </dsp:sp>
    <dsp:sp modelId="{73A01053-24BC-4082-A999-85658230CEDE}">
      <dsp:nvSpPr>
        <dsp:cNvPr id="0" name=""/>
        <dsp:cNvSpPr/>
      </dsp:nvSpPr>
      <dsp:spPr>
        <a:xfrm>
          <a:off x="824795" y="2356102"/>
          <a:ext cx="603910" cy="60391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B2809F-E67A-40D7-B561-655B5AC6B9DC}">
      <dsp:nvSpPr>
        <dsp:cNvPr id="0" name=""/>
        <dsp:cNvSpPr/>
      </dsp:nvSpPr>
      <dsp:spPr>
        <a:xfrm>
          <a:off x="1050198" y="3141611"/>
          <a:ext cx="7871362" cy="483128"/>
        </a:xfrm>
        <a:prstGeom prst="rect">
          <a:avLst/>
        </a:prstGeom>
        <a:solidFill>
          <a:srgbClr val="8EDAB4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383483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ts val="13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altLang="ru-RU" sz="1600" b="1" kern="1200" dirty="0">
              <a:solidFill>
                <a:schemeClr val="tx1"/>
              </a:solidFill>
              <a:latin typeface="Arial" panose="020B0604020202020204" pitchFamily="34" charset="0"/>
            </a:rPr>
            <a:t>выполнение годовой программы статистических работ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1050198" y="3141611"/>
        <a:ext cx="7871362" cy="483128"/>
      </dsp:txXfrm>
    </dsp:sp>
    <dsp:sp modelId="{FD869EA7-1362-4748-B05F-607F3363F7FB}">
      <dsp:nvSpPr>
        <dsp:cNvPr id="0" name=""/>
        <dsp:cNvSpPr/>
      </dsp:nvSpPr>
      <dsp:spPr>
        <a:xfrm>
          <a:off x="748243" y="3081220"/>
          <a:ext cx="603910" cy="60391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8C3616-1AD1-4A39-B6C6-949D538DDD02}">
      <dsp:nvSpPr>
        <dsp:cNvPr id="0" name=""/>
        <dsp:cNvSpPr/>
      </dsp:nvSpPr>
      <dsp:spPr>
        <a:xfrm>
          <a:off x="810441" y="3866198"/>
          <a:ext cx="8111118" cy="483128"/>
        </a:xfrm>
        <a:prstGeom prst="rect">
          <a:avLst/>
        </a:prstGeom>
        <a:solidFill>
          <a:srgbClr val="8EDAB4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383483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ts val="13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altLang="ru-RU" sz="1600" b="1" kern="1200" dirty="0">
              <a:solidFill>
                <a:schemeClr val="tx1"/>
              </a:solidFill>
              <a:latin typeface="Arial" panose="020B0604020202020204" pitchFamily="34" charset="0"/>
            </a:rPr>
            <a:t>обязательное применение официальной статистической методологии, соответствующей международным стандартам в области статистики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810441" y="3866198"/>
        <a:ext cx="8111118" cy="483128"/>
      </dsp:txXfrm>
    </dsp:sp>
    <dsp:sp modelId="{208732C1-5C49-45E2-A53B-9C93AE485F99}">
      <dsp:nvSpPr>
        <dsp:cNvPr id="0" name=""/>
        <dsp:cNvSpPr/>
      </dsp:nvSpPr>
      <dsp:spPr>
        <a:xfrm>
          <a:off x="508486" y="3805807"/>
          <a:ext cx="603910" cy="60391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5E1C55-F883-46AF-B26E-BEA400CD337A}">
      <dsp:nvSpPr>
        <dsp:cNvPr id="0" name=""/>
        <dsp:cNvSpPr/>
      </dsp:nvSpPr>
      <dsp:spPr>
        <a:xfrm>
          <a:off x="372925" y="4591316"/>
          <a:ext cx="8548635" cy="483128"/>
        </a:xfrm>
        <a:prstGeom prst="rect">
          <a:avLst/>
        </a:prstGeom>
        <a:solidFill>
          <a:srgbClr val="8EDAB4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383483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ts val="13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altLang="ru-RU" sz="1600" b="1" kern="1200" dirty="0">
              <a:solidFill>
                <a:schemeClr val="tx1"/>
              </a:solidFill>
              <a:latin typeface="Arial" panose="020B0604020202020204" pitchFamily="34" charset="0"/>
            </a:rPr>
            <a:t>формирование официальной статистической информации на основании первичных статистических и (или) административных данных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372925" y="4591316"/>
        <a:ext cx="8548635" cy="483128"/>
      </dsp:txXfrm>
    </dsp:sp>
    <dsp:sp modelId="{BF273F05-AC96-48D1-844A-87CC1DB21A8A}">
      <dsp:nvSpPr>
        <dsp:cNvPr id="0" name=""/>
        <dsp:cNvSpPr/>
      </dsp:nvSpPr>
      <dsp:spPr>
        <a:xfrm>
          <a:off x="70970" y="4530925"/>
          <a:ext cx="603910" cy="60391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55DCC3-234E-4D4E-96DB-7427C2D23E1F}">
      <dsp:nvSpPr>
        <dsp:cNvPr id="0" name=""/>
        <dsp:cNvSpPr/>
      </dsp:nvSpPr>
      <dsp:spPr>
        <a:xfrm>
          <a:off x="799301" y="3785"/>
          <a:ext cx="6898340" cy="563238"/>
        </a:xfrm>
        <a:prstGeom prst="roundRect">
          <a:avLst>
            <a:gd name="adj" fmla="val 10000"/>
          </a:avLst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2200" kern="12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Мероприятия по разработке инструментов </a:t>
          </a:r>
          <a:br>
            <a:rPr lang="ru-RU" sz="2200" kern="12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</a:br>
          <a:r>
            <a:rPr lang="ru-RU" sz="2200" kern="12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 сбору данных для мониторинга ЦУР</a:t>
          </a:r>
        </a:p>
      </dsp:txBody>
      <dsp:txXfrm>
        <a:off x="815798" y="20282"/>
        <a:ext cx="6865346" cy="530244"/>
      </dsp:txXfrm>
    </dsp:sp>
    <dsp:sp modelId="{55AE370D-7A45-49C3-87F8-B5EAC0A4678B}">
      <dsp:nvSpPr>
        <dsp:cNvPr id="0" name=""/>
        <dsp:cNvSpPr/>
      </dsp:nvSpPr>
      <dsp:spPr>
        <a:xfrm>
          <a:off x="1612052" y="713751"/>
          <a:ext cx="815153" cy="815153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</dsp:sp>
    <dsp:sp modelId="{D9CC410C-3FAD-4237-A3E2-AF7A4175E927}">
      <dsp:nvSpPr>
        <dsp:cNvPr id="0" name=""/>
        <dsp:cNvSpPr/>
      </dsp:nvSpPr>
      <dsp:spPr>
        <a:xfrm>
          <a:off x="2656353" y="713751"/>
          <a:ext cx="4479718" cy="815153"/>
        </a:xfrm>
        <a:prstGeom prst="roundRect">
          <a:avLst>
            <a:gd name="adj" fmla="val 16670"/>
          </a:avLst>
        </a:prstGeom>
        <a:solidFill>
          <a:schemeClr val="accent3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solidFill>
                <a:srgbClr val="000000"/>
              </a:solidFill>
            </a:rPr>
            <a:t>расчет индекса многомерной бедности</a:t>
          </a:r>
        </a:p>
      </dsp:txBody>
      <dsp:txXfrm>
        <a:off x="2696153" y="753551"/>
        <a:ext cx="4400118" cy="735553"/>
      </dsp:txXfrm>
    </dsp:sp>
    <dsp:sp modelId="{507296AA-44AF-4457-BE44-08761B2249D3}">
      <dsp:nvSpPr>
        <dsp:cNvPr id="0" name=""/>
        <dsp:cNvSpPr/>
      </dsp:nvSpPr>
      <dsp:spPr>
        <a:xfrm>
          <a:off x="802475" y="1617421"/>
          <a:ext cx="815153" cy="815153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" r="-4000"/>
          </a:stretch>
        </a:blip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</dsp:sp>
    <dsp:sp modelId="{98455C1F-937F-4193-A48C-85CD920A687A}">
      <dsp:nvSpPr>
        <dsp:cNvPr id="0" name=""/>
        <dsp:cNvSpPr/>
      </dsp:nvSpPr>
      <dsp:spPr>
        <a:xfrm>
          <a:off x="1793514" y="1626722"/>
          <a:ext cx="5342557" cy="815153"/>
        </a:xfrm>
        <a:prstGeom prst="roundRect">
          <a:avLst>
            <a:gd name="adj" fmla="val 16670"/>
          </a:avLst>
        </a:prstGeom>
        <a:solidFill>
          <a:srgbClr val="8E7B6C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800" kern="1200" dirty="0">
              <a:solidFill>
                <a:srgbClr val="000000"/>
              </a:solidFill>
            </a:rPr>
            <a:t>выборочное обследование домашних хозяйств в целях комплексной оценки положения лиц с ограниченными возможностями</a:t>
          </a:r>
        </a:p>
      </dsp:txBody>
      <dsp:txXfrm>
        <a:off x="1833314" y="1666522"/>
        <a:ext cx="5262957" cy="735553"/>
      </dsp:txXfrm>
    </dsp:sp>
    <dsp:sp modelId="{548B540F-89E6-4407-A7C2-D2286B3C5D0C}">
      <dsp:nvSpPr>
        <dsp:cNvPr id="0" name=""/>
        <dsp:cNvSpPr/>
      </dsp:nvSpPr>
      <dsp:spPr>
        <a:xfrm>
          <a:off x="765736" y="3456382"/>
          <a:ext cx="815153" cy="815153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</dsp:sp>
    <dsp:sp modelId="{545E2E6B-67E6-4B96-A532-C719BC2DF648}">
      <dsp:nvSpPr>
        <dsp:cNvPr id="0" name=""/>
        <dsp:cNvSpPr/>
      </dsp:nvSpPr>
      <dsp:spPr>
        <a:xfrm>
          <a:off x="2656353" y="2539694"/>
          <a:ext cx="4479718" cy="815153"/>
        </a:xfrm>
        <a:prstGeom prst="roundRect">
          <a:avLst>
            <a:gd name="adj" fmla="val 16670"/>
          </a:avLst>
        </a:prstGeom>
        <a:solidFill>
          <a:srgbClr val="A3988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solidFill>
                <a:srgbClr val="000000"/>
              </a:solidFill>
            </a:rPr>
            <a:t>построение Вспомогательного счета туризма</a:t>
          </a:r>
        </a:p>
      </dsp:txBody>
      <dsp:txXfrm>
        <a:off x="2696153" y="2579494"/>
        <a:ext cx="4400118" cy="735553"/>
      </dsp:txXfrm>
    </dsp:sp>
    <dsp:sp modelId="{7A5935C8-6617-4178-B201-34733D0525FE}">
      <dsp:nvSpPr>
        <dsp:cNvPr id="0" name=""/>
        <dsp:cNvSpPr/>
      </dsp:nvSpPr>
      <dsp:spPr>
        <a:xfrm>
          <a:off x="1701820" y="2520277"/>
          <a:ext cx="815153" cy="815153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</dsp:sp>
    <dsp:sp modelId="{98B9141F-D8CC-4C27-908D-197CA04034AE}">
      <dsp:nvSpPr>
        <dsp:cNvPr id="0" name=""/>
        <dsp:cNvSpPr/>
      </dsp:nvSpPr>
      <dsp:spPr>
        <a:xfrm>
          <a:off x="1845837" y="3452665"/>
          <a:ext cx="5290234" cy="815153"/>
        </a:xfrm>
        <a:prstGeom prst="roundRect">
          <a:avLst>
            <a:gd name="adj" fmla="val 16670"/>
          </a:avLst>
        </a:prstGeom>
        <a:solidFill>
          <a:srgbClr val="B8AFA8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solidFill>
                <a:srgbClr val="000000"/>
              </a:solidFill>
            </a:rPr>
            <a:t>6-й раунд </a:t>
          </a:r>
          <a:r>
            <a:rPr lang="ru-RU" sz="1800" kern="1200" dirty="0" err="1">
              <a:solidFill>
                <a:srgbClr val="000000"/>
              </a:solidFill>
            </a:rPr>
            <a:t>Многоиндикаторного</a:t>
          </a:r>
          <a:r>
            <a:rPr lang="ru-RU" sz="1800" kern="1200" dirty="0">
              <a:solidFill>
                <a:srgbClr val="000000"/>
              </a:solidFill>
            </a:rPr>
            <a:t> кластерного обследования по оценке положения детей и женщин</a:t>
          </a:r>
          <a:r>
            <a:rPr lang="en-US" sz="1800" kern="1200" dirty="0">
              <a:solidFill>
                <a:srgbClr val="000000"/>
              </a:solidFill>
            </a:rPr>
            <a:t> </a:t>
          </a:r>
          <a:endParaRPr lang="ru-RU" sz="1800" kern="1200" dirty="0">
            <a:solidFill>
              <a:srgbClr val="000000"/>
            </a:solidFill>
          </a:endParaRPr>
        </a:p>
      </dsp:txBody>
      <dsp:txXfrm>
        <a:off x="1885637" y="3492465"/>
        <a:ext cx="5210634" cy="735553"/>
      </dsp:txXfrm>
    </dsp:sp>
    <dsp:sp modelId="{A5CD87E1-3494-4DC3-B71B-CF8345BB7F9D}">
      <dsp:nvSpPr>
        <dsp:cNvPr id="0" name=""/>
        <dsp:cNvSpPr/>
      </dsp:nvSpPr>
      <dsp:spPr>
        <a:xfrm>
          <a:off x="1610528" y="4369422"/>
          <a:ext cx="815153" cy="815153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3175" cap="flat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84AFF6-13F3-4F7C-9B47-9747C7CAE0BA}">
      <dsp:nvSpPr>
        <dsp:cNvPr id="0" name=""/>
        <dsp:cNvSpPr/>
      </dsp:nvSpPr>
      <dsp:spPr>
        <a:xfrm>
          <a:off x="2656353" y="4365637"/>
          <a:ext cx="4479718" cy="815153"/>
        </a:xfrm>
        <a:prstGeom prst="roundRect">
          <a:avLst>
            <a:gd name="adj" fmla="val 16670"/>
          </a:avLst>
        </a:prstGeom>
        <a:solidFill>
          <a:schemeClr val="tx2">
            <a:lumMod val="25000"/>
            <a:lumOff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solidFill>
                <a:srgbClr val="000000"/>
              </a:solidFill>
            </a:rPr>
            <a:t>внедрение в статистическую практику счетов природно-экономического учета (СПЭУ)</a:t>
          </a:r>
        </a:p>
      </dsp:txBody>
      <dsp:txXfrm>
        <a:off x="2696153" y="4405437"/>
        <a:ext cx="4400118" cy="73555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7A2CDF-136C-4B20-8331-CEA524CF2B00}">
      <dsp:nvSpPr>
        <dsp:cNvPr id="0" name=""/>
        <dsp:cNvSpPr/>
      </dsp:nvSpPr>
      <dsp:spPr>
        <a:xfrm>
          <a:off x="0" y="444506"/>
          <a:ext cx="8352928" cy="352800"/>
        </a:xfrm>
        <a:prstGeom prst="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</dsp:sp>
    <dsp:sp modelId="{67BC9A50-8976-45F6-BD6A-B108DB25470B}">
      <dsp:nvSpPr>
        <dsp:cNvPr id="0" name=""/>
        <dsp:cNvSpPr/>
      </dsp:nvSpPr>
      <dsp:spPr>
        <a:xfrm>
          <a:off x="417646" y="131256"/>
          <a:ext cx="7672966" cy="519889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221005" tIns="0" rIns="221005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solidFill>
                <a:schemeClr val="tx1"/>
              </a:solidFill>
            </a:rPr>
            <a:t>Региональный форум координаторов по ЦУР «Построение партнерства в поддержку национальных усилий в области устойчивого развития»</a:t>
          </a:r>
          <a:endParaRPr lang="ru-RU" sz="1600" kern="1200" dirty="0"/>
        </a:p>
      </dsp:txBody>
      <dsp:txXfrm>
        <a:off x="443025" y="156635"/>
        <a:ext cx="7622208" cy="469131"/>
      </dsp:txXfrm>
    </dsp:sp>
    <dsp:sp modelId="{1FDA277A-D0C5-4CE2-8D0B-EA44BB5BFF29}">
      <dsp:nvSpPr>
        <dsp:cNvPr id="0" name=""/>
        <dsp:cNvSpPr/>
      </dsp:nvSpPr>
      <dsp:spPr>
        <a:xfrm>
          <a:off x="0" y="1152841"/>
          <a:ext cx="8352928" cy="352800"/>
        </a:xfrm>
        <a:prstGeom prst="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</dsp:sp>
    <dsp:sp modelId="{88D1AF1B-1E03-41F8-85AD-B5924F194FF6}">
      <dsp:nvSpPr>
        <dsp:cNvPr id="0" name=""/>
        <dsp:cNvSpPr/>
      </dsp:nvSpPr>
      <dsp:spPr>
        <a:xfrm>
          <a:off x="417646" y="872906"/>
          <a:ext cx="7684426" cy="486575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221005" tIns="0" rIns="221005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0" i="0" kern="1200" dirty="0">
              <a:solidFill>
                <a:schemeClr val="tx1"/>
              </a:solidFill>
            </a:rPr>
            <a:t>Международная конференция «Женское предпринимательство как фактор устойчивого развития»</a:t>
          </a:r>
        </a:p>
      </dsp:txBody>
      <dsp:txXfrm>
        <a:off x="441399" y="896659"/>
        <a:ext cx="7636920" cy="439069"/>
      </dsp:txXfrm>
    </dsp:sp>
    <dsp:sp modelId="{F93EB3E9-DDCC-44E5-8DF7-781C9F98CB04}">
      <dsp:nvSpPr>
        <dsp:cNvPr id="0" name=""/>
        <dsp:cNvSpPr/>
      </dsp:nvSpPr>
      <dsp:spPr>
        <a:xfrm>
          <a:off x="0" y="1848158"/>
          <a:ext cx="8352928" cy="352800"/>
        </a:xfrm>
        <a:prstGeom prst="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</dsp:sp>
    <dsp:sp modelId="{0A0F4F2C-FAD2-4CAF-8F1A-C5B56799AE0E}">
      <dsp:nvSpPr>
        <dsp:cNvPr id="0" name=""/>
        <dsp:cNvSpPr/>
      </dsp:nvSpPr>
      <dsp:spPr>
        <a:xfrm>
          <a:off x="417646" y="1581241"/>
          <a:ext cx="7650045" cy="473556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221005" tIns="0" rIns="221005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i="0" kern="1200" dirty="0">
              <a:solidFill>
                <a:schemeClr val="tx1"/>
              </a:solidFill>
            </a:rPr>
            <a:t>Международная конференция «Стратегии и партнерство для достижения Целей устойчивого развития»</a:t>
          </a:r>
        </a:p>
      </dsp:txBody>
      <dsp:txXfrm>
        <a:off x="440763" y="1604358"/>
        <a:ext cx="7603811" cy="427322"/>
      </dsp:txXfrm>
    </dsp:sp>
    <dsp:sp modelId="{5F955D77-BBA1-4C3D-BAD2-F3AF3A816FBD}">
      <dsp:nvSpPr>
        <dsp:cNvPr id="0" name=""/>
        <dsp:cNvSpPr/>
      </dsp:nvSpPr>
      <dsp:spPr>
        <a:xfrm>
          <a:off x="0" y="2588343"/>
          <a:ext cx="8352928" cy="352800"/>
        </a:xfrm>
        <a:prstGeom prst="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</dsp:sp>
    <dsp:sp modelId="{7DD25C29-ACD9-493F-B3DD-11D6647D154A}">
      <dsp:nvSpPr>
        <dsp:cNvPr id="0" name=""/>
        <dsp:cNvSpPr/>
      </dsp:nvSpPr>
      <dsp:spPr>
        <a:xfrm>
          <a:off x="417646" y="2276558"/>
          <a:ext cx="7684426" cy="529353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221005" tIns="0" rIns="221005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i="0" kern="1200" dirty="0">
              <a:solidFill>
                <a:schemeClr val="tx1"/>
              </a:solidFill>
            </a:rPr>
            <a:t>Конференция, посвященная роли Государственно-частного партнерства </a:t>
          </a:r>
          <a:br>
            <a:rPr lang="ru-RU" sz="1600" i="0" kern="1200" dirty="0">
              <a:solidFill>
                <a:schemeClr val="tx1"/>
              </a:solidFill>
            </a:rPr>
          </a:br>
          <a:r>
            <a:rPr lang="ru-RU" sz="1600" i="0" kern="1200" dirty="0">
              <a:solidFill>
                <a:schemeClr val="tx1"/>
              </a:solidFill>
            </a:rPr>
            <a:t>в достижении ЦУР</a:t>
          </a:r>
        </a:p>
      </dsp:txBody>
      <dsp:txXfrm>
        <a:off x="443487" y="2302399"/>
        <a:ext cx="7632744" cy="477671"/>
      </dsp:txXfrm>
    </dsp:sp>
    <dsp:sp modelId="{D42322E1-5D21-4C64-B831-9C29BFC5FE0A}">
      <dsp:nvSpPr>
        <dsp:cNvPr id="0" name=""/>
        <dsp:cNvSpPr/>
      </dsp:nvSpPr>
      <dsp:spPr>
        <a:xfrm>
          <a:off x="0" y="3356514"/>
          <a:ext cx="8352928" cy="352800"/>
        </a:xfrm>
        <a:prstGeom prst="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</dsp:sp>
    <dsp:sp modelId="{6409A750-F5DC-4EDA-9ED0-4C5A1BA65DC5}">
      <dsp:nvSpPr>
        <dsp:cNvPr id="0" name=""/>
        <dsp:cNvSpPr/>
      </dsp:nvSpPr>
      <dsp:spPr>
        <a:xfrm>
          <a:off x="417646" y="3027671"/>
          <a:ext cx="7688051" cy="535482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221005" tIns="0" rIns="221005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i="0" kern="1200" dirty="0">
              <a:solidFill>
                <a:schemeClr val="tx1"/>
              </a:solidFill>
            </a:rPr>
            <a:t>Встреча с представителями молодежи по вопросам молодежной политики </a:t>
          </a:r>
          <a:br>
            <a:rPr lang="ru-RU" sz="1600" i="0" kern="1200" dirty="0">
              <a:solidFill>
                <a:schemeClr val="tx1"/>
              </a:solidFill>
            </a:rPr>
          </a:br>
          <a:r>
            <a:rPr lang="ru-RU" sz="1600" i="0" kern="1200" dirty="0">
              <a:solidFill>
                <a:schemeClr val="tx1"/>
              </a:solidFill>
            </a:rPr>
            <a:t>и развития волонтерского движения</a:t>
          </a:r>
        </a:p>
      </dsp:txBody>
      <dsp:txXfrm>
        <a:off x="443786" y="3053811"/>
        <a:ext cx="7635771" cy="483202"/>
      </dsp:txXfrm>
    </dsp:sp>
    <dsp:sp modelId="{D8087ACB-6C80-4C9D-9FEC-1B85847D72F6}">
      <dsp:nvSpPr>
        <dsp:cNvPr id="0" name=""/>
        <dsp:cNvSpPr/>
      </dsp:nvSpPr>
      <dsp:spPr>
        <a:xfrm>
          <a:off x="0" y="4119886"/>
          <a:ext cx="8352928" cy="352800"/>
        </a:xfrm>
        <a:prstGeom prst="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</dsp:sp>
    <dsp:sp modelId="{59588F18-EDAD-41C1-A081-8E386BC693DF}">
      <dsp:nvSpPr>
        <dsp:cNvPr id="0" name=""/>
        <dsp:cNvSpPr/>
      </dsp:nvSpPr>
      <dsp:spPr>
        <a:xfrm>
          <a:off x="417646" y="3784914"/>
          <a:ext cx="7631452" cy="541611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221005" tIns="0" rIns="221005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solidFill>
                <a:schemeClr val="tx1"/>
              </a:solidFill>
            </a:rPr>
            <a:t>Встреча с партнерской группой по ЦУР</a:t>
          </a:r>
        </a:p>
      </dsp:txBody>
      <dsp:txXfrm>
        <a:off x="444085" y="3811353"/>
        <a:ext cx="7578574" cy="488733"/>
      </dsp:txXfrm>
    </dsp:sp>
    <dsp:sp modelId="{B96D9FA1-7390-4793-A3BD-20EB2AD770E0}">
      <dsp:nvSpPr>
        <dsp:cNvPr id="0" name=""/>
        <dsp:cNvSpPr/>
      </dsp:nvSpPr>
      <dsp:spPr>
        <a:xfrm>
          <a:off x="0" y="4916543"/>
          <a:ext cx="8352928" cy="352800"/>
        </a:xfrm>
        <a:prstGeom prst="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</dsp:sp>
    <dsp:sp modelId="{7C01EA80-28BB-4D19-9C0C-90A3E25C1785}">
      <dsp:nvSpPr>
        <dsp:cNvPr id="0" name=""/>
        <dsp:cNvSpPr/>
      </dsp:nvSpPr>
      <dsp:spPr>
        <a:xfrm>
          <a:off x="417646" y="4548286"/>
          <a:ext cx="7650045" cy="574897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221005" tIns="0" rIns="221005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i="0" kern="1200" dirty="0">
              <a:solidFill>
                <a:schemeClr val="tx1"/>
              </a:solidFill>
            </a:rPr>
            <a:t>Международная акция «Самый большой урок в мире»</a:t>
          </a:r>
        </a:p>
      </dsp:txBody>
      <dsp:txXfrm>
        <a:off x="445710" y="4576350"/>
        <a:ext cx="7593917" cy="5187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7"/>
          </a:xfrm>
          <a:prstGeom prst="rect">
            <a:avLst/>
          </a:prstGeom>
        </p:spPr>
        <p:txBody>
          <a:bodyPr vert="horz" lIns="91416" tIns="45708" rIns="91416" bIns="45708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90" y="0"/>
            <a:ext cx="2946400" cy="496887"/>
          </a:xfrm>
          <a:prstGeom prst="rect">
            <a:avLst/>
          </a:prstGeom>
        </p:spPr>
        <p:txBody>
          <a:bodyPr vert="horz" lIns="91416" tIns="45708" rIns="91416" bIns="45708" rtlCol="0"/>
          <a:lstStyle>
            <a:lvl1pPr algn="r">
              <a:defRPr sz="1200"/>
            </a:lvl1pPr>
          </a:lstStyle>
          <a:p>
            <a:pPr>
              <a:defRPr/>
            </a:pPr>
            <a:fld id="{8BCDE0BF-5A20-4CF6-8D76-76A24DF74EEE}" type="datetimeFigureOut">
              <a:rPr lang="ru-RU"/>
              <a:pPr>
                <a:defRPr/>
              </a:pPr>
              <a:t>27.09.2018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2"/>
            <a:ext cx="2946400" cy="496887"/>
          </a:xfrm>
          <a:prstGeom prst="rect">
            <a:avLst/>
          </a:prstGeom>
        </p:spPr>
        <p:txBody>
          <a:bodyPr vert="horz" lIns="91416" tIns="45708" rIns="91416" bIns="45708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90" y="9429752"/>
            <a:ext cx="2946400" cy="496887"/>
          </a:xfrm>
          <a:prstGeom prst="rect">
            <a:avLst/>
          </a:prstGeom>
        </p:spPr>
        <p:txBody>
          <a:bodyPr vert="horz" lIns="91416" tIns="45708" rIns="91416" bIns="45708" rtlCol="0" anchor="b"/>
          <a:lstStyle>
            <a:lvl1pPr algn="r">
              <a:defRPr sz="1200"/>
            </a:lvl1pPr>
          </a:lstStyle>
          <a:p>
            <a:pPr>
              <a:defRPr/>
            </a:pPr>
            <a:fld id="{E80649F3-1EF2-4D57-8073-7803894D6A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066166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946400" cy="495300"/>
          </a:xfrm>
          <a:prstGeom prst="rect">
            <a:avLst/>
          </a:prstGeom>
        </p:spPr>
        <p:txBody>
          <a:bodyPr vert="horz" lIns="92148" tIns="46074" rIns="92148" bIns="46074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90" y="3"/>
            <a:ext cx="2946400" cy="495300"/>
          </a:xfrm>
          <a:prstGeom prst="rect">
            <a:avLst/>
          </a:prstGeom>
        </p:spPr>
        <p:txBody>
          <a:bodyPr vert="horz" lIns="92148" tIns="46074" rIns="92148" bIns="46074" rtlCol="0"/>
          <a:lstStyle>
            <a:lvl1pPr algn="r">
              <a:defRPr sz="1200"/>
            </a:lvl1pPr>
          </a:lstStyle>
          <a:p>
            <a:pPr>
              <a:defRPr/>
            </a:pPr>
            <a:fld id="{F38460C8-D898-421E-A435-5A3D0E402719}" type="datetimeFigureOut">
              <a:rPr lang="ru-RU"/>
              <a:pPr>
                <a:defRPr/>
              </a:pPr>
              <a:t>27.09.2018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2950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48" tIns="46074" rIns="92148" bIns="46074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2" y="4714878"/>
            <a:ext cx="5438775" cy="4468813"/>
          </a:xfrm>
          <a:prstGeom prst="rect">
            <a:avLst/>
          </a:prstGeom>
        </p:spPr>
        <p:txBody>
          <a:bodyPr vert="horz" lIns="92148" tIns="46074" rIns="92148" bIns="46074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2"/>
            <a:ext cx="2946400" cy="496887"/>
          </a:xfrm>
          <a:prstGeom prst="rect">
            <a:avLst/>
          </a:prstGeom>
        </p:spPr>
        <p:txBody>
          <a:bodyPr vert="horz" lIns="92148" tIns="46074" rIns="92148" bIns="46074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90" y="9429752"/>
            <a:ext cx="2946400" cy="496887"/>
          </a:xfrm>
          <a:prstGeom prst="rect">
            <a:avLst/>
          </a:prstGeom>
        </p:spPr>
        <p:txBody>
          <a:bodyPr vert="horz" lIns="92148" tIns="46074" rIns="92148" bIns="46074" rtlCol="0" anchor="b"/>
          <a:lstStyle>
            <a:lvl1pPr algn="r">
              <a:defRPr sz="1200"/>
            </a:lvl1pPr>
          </a:lstStyle>
          <a:p>
            <a:pPr>
              <a:defRPr/>
            </a:pPr>
            <a:fld id="{9921AE9D-1D17-4C78-A746-96B2DC0E941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929841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6E92082-7F33-45EE-8846-0D2DBB8F39C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E211AB-3633-4E50-8BDD-46FA474FE98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75CC88-D13A-4AA0-BF66-319FFD70B5B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9175D9-FDE8-440D-BBF2-292C528490D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80A69C-BDC4-45D5-85A2-18B6A66FF23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3E159B-F424-4B3F-A7FF-5CF255D7E0C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0B9B9B-878E-4146-B447-FAC09527E2F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3506BB-1A11-4CCF-A868-8F6F0D43C54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BF6D19-03F8-4A3B-95C0-EEA32353DF3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E293D1-A94B-409A-98AC-596E5F5A9587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1A7D5A-0BC6-4F48-BDA5-1CB6FA1F5D67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1C4EE3B5-3A39-44E2-9645-ADAD43B25BA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</p:sldLayoutIdLst>
  <p:hf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4.jpe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4.jpeg"/><Relationship Id="rId7" Type="http://schemas.openxmlformats.org/officeDocument/2006/relationships/diagramQuickStyle" Target="../diagrams/quickStyl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5.png"/><Relationship Id="rId9" Type="http://schemas.microsoft.com/office/2007/relationships/diagramDrawing" Target="../diagrams/drawing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pn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5.png"/><Relationship Id="rId7" Type="http://schemas.openxmlformats.org/officeDocument/2006/relationships/diagramColors" Target="../diagrams/colors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Relationship Id="rId9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5.png"/><Relationship Id="rId7" Type="http://schemas.openxmlformats.org/officeDocument/2006/relationships/image" Target="../media/image3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10" Type="http://schemas.openxmlformats.org/officeDocument/2006/relationships/image" Target="../media/image40.jpe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5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11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250" y="0"/>
            <a:ext cx="7524750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600" b="1" dirty="0">
              <a:solidFill>
                <a:srgbClr val="3399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lang="ru-RU" sz="3600" b="1" dirty="0">
              <a:solidFill>
                <a:srgbClr val="3399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lang="ru-RU" sz="3600" b="1" dirty="0">
              <a:solidFill>
                <a:srgbClr val="2E8A5C"/>
              </a:solidFill>
              <a:latin typeface="Century Schoolbook" pitchFamily="18" charset="0"/>
            </a:endParaRPr>
          </a:p>
          <a:p>
            <a:pPr algn="ctr">
              <a:defRPr/>
            </a:pPr>
            <a:endParaRPr lang="ru-RU" sz="1000" b="1" dirty="0">
              <a:solidFill>
                <a:srgbClr val="2E8A5C"/>
              </a:solidFill>
              <a:latin typeface="Century Schoolbook" pitchFamily="18" charset="0"/>
            </a:endParaRPr>
          </a:p>
          <a:p>
            <a:pPr algn="ctr">
              <a:lnSpc>
                <a:spcPts val="1320"/>
              </a:lnSpc>
              <a:defRPr/>
            </a:pPr>
            <a:endParaRPr lang="ru-RU" sz="3600" b="1" dirty="0">
              <a:solidFill>
                <a:srgbClr val="2E8A5C"/>
              </a:solidFill>
              <a:latin typeface="Century Schoolbook" pitchFamily="18" charset="0"/>
            </a:endParaRPr>
          </a:p>
          <a:p>
            <a:pPr algn="ctr">
              <a:lnSpc>
                <a:spcPts val="3600"/>
              </a:lnSpc>
            </a:pPr>
            <a:endParaRPr lang="ru-RU" sz="3200" b="1" dirty="0">
              <a:solidFill>
                <a:schemeClr val="accent3">
                  <a:lumMod val="50000"/>
                </a:schemeClr>
              </a:solidFill>
              <a:latin typeface="Century Schoolbook" panose="02040604050505020304" pitchFamily="18" charset="0"/>
            </a:endParaRPr>
          </a:p>
          <a:p>
            <a:pPr algn="ctr">
              <a:lnSpc>
                <a:spcPts val="3000"/>
              </a:lnSpc>
            </a:pPr>
            <a:endParaRPr lang="ru-RU" sz="2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ts val="3000"/>
              </a:lnSpc>
              <a:spcBef>
                <a:spcPts val="600"/>
              </a:spcBef>
            </a:pP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Определение национальной статистической системы, включая координацию других национальных производителей статистики, в контексте Целей устойчивого развития</a:t>
            </a: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ts val="3600"/>
              </a:lnSpc>
            </a:pPr>
            <a:r>
              <a:rPr lang="ru-RU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</a:p>
          <a:p>
            <a:pPr algn="ctr">
              <a:lnSpc>
                <a:spcPts val="3300"/>
              </a:lnSpc>
              <a:defRPr/>
            </a:pPr>
            <a:br>
              <a:rPr lang="ru-RU" sz="3600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</a:br>
            <a:br>
              <a:rPr lang="ru-RU" sz="3600" b="1" dirty="0">
                <a:solidFill>
                  <a:srgbClr val="3399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</a:br>
            <a:br>
              <a:rPr lang="ru-RU" sz="3600" b="1" dirty="0">
                <a:solidFill>
                  <a:srgbClr val="3399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</a:br>
            <a:br>
              <a:rPr lang="ru-RU" sz="3600" b="1" dirty="0">
                <a:solidFill>
                  <a:srgbClr val="3399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</a:br>
            <a:endParaRPr lang="ru-RU" sz="3600" b="1" dirty="0">
              <a:solidFill>
                <a:srgbClr val="3399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2053" name="Line 12"/>
          <p:cNvSpPr>
            <a:spLocks noChangeShapeType="1"/>
          </p:cNvSpPr>
          <p:nvPr/>
        </p:nvSpPr>
        <p:spPr bwMode="auto">
          <a:xfrm>
            <a:off x="72876" y="6462713"/>
            <a:ext cx="896362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4" name="TextBox 6"/>
          <p:cNvSpPr txBox="1">
            <a:spLocks noChangeArrowheads="1"/>
          </p:cNvSpPr>
          <p:nvPr/>
        </p:nvSpPr>
        <p:spPr bwMode="auto">
          <a:xfrm>
            <a:off x="1714500" y="5262563"/>
            <a:ext cx="4629794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600" b="1" dirty="0" err="1">
                <a:latin typeface="Century Schoolbook" panose="02040604050505020304" pitchFamily="18" charset="0"/>
              </a:rPr>
              <a:t>Уельская</a:t>
            </a:r>
            <a:r>
              <a:rPr lang="ru-RU" sz="1600" b="1" dirty="0">
                <a:latin typeface="Century Schoolbook" panose="02040604050505020304" pitchFamily="18" charset="0"/>
              </a:rPr>
              <a:t> Анастасия Петровна</a:t>
            </a:r>
          </a:p>
          <a:p>
            <a:pPr eaLnBrk="1" hangingPunct="1"/>
            <a:endParaRPr lang="ru-RU" sz="1600" b="1" dirty="0">
              <a:latin typeface="Century Schoolbook" panose="02040604050505020304" pitchFamily="18" charset="0"/>
            </a:endParaRPr>
          </a:p>
          <a:p>
            <a:pPr eaLnBrk="1" hangingPunct="1"/>
            <a:r>
              <a:rPr lang="ru-RU" sz="1600" b="1" dirty="0">
                <a:latin typeface="Century Schoolbook" panose="02040604050505020304" pitchFamily="18" charset="0"/>
              </a:rPr>
              <a:t>Национальный статистический комитет</a:t>
            </a:r>
            <a:br>
              <a:rPr lang="ru-RU" sz="1600" b="1" dirty="0">
                <a:latin typeface="Century Schoolbook" panose="02040604050505020304" pitchFamily="18" charset="0"/>
              </a:rPr>
            </a:br>
            <a:r>
              <a:rPr lang="ru-RU" sz="1600" b="1" dirty="0">
                <a:latin typeface="Century Schoolbook" panose="02040604050505020304" pitchFamily="18" charset="0"/>
              </a:rPr>
              <a:t>Республики Беларусь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9516" y="144462"/>
            <a:ext cx="7396980" cy="2285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159" y="6515853"/>
            <a:ext cx="1802337" cy="270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14"/>
          <p:cNvSpPr>
            <a:spLocks noChangeArrowheads="1"/>
          </p:cNvSpPr>
          <p:nvPr/>
        </p:nvSpPr>
        <p:spPr bwMode="auto">
          <a:xfrm>
            <a:off x="1714500" y="6516084"/>
            <a:ext cx="179853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1200" b="1" dirty="0">
                <a:latin typeface="Century Schoolbook" panose="02040604050505020304" pitchFamily="18" charset="0"/>
              </a:rPr>
              <a:t>1 октября 2018 г. </a:t>
            </a:r>
          </a:p>
        </p:txBody>
      </p:sp>
      <p:pic>
        <p:nvPicPr>
          <p:cNvPr id="10" name="Picture 2" descr="\\1101-6\общая\Геральдика\Геральдика\эмблема ц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4" y="74447"/>
            <a:ext cx="1485268" cy="1482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65650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Line 12"/>
          <p:cNvSpPr>
            <a:spLocks noChangeShapeType="1"/>
          </p:cNvSpPr>
          <p:nvPr/>
        </p:nvSpPr>
        <p:spPr bwMode="auto">
          <a:xfrm>
            <a:off x="0" y="6500813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" name="Заголовок 3"/>
          <p:cNvSpPr txBox="1">
            <a:spLocks/>
          </p:cNvSpPr>
          <p:nvPr/>
        </p:nvSpPr>
        <p:spPr bwMode="auto">
          <a:xfrm>
            <a:off x="0" y="-69850"/>
            <a:ext cx="9144000" cy="83502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ru-RU" sz="2300" b="1" dirty="0">
                <a:solidFill>
                  <a:srgbClr val="339966"/>
                </a:solidFill>
                <a:latin typeface="Calibri" pitchFamily="34" charset="0"/>
              </a:rPr>
              <a:t> </a:t>
            </a:r>
            <a:r>
              <a:rPr lang="ru-RU" sz="2600" b="1" dirty="0">
                <a:solidFill>
                  <a:srgbClr val="000000"/>
                </a:solidFill>
                <a:latin typeface="Century Schoolbook" pitchFamily="18" charset="0"/>
              </a:rPr>
              <a:t>Роль статистики</a:t>
            </a:r>
          </a:p>
        </p:txBody>
      </p:sp>
      <p:pic>
        <p:nvPicPr>
          <p:cNvPr id="15" name="Picture 2" descr="\\1101-6\общая\Геральдика\Геральдика\эмблема ц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4" y="-69850"/>
            <a:ext cx="806450" cy="8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-69850"/>
            <a:ext cx="808610" cy="819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нутый угол 2"/>
          <p:cNvSpPr/>
          <p:nvPr/>
        </p:nvSpPr>
        <p:spPr>
          <a:xfrm>
            <a:off x="917575" y="980728"/>
            <a:ext cx="7272809" cy="792088"/>
          </a:xfrm>
          <a:prstGeom prst="foldedCorner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ru-RU" sz="2400" b="1" i="1" dirty="0">
                <a:solidFill>
                  <a:srgbClr val="000000"/>
                </a:solidFill>
              </a:rPr>
              <a:t>Координация производства и мониторинга показателей ЦУР</a:t>
            </a:r>
          </a:p>
        </p:txBody>
      </p:sp>
      <p:sp>
        <p:nvSpPr>
          <p:cNvPr id="8" name="AutoShape 2" descr="Картинки по запросу Статистической комиссии ОО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4" descr="Картинки по запросу Статистической комиссии ООН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8" descr="Картинки по запросу Статистической комиссии ООН pn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0" descr="Картинки по запросу Статистической комиссии ООН pn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ятиугольник 11"/>
          <p:cNvSpPr/>
          <p:nvPr/>
        </p:nvSpPr>
        <p:spPr>
          <a:xfrm rot="16200000">
            <a:off x="1619026" y="1439791"/>
            <a:ext cx="1350169" cy="2448272"/>
          </a:xfrm>
          <a:prstGeom prst="homePlat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dirty="0">
                <a:solidFill>
                  <a:srgbClr val="000000"/>
                </a:solidFill>
              </a:rPr>
              <a:t>международный уровень</a:t>
            </a:r>
          </a:p>
          <a:p>
            <a:pPr algn="ctr"/>
            <a:r>
              <a:rPr lang="ru-RU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232 показателя</a:t>
            </a:r>
          </a:p>
        </p:txBody>
      </p:sp>
      <p:sp>
        <p:nvSpPr>
          <p:cNvPr id="20" name="Пятиугольник 19"/>
          <p:cNvSpPr/>
          <p:nvPr/>
        </p:nvSpPr>
        <p:spPr>
          <a:xfrm rot="16200000">
            <a:off x="6129164" y="1439790"/>
            <a:ext cx="1350169" cy="2448272"/>
          </a:xfrm>
          <a:prstGeom prst="homePlat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dirty="0">
                <a:solidFill>
                  <a:srgbClr val="000000"/>
                </a:solidFill>
              </a:rPr>
              <a:t>национальный</a:t>
            </a:r>
            <a:br>
              <a:rPr lang="ru-RU" dirty="0">
                <a:solidFill>
                  <a:srgbClr val="000000"/>
                </a:solidFill>
              </a:rPr>
            </a:br>
            <a:r>
              <a:rPr lang="ru-RU" dirty="0">
                <a:solidFill>
                  <a:srgbClr val="000000"/>
                </a:solidFill>
              </a:rPr>
              <a:t>уровень</a:t>
            </a:r>
          </a:p>
          <a:p>
            <a:pPr algn="ctr"/>
            <a:r>
              <a:rPr lang="ru-RU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255 показателей</a:t>
            </a:r>
          </a:p>
        </p:txBody>
      </p:sp>
      <p:pic>
        <p:nvPicPr>
          <p:cNvPr id="1026" name="Picture 2" descr="Картинки по запросу Statistics Divisi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5440" y="3579447"/>
            <a:ext cx="16764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AutoShape 4" descr="Картинки по запросу белстат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" name="Picture 2" descr="\\1101-6\общая\Геральдика\Геральдика\эмблема ц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573016"/>
            <a:ext cx="2160240" cy="215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899592" y="5877272"/>
            <a:ext cx="28083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rgbClr val="000000"/>
                </a:solidFill>
              </a:rPr>
              <a:t>Статистический отдел ООН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004048" y="5745364"/>
            <a:ext cx="36418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solidFill>
                  <a:srgbClr val="000000"/>
                </a:solidFill>
              </a:rPr>
              <a:t>Национальный статистический комитет</a:t>
            </a:r>
          </a:p>
        </p:txBody>
      </p:sp>
      <p:sp>
        <p:nvSpPr>
          <p:cNvPr id="24" name="Блок-схема: данные 23"/>
          <p:cNvSpPr/>
          <p:nvPr/>
        </p:nvSpPr>
        <p:spPr>
          <a:xfrm>
            <a:off x="8244408" y="6381328"/>
            <a:ext cx="899592" cy="415665"/>
          </a:xfrm>
          <a:prstGeom prst="flowChartInputOutpu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500" dirty="0">
                <a:solidFill>
                  <a:schemeClr val="tx1"/>
                </a:solidFill>
                <a:latin typeface="Century Schoolbook" panose="02040604050505020304" pitchFamily="18" charset="0"/>
              </a:rPr>
              <a:t>10</a:t>
            </a:r>
          </a:p>
        </p:txBody>
      </p:sp>
      <p:sp>
        <p:nvSpPr>
          <p:cNvPr id="2" name="Штриховая стрелка вправо 1"/>
          <p:cNvSpPr/>
          <p:nvPr/>
        </p:nvSpPr>
        <p:spPr>
          <a:xfrm>
            <a:off x="4103948" y="2515070"/>
            <a:ext cx="936104" cy="810068"/>
          </a:xfrm>
          <a:prstGeom prst="stripedRightArrow">
            <a:avLst/>
          </a:prstGeom>
          <a:solidFill>
            <a:srgbClr val="8EDAB4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Rectangle 14"/>
          <p:cNvSpPr>
            <a:spLocks noChangeArrowheads="1"/>
          </p:cNvSpPr>
          <p:nvPr/>
        </p:nvSpPr>
        <p:spPr bwMode="auto">
          <a:xfrm>
            <a:off x="36511" y="6516084"/>
            <a:ext cx="179853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1200" b="1" dirty="0">
                <a:latin typeface="Century Schoolbook" panose="02040604050505020304" pitchFamily="18" charset="0"/>
              </a:rPr>
              <a:t>1 октября 2018 г. </a:t>
            </a:r>
          </a:p>
        </p:txBody>
      </p:sp>
    </p:spTree>
    <p:extLst>
      <p:ext uri="{BB962C8B-B14F-4D97-AF65-F5344CB8AC3E}">
        <p14:creationId xmlns:p14="http://schemas.microsoft.com/office/powerpoint/2010/main" val="42252170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Line 12"/>
          <p:cNvSpPr>
            <a:spLocks noChangeShapeType="1"/>
          </p:cNvSpPr>
          <p:nvPr/>
        </p:nvSpPr>
        <p:spPr bwMode="auto">
          <a:xfrm>
            <a:off x="0" y="6500813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" name="Заголовок 3"/>
          <p:cNvSpPr txBox="1">
            <a:spLocks/>
          </p:cNvSpPr>
          <p:nvPr/>
        </p:nvSpPr>
        <p:spPr bwMode="auto">
          <a:xfrm>
            <a:off x="0" y="-69850"/>
            <a:ext cx="9144000" cy="83502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ru-RU" sz="2300" b="1" dirty="0">
                <a:solidFill>
                  <a:srgbClr val="339966"/>
                </a:solidFill>
                <a:latin typeface="Calibri" pitchFamily="34" charset="0"/>
              </a:rPr>
              <a:t> </a:t>
            </a:r>
            <a:r>
              <a:rPr lang="ru-RU" sz="2600" b="1" dirty="0">
                <a:solidFill>
                  <a:srgbClr val="000000"/>
                </a:solidFill>
                <a:latin typeface="Century Schoolbook" pitchFamily="18" charset="0"/>
              </a:rPr>
              <a:t>Потенциал данных</a:t>
            </a:r>
          </a:p>
        </p:txBody>
      </p:sp>
      <p:pic>
        <p:nvPicPr>
          <p:cNvPr id="17" name="Picture 2" descr="\\1101-6\общая\Геральдика\Геральдика\эмблема ц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4" y="-69850"/>
            <a:ext cx="806450" cy="8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-69850"/>
            <a:ext cx="808610" cy="819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853194" y="3132818"/>
            <a:ext cx="2494670" cy="202437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131</a:t>
            </a:r>
            <a:r>
              <a:rPr lang="ru-RU" dirty="0">
                <a:solidFill>
                  <a:srgbClr val="000000"/>
                </a:solidFill>
              </a:rPr>
              <a:t> показатель соответствует глобальному перечню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004846" y="3140969"/>
            <a:ext cx="2383578" cy="208823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ts val="1800"/>
              </a:lnSpc>
            </a:pPr>
            <a:endParaRPr lang="ru-RU" b="1" i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ts val="1800"/>
              </a:lnSpc>
            </a:pPr>
            <a:r>
              <a:rPr lang="ru-RU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94</a:t>
            </a:r>
            <a:r>
              <a:rPr lang="ru-RU" dirty="0">
                <a:solidFill>
                  <a:srgbClr val="000000"/>
                </a:solidFill>
              </a:rPr>
              <a:t> показателя дополнены и/или заменены прокси</a:t>
            </a:r>
          </a:p>
          <a:p>
            <a:pPr algn="ctr">
              <a:lnSpc>
                <a:spcPts val="1800"/>
              </a:lnSpc>
            </a:pPr>
            <a:r>
              <a:rPr lang="ru-RU" dirty="0">
                <a:solidFill>
                  <a:srgbClr val="000000"/>
                </a:solidFill>
              </a:rPr>
              <a:t>= </a:t>
            </a:r>
            <a:br>
              <a:rPr lang="ru-RU" dirty="0">
                <a:solidFill>
                  <a:srgbClr val="000000"/>
                </a:solidFill>
              </a:rPr>
            </a:br>
            <a:r>
              <a:rPr lang="ru-RU" dirty="0">
                <a:solidFill>
                  <a:srgbClr val="000000"/>
                </a:solidFill>
              </a:rPr>
              <a:t>124 национальных показателя</a:t>
            </a:r>
          </a:p>
          <a:p>
            <a:pPr algn="ctr"/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19672" y="1196752"/>
            <a:ext cx="5922404" cy="137573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000000"/>
                </a:solidFill>
              </a:rPr>
              <a:t>национальный перечень показателей</a:t>
            </a:r>
          </a:p>
          <a:p>
            <a:pPr algn="ctr"/>
            <a:r>
              <a:rPr lang="ru-RU" sz="2400" dirty="0">
                <a:solidFill>
                  <a:srgbClr val="000000"/>
                </a:solidFill>
              </a:rPr>
              <a:t>по достижению ЦУР включает</a:t>
            </a:r>
            <a:br>
              <a:rPr lang="ru-RU" sz="2400" b="1" dirty="0">
                <a:solidFill>
                  <a:srgbClr val="000000"/>
                </a:solidFill>
              </a:rPr>
            </a:br>
            <a:r>
              <a:rPr lang="ru-RU" sz="2400" b="1" i="1" dirty="0">
                <a:solidFill>
                  <a:srgbClr val="000000"/>
                </a:solidFill>
              </a:rPr>
              <a:t>255 показателей</a:t>
            </a:r>
            <a:endParaRPr lang="ru-RU" sz="1600" u="sng" dirty="0">
              <a:solidFill>
                <a:srgbClr val="000000"/>
              </a:solidFill>
            </a:endParaRPr>
          </a:p>
        </p:txBody>
      </p:sp>
      <p:cxnSp>
        <p:nvCxnSpPr>
          <p:cNvPr id="27" name="Прямая со стрелкой 26"/>
          <p:cNvCxnSpPr/>
          <p:nvPr/>
        </p:nvCxnSpPr>
        <p:spPr>
          <a:xfrm flipH="1">
            <a:off x="3419872" y="2708920"/>
            <a:ext cx="864096" cy="792088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5035063" y="2708920"/>
            <a:ext cx="905089" cy="792088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" name="Блок-схема: данные 12"/>
          <p:cNvSpPr/>
          <p:nvPr/>
        </p:nvSpPr>
        <p:spPr>
          <a:xfrm>
            <a:off x="8244408" y="6381328"/>
            <a:ext cx="899592" cy="415665"/>
          </a:xfrm>
          <a:prstGeom prst="flowChartInputOutpu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500" dirty="0">
                <a:solidFill>
                  <a:srgbClr val="000000"/>
                </a:solidFill>
                <a:latin typeface="Century Schoolbook" panose="02040604050505020304" pitchFamily="18" charset="0"/>
              </a:rPr>
              <a:t>11</a:t>
            </a:r>
          </a:p>
        </p:txBody>
      </p:sp>
      <p:sp>
        <p:nvSpPr>
          <p:cNvPr id="2" name="AutoShape 8" descr="Картинки по запросу перечень 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10" descr="Картинки по запросу перечень 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443776"/>
            <a:ext cx="1713415" cy="1713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Rectangle 14"/>
          <p:cNvSpPr>
            <a:spLocks noChangeArrowheads="1"/>
          </p:cNvSpPr>
          <p:nvPr/>
        </p:nvSpPr>
        <p:spPr bwMode="auto">
          <a:xfrm>
            <a:off x="36511" y="6516084"/>
            <a:ext cx="179853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1200" b="1" dirty="0">
                <a:latin typeface="Century Schoolbook" panose="02040604050505020304" pitchFamily="18" charset="0"/>
              </a:rPr>
              <a:t>1 октября 2018 г. </a:t>
            </a:r>
          </a:p>
        </p:txBody>
      </p:sp>
    </p:spTree>
    <p:extLst>
      <p:ext uri="{BB962C8B-B14F-4D97-AF65-F5344CB8AC3E}">
        <p14:creationId xmlns:p14="http://schemas.microsoft.com/office/powerpoint/2010/main" val="22226025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Line 12"/>
          <p:cNvSpPr>
            <a:spLocks noChangeShapeType="1"/>
          </p:cNvSpPr>
          <p:nvPr/>
        </p:nvSpPr>
        <p:spPr bwMode="auto">
          <a:xfrm>
            <a:off x="0" y="6500813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" name="Заголовок 3"/>
          <p:cNvSpPr txBox="1">
            <a:spLocks/>
          </p:cNvSpPr>
          <p:nvPr/>
        </p:nvSpPr>
        <p:spPr bwMode="auto">
          <a:xfrm>
            <a:off x="0" y="-69850"/>
            <a:ext cx="9144000" cy="83502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ru-RU" sz="2600" b="1" dirty="0">
                <a:latin typeface="Century Schoolbook" pitchFamily="18" charset="0"/>
              </a:rPr>
              <a:t>Дорожная карта ЦУР</a:t>
            </a:r>
          </a:p>
        </p:txBody>
      </p:sp>
      <p:pic>
        <p:nvPicPr>
          <p:cNvPr id="18" name="Picture 2" descr="\\1101-6\общая\Геральдика\Геральдика\эмблема ц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4" y="-69850"/>
            <a:ext cx="806450" cy="8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-69850"/>
            <a:ext cx="808610" cy="819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Скругленный прямоугольник 21"/>
          <p:cNvSpPr/>
          <p:nvPr/>
        </p:nvSpPr>
        <p:spPr>
          <a:xfrm>
            <a:off x="4572000" y="2060848"/>
            <a:ext cx="4195218" cy="43204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spc="-50" dirty="0">
                <a:solidFill>
                  <a:schemeClr val="tx1"/>
                </a:solidFill>
              </a:rPr>
              <a:t>Национальный перечень показателей ЦУР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572000" y="3356992"/>
            <a:ext cx="4195218" cy="43204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Производители и поставщики данных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572000" y="2708920"/>
            <a:ext cx="4195218" cy="43204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Источники данных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4572000" y="4005064"/>
            <a:ext cx="4195218" cy="43204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Механизмы</a:t>
            </a:r>
            <a:r>
              <a:rPr lang="ru-RU" sz="1400" dirty="0">
                <a:solidFill>
                  <a:schemeClr val="tx1"/>
                </a:solidFill>
              </a:rPr>
              <a:t> </a:t>
            </a:r>
            <a:r>
              <a:rPr lang="ru-RU" sz="1600" dirty="0">
                <a:solidFill>
                  <a:schemeClr val="tx1"/>
                </a:solidFill>
              </a:rPr>
              <a:t>представления</a:t>
            </a:r>
            <a:r>
              <a:rPr lang="ru-RU" sz="1400" dirty="0">
                <a:solidFill>
                  <a:schemeClr val="tx1"/>
                </a:solidFill>
              </a:rPr>
              <a:t> </a:t>
            </a:r>
            <a:r>
              <a:rPr lang="ru-RU" sz="1600" dirty="0">
                <a:solidFill>
                  <a:schemeClr val="tx1"/>
                </a:solidFill>
              </a:rPr>
              <a:t>отчетности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4572000" y="4653136"/>
            <a:ext cx="4185325" cy="43204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Уровни дезагрегации показателей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4572000" y="5301208"/>
            <a:ext cx="4163559" cy="43204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Сроки представления данных</a:t>
            </a: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4572000" y="5949280"/>
            <a:ext cx="4163559" cy="43204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Дальнейшие действия</a:t>
            </a:r>
          </a:p>
        </p:txBody>
      </p:sp>
      <p:sp>
        <p:nvSpPr>
          <p:cNvPr id="29" name="Выноска со стрелкой вниз 28"/>
          <p:cNvSpPr/>
          <p:nvPr/>
        </p:nvSpPr>
        <p:spPr>
          <a:xfrm>
            <a:off x="4905413" y="908720"/>
            <a:ext cx="3528392" cy="907742"/>
          </a:xfrm>
          <a:prstGeom prst="downArrowCallou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700"/>
              </a:lnSpc>
            </a:pPr>
            <a:r>
              <a:rPr lang="ru-RU" dirty="0">
                <a:solidFill>
                  <a:schemeClr val="tx1"/>
                </a:solidFill>
              </a:rPr>
              <a:t>В Дорожной карте определены</a:t>
            </a:r>
          </a:p>
        </p:txBody>
      </p:sp>
      <p:sp>
        <p:nvSpPr>
          <p:cNvPr id="21" name="Блок-схема: данные 20"/>
          <p:cNvSpPr/>
          <p:nvPr/>
        </p:nvSpPr>
        <p:spPr>
          <a:xfrm>
            <a:off x="8244408" y="6381328"/>
            <a:ext cx="899592" cy="415665"/>
          </a:xfrm>
          <a:prstGeom prst="flowChartInputOutpu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500" dirty="0">
                <a:solidFill>
                  <a:schemeClr val="tx1"/>
                </a:solidFill>
                <a:latin typeface="Century Schoolbook" panose="02040604050505020304" pitchFamily="18" charset="0"/>
              </a:rPr>
              <a:t>12</a:t>
            </a:r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77" t="17406" r="19779" b="6109"/>
          <a:stretch/>
        </p:blipFill>
        <p:spPr bwMode="auto">
          <a:xfrm>
            <a:off x="449969" y="1017876"/>
            <a:ext cx="3624115" cy="511027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ctangle 14"/>
          <p:cNvSpPr>
            <a:spLocks noChangeArrowheads="1"/>
          </p:cNvSpPr>
          <p:nvPr/>
        </p:nvSpPr>
        <p:spPr bwMode="auto">
          <a:xfrm>
            <a:off x="36511" y="6516084"/>
            <a:ext cx="179853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1200" b="1" dirty="0">
                <a:latin typeface="Century Schoolbook" panose="02040604050505020304" pitchFamily="18" charset="0"/>
              </a:rPr>
              <a:t>1 октября 2018 г. </a:t>
            </a:r>
          </a:p>
        </p:txBody>
      </p:sp>
    </p:spTree>
    <p:extLst>
      <p:ext uri="{BB962C8B-B14F-4D97-AF65-F5344CB8AC3E}">
        <p14:creationId xmlns:p14="http://schemas.microsoft.com/office/powerpoint/2010/main" val="19373866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12"/>
          <p:cNvSpPr>
            <a:spLocks noChangeShapeType="1"/>
          </p:cNvSpPr>
          <p:nvPr/>
        </p:nvSpPr>
        <p:spPr bwMode="auto">
          <a:xfrm>
            <a:off x="0" y="6500813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AutoShape 2" descr="Картинки по запросу png платформ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Картинки по запросу png платформа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Заголовок 3"/>
          <p:cNvSpPr txBox="1">
            <a:spLocks/>
          </p:cNvSpPr>
          <p:nvPr/>
        </p:nvSpPr>
        <p:spPr bwMode="auto">
          <a:xfrm>
            <a:off x="0" y="-69850"/>
            <a:ext cx="9144000" cy="83502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ru-RU" sz="2300" b="1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ru-RU" sz="2600" b="1" dirty="0">
                <a:solidFill>
                  <a:srgbClr val="000000"/>
                </a:solidFill>
                <a:latin typeface="Century Schoolbook" pitchFamily="18" charset="0"/>
              </a:rPr>
              <a:t>Потоки данных</a:t>
            </a:r>
          </a:p>
        </p:txBody>
      </p:sp>
      <p:pic>
        <p:nvPicPr>
          <p:cNvPr id="14" name="Picture 2" descr="\\1101-6\общая\Геральдика\Геральдика\эмблема ц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4" y="-69850"/>
            <a:ext cx="806450" cy="8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-69850"/>
            <a:ext cx="808610" cy="819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1484784"/>
            <a:ext cx="1889783" cy="6480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0000"/>
                </a:solidFill>
              </a:rPr>
              <a:t>Поставщик данных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23528" y="2564904"/>
            <a:ext cx="1889783" cy="6480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0000"/>
                </a:solidFill>
              </a:rPr>
              <a:t>Поставщик данных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23528" y="3744069"/>
            <a:ext cx="1889783" cy="6480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0000"/>
                </a:solidFill>
              </a:rPr>
              <a:t>Поставщик данных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23528" y="4941168"/>
            <a:ext cx="1889783" cy="6480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0000"/>
                </a:solidFill>
              </a:rPr>
              <a:t>Поставщик данных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843808" y="1592796"/>
            <a:ext cx="1224136" cy="3816424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Белстат</a:t>
            </a:r>
          </a:p>
          <a:p>
            <a:pPr algn="ctr">
              <a:spcBef>
                <a:spcPts val="600"/>
              </a:spcBef>
            </a:pPr>
            <a:r>
              <a:rPr lang="ru-RU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(НППО)</a:t>
            </a:r>
          </a:p>
        </p:txBody>
      </p:sp>
      <p:sp>
        <p:nvSpPr>
          <p:cNvPr id="9" name="Выноска со стрелкой вправо 8"/>
          <p:cNvSpPr/>
          <p:nvPr/>
        </p:nvSpPr>
        <p:spPr>
          <a:xfrm>
            <a:off x="5004048" y="1484784"/>
            <a:ext cx="1728192" cy="792088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84046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err="1">
                <a:solidFill>
                  <a:srgbClr val="000000"/>
                </a:solidFill>
              </a:rPr>
              <a:t>Кастодиальное</a:t>
            </a:r>
            <a:r>
              <a:rPr lang="ru-RU" sz="1400" dirty="0">
                <a:solidFill>
                  <a:srgbClr val="000000"/>
                </a:solidFill>
              </a:rPr>
              <a:t> агентство</a:t>
            </a:r>
          </a:p>
        </p:txBody>
      </p:sp>
      <p:sp>
        <p:nvSpPr>
          <p:cNvPr id="25" name="Выноска со стрелкой вправо 24"/>
          <p:cNvSpPr/>
          <p:nvPr/>
        </p:nvSpPr>
        <p:spPr>
          <a:xfrm>
            <a:off x="5004048" y="2564904"/>
            <a:ext cx="1728192" cy="792088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84046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err="1">
                <a:solidFill>
                  <a:srgbClr val="000000"/>
                </a:solidFill>
              </a:rPr>
              <a:t>Кастодиальное</a:t>
            </a:r>
            <a:r>
              <a:rPr lang="ru-RU" sz="1400" dirty="0">
                <a:solidFill>
                  <a:srgbClr val="000000"/>
                </a:solidFill>
              </a:rPr>
              <a:t> агентство</a:t>
            </a:r>
          </a:p>
        </p:txBody>
      </p:sp>
      <p:sp>
        <p:nvSpPr>
          <p:cNvPr id="26" name="Выноска со стрелкой вправо 25"/>
          <p:cNvSpPr/>
          <p:nvPr/>
        </p:nvSpPr>
        <p:spPr>
          <a:xfrm>
            <a:off x="5004048" y="3645024"/>
            <a:ext cx="1728192" cy="792088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84046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err="1">
                <a:solidFill>
                  <a:srgbClr val="000000"/>
                </a:solidFill>
              </a:rPr>
              <a:t>Кастодиальное</a:t>
            </a:r>
            <a:r>
              <a:rPr lang="ru-RU" sz="1400" dirty="0">
                <a:solidFill>
                  <a:srgbClr val="000000"/>
                </a:solidFill>
              </a:rPr>
              <a:t> агентство</a:t>
            </a:r>
          </a:p>
        </p:txBody>
      </p:sp>
      <p:sp>
        <p:nvSpPr>
          <p:cNvPr id="27" name="Выноска со стрелкой вправо 26"/>
          <p:cNvSpPr/>
          <p:nvPr/>
        </p:nvSpPr>
        <p:spPr>
          <a:xfrm>
            <a:off x="5004048" y="4725144"/>
            <a:ext cx="1728192" cy="792088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84046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err="1">
                <a:solidFill>
                  <a:srgbClr val="000000"/>
                </a:solidFill>
              </a:rPr>
              <a:t>Кастодиальное</a:t>
            </a:r>
            <a:r>
              <a:rPr lang="ru-RU" sz="1400" dirty="0">
                <a:solidFill>
                  <a:srgbClr val="000000"/>
                </a:solidFill>
              </a:rPr>
              <a:t> агентство</a:t>
            </a:r>
          </a:p>
        </p:txBody>
      </p:sp>
      <p:sp>
        <p:nvSpPr>
          <p:cNvPr id="23" name="Прямоугольник с двумя скругленными противолежащими углами 22"/>
          <p:cNvSpPr/>
          <p:nvPr/>
        </p:nvSpPr>
        <p:spPr>
          <a:xfrm>
            <a:off x="6876256" y="1808820"/>
            <a:ext cx="2016224" cy="3312368"/>
          </a:xfrm>
          <a:prstGeom prst="round2Diag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dirty="0">
                <a:solidFill>
                  <a:srgbClr val="000000"/>
                </a:solidFill>
              </a:rPr>
              <a:t>Глобальная база данных по показателям ЦУР </a:t>
            </a:r>
            <a:r>
              <a:rPr lang="ru-RU" sz="1700" spc="-50" dirty="0">
                <a:solidFill>
                  <a:srgbClr val="000000"/>
                </a:solidFill>
              </a:rPr>
              <a:t>Статистического</a:t>
            </a:r>
            <a:r>
              <a:rPr lang="ru-RU" sz="1700" dirty="0">
                <a:solidFill>
                  <a:srgbClr val="000000"/>
                </a:solidFill>
              </a:rPr>
              <a:t> отдела ООН</a:t>
            </a:r>
          </a:p>
        </p:txBody>
      </p:sp>
      <p:sp>
        <p:nvSpPr>
          <p:cNvPr id="29" name="Нашивка 28"/>
          <p:cNvSpPr/>
          <p:nvPr/>
        </p:nvSpPr>
        <p:spPr>
          <a:xfrm>
            <a:off x="2339752" y="1904573"/>
            <a:ext cx="344762" cy="3264877"/>
          </a:xfrm>
          <a:prstGeom prst="chevron">
            <a:avLst/>
          </a:prstGeom>
          <a:solidFill>
            <a:srgbClr val="8EDAB4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8" name="Стрелка вправо 27"/>
          <p:cNvSpPr/>
          <p:nvPr/>
        </p:nvSpPr>
        <p:spPr>
          <a:xfrm rot="19422829">
            <a:off x="4340902" y="2415995"/>
            <a:ext cx="592562" cy="289685"/>
          </a:xfrm>
          <a:prstGeom prst="rightArrow">
            <a:avLst/>
          </a:prstGeom>
          <a:solidFill>
            <a:srgbClr val="8EDAB4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право 31"/>
          <p:cNvSpPr/>
          <p:nvPr/>
        </p:nvSpPr>
        <p:spPr>
          <a:xfrm rot="2428317">
            <a:off x="4340901" y="4306732"/>
            <a:ext cx="592562" cy="289685"/>
          </a:xfrm>
          <a:prstGeom prst="rightArrow">
            <a:avLst/>
          </a:prstGeom>
          <a:solidFill>
            <a:srgbClr val="8EDAB4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право 32"/>
          <p:cNvSpPr/>
          <p:nvPr/>
        </p:nvSpPr>
        <p:spPr>
          <a:xfrm>
            <a:off x="4387034" y="3356992"/>
            <a:ext cx="472998" cy="289685"/>
          </a:xfrm>
          <a:prstGeom prst="rightArrow">
            <a:avLst/>
          </a:prstGeom>
          <a:solidFill>
            <a:srgbClr val="8EDAB4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TextBox 30"/>
          <p:cNvSpPr txBox="1"/>
          <p:nvPr/>
        </p:nvSpPr>
        <p:spPr>
          <a:xfrm>
            <a:off x="4067944" y="2132856"/>
            <a:ext cx="364202" cy="280831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ru-RU" sz="1400" dirty="0">
                <a:solidFill>
                  <a:srgbClr val="000000"/>
                </a:solidFill>
              </a:rPr>
              <a:t>данные и метаданные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259632" y="908720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Централизованная модель по потокам данных</a:t>
            </a:r>
          </a:p>
        </p:txBody>
      </p:sp>
      <p:sp>
        <p:nvSpPr>
          <p:cNvPr id="30" name="Блок-схема: данные 29"/>
          <p:cNvSpPr/>
          <p:nvPr/>
        </p:nvSpPr>
        <p:spPr>
          <a:xfrm>
            <a:off x="8244408" y="6381328"/>
            <a:ext cx="899592" cy="415665"/>
          </a:xfrm>
          <a:prstGeom prst="flowChartInputOutpu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500" dirty="0">
                <a:solidFill>
                  <a:srgbClr val="000000"/>
                </a:solidFill>
                <a:latin typeface="Century Schoolbook" panose="02040604050505020304" pitchFamily="18" charset="0"/>
              </a:rPr>
              <a:t>13</a:t>
            </a:r>
          </a:p>
        </p:txBody>
      </p:sp>
      <p:sp>
        <p:nvSpPr>
          <p:cNvPr id="35" name="Rectangle 14"/>
          <p:cNvSpPr>
            <a:spLocks noChangeArrowheads="1"/>
          </p:cNvSpPr>
          <p:nvPr/>
        </p:nvSpPr>
        <p:spPr bwMode="auto">
          <a:xfrm>
            <a:off x="36511" y="6516084"/>
            <a:ext cx="179853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1200" b="1" dirty="0">
                <a:latin typeface="Century Schoolbook" panose="02040604050505020304" pitchFamily="18" charset="0"/>
              </a:rPr>
              <a:t>1 октября 2018 г. </a:t>
            </a:r>
          </a:p>
        </p:txBody>
      </p:sp>
    </p:spTree>
    <p:extLst>
      <p:ext uri="{BB962C8B-B14F-4D97-AF65-F5344CB8AC3E}">
        <p14:creationId xmlns:p14="http://schemas.microsoft.com/office/powerpoint/2010/main" val="6479731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Line 12"/>
          <p:cNvSpPr>
            <a:spLocks noChangeShapeType="1"/>
          </p:cNvSpPr>
          <p:nvPr/>
        </p:nvSpPr>
        <p:spPr bwMode="auto">
          <a:xfrm>
            <a:off x="0" y="6500813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" name="Прямоугольник с двумя вырезанными соседними углами 16"/>
          <p:cNvSpPr/>
          <p:nvPr/>
        </p:nvSpPr>
        <p:spPr>
          <a:xfrm>
            <a:off x="3641454" y="1055195"/>
            <a:ext cx="2019628" cy="501597"/>
          </a:xfrm>
          <a:prstGeom prst="snip2Same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0000"/>
                </a:solidFill>
                <a:latin typeface="Century Schoolbook" panose="02040604050505020304" pitchFamily="18" charset="0"/>
              </a:rPr>
              <a:t>Задачи: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503606" y="2051347"/>
            <a:ext cx="1983443" cy="94560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Century Schoolbook" panose="02040604050505020304" pitchFamily="18" charset="0"/>
              </a:rPr>
              <a:t>сбор данных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2567475" y="2051347"/>
            <a:ext cx="1983443" cy="94560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Century Schoolbook" panose="02040604050505020304" pitchFamily="18" charset="0"/>
              </a:rPr>
              <a:t>контроль данных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4644008" y="2051347"/>
            <a:ext cx="1983443" cy="94560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Century Schoolbook" panose="02040604050505020304" pitchFamily="18" charset="0"/>
              </a:rPr>
              <a:t>хранение</a:t>
            </a:r>
            <a:br>
              <a:rPr lang="ru-RU" sz="1400" b="1" dirty="0">
                <a:solidFill>
                  <a:srgbClr val="000000"/>
                </a:solidFill>
                <a:latin typeface="Century Schoolbook" panose="02040604050505020304" pitchFamily="18" charset="0"/>
              </a:rPr>
            </a:br>
            <a:r>
              <a:rPr lang="ru-RU" sz="1400" b="1" dirty="0">
                <a:solidFill>
                  <a:srgbClr val="000000"/>
                </a:solidFill>
                <a:latin typeface="Century Schoolbook" panose="02040604050505020304" pitchFamily="18" charset="0"/>
              </a:rPr>
              <a:t>и защита информации</a:t>
            </a: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6710761" y="2051347"/>
            <a:ext cx="1983443" cy="94560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Century Schoolbook" panose="02040604050505020304" pitchFamily="18" charset="0"/>
              </a:rPr>
              <a:t>распространение данных</a:t>
            </a:r>
            <a:br>
              <a:rPr lang="ru-RU" sz="1400" b="1" dirty="0">
                <a:solidFill>
                  <a:srgbClr val="000000"/>
                </a:solidFill>
                <a:latin typeface="Century Schoolbook" panose="02040604050505020304" pitchFamily="18" charset="0"/>
              </a:rPr>
            </a:br>
            <a:r>
              <a:rPr lang="ru-RU" sz="1400" b="1" dirty="0">
                <a:solidFill>
                  <a:srgbClr val="000000"/>
                </a:solidFill>
                <a:latin typeface="Century Schoolbook" panose="02040604050505020304" pitchFamily="18" charset="0"/>
              </a:rPr>
              <a:t>и метаданных</a:t>
            </a: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2472935" y="1582818"/>
            <a:ext cx="1168519" cy="33401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flipH="1">
            <a:off x="4011518" y="1704064"/>
            <a:ext cx="254372" cy="21276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4970388" y="1704064"/>
            <a:ext cx="249684" cy="21276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>
            <a:off x="5647340" y="1582818"/>
            <a:ext cx="1153890" cy="33401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42" name="AutoShape 2" descr="Похожее изображение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" name="Заголовок 3"/>
          <p:cNvSpPr txBox="1">
            <a:spLocks/>
          </p:cNvSpPr>
          <p:nvPr/>
        </p:nvSpPr>
        <p:spPr bwMode="auto">
          <a:xfrm>
            <a:off x="0" y="-69850"/>
            <a:ext cx="9144000" cy="83502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ru-RU" sz="2300" b="1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ru-RU" sz="2600" b="1" dirty="0">
                <a:solidFill>
                  <a:srgbClr val="000000"/>
                </a:solidFill>
                <a:latin typeface="Century Schoolbook" pitchFamily="18" charset="0"/>
              </a:rPr>
              <a:t>Платформа отчетности</a:t>
            </a:r>
          </a:p>
        </p:txBody>
      </p:sp>
      <p:pic>
        <p:nvPicPr>
          <p:cNvPr id="24" name="Picture 2" descr="\\1101-6\общая\Геральдика\Геральдика\эмблема ц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4" y="-69850"/>
            <a:ext cx="806450" cy="8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-69850"/>
            <a:ext cx="808610" cy="819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Рисунок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75" y="3814179"/>
            <a:ext cx="1142980" cy="813817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Рисунок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559" y="5015674"/>
            <a:ext cx="877954" cy="1189390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Прямоугольник 39"/>
          <p:cNvSpPr/>
          <p:nvPr/>
        </p:nvSpPr>
        <p:spPr bwMode="auto">
          <a:xfrm>
            <a:off x="2799173" y="4757805"/>
            <a:ext cx="692707" cy="61347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66675" tIns="38100" rIns="66675" bIns="38100" anchor="ctr"/>
          <a:lstStyle/>
          <a:p>
            <a:pPr algn="ctr" defTabSz="68554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rgbClr val="000000"/>
                </a:solidFill>
                <a:ea typeface="MS PGothic" panose="020B0600070205080204" pitchFamily="34" charset="-128"/>
              </a:rPr>
              <a:t>Набор данных</a:t>
            </a:r>
          </a:p>
        </p:txBody>
      </p:sp>
      <p:pic>
        <p:nvPicPr>
          <p:cNvPr id="48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1524" y="3512082"/>
            <a:ext cx="1161916" cy="1079700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316" y="5046172"/>
            <a:ext cx="926329" cy="1079699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32773" y="3283500"/>
            <a:ext cx="19714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>
                <a:solidFill>
                  <a:srgbClr val="000000"/>
                </a:solidFill>
              </a:rPr>
              <a:t>Государственные информационные системы</a:t>
            </a:r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ru-RU" sz="1200" dirty="0">
                <a:solidFill>
                  <a:srgbClr val="000000"/>
                </a:solidFill>
              </a:rPr>
              <a:t>и ресурсы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32774" y="6066564"/>
            <a:ext cx="18377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>
                <a:solidFill>
                  <a:srgbClr val="000000"/>
                </a:solidFill>
              </a:rPr>
              <a:t>Поставщик данных</a:t>
            </a:r>
          </a:p>
        </p:txBody>
      </p:sp>
      <p:sp>
        <p:nvSpPr>
          <p:cNvPr id="13" name="Нашивка 12"/>
          <p:cNvSpPr/>
          <p:nvPr/>
        </p:nvSpPr>
        <p:spPr>
          <a:xfrm>
            <a:off x="2149412" y="4282018"/>
            <a:ext cx="478372" cy="1565049"/>
          </a:xfrm>
          <a:prstGeom prst="chevron">
            <a:avLst/>
          </a:prstGeom>
          <a:solidFill>
            <a:srgbClr val="8EDAB4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4151935" y="3861048"/>
            <a:ext cx="1636906" cy="2264822"/>
          </a:xfrm>
          <a:prstGeom prst="flowChartAlternateProcess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dirty="0">
                <a:solidFill>
                  <a:srgbClr val="000000"/>
                </a:solidFill>
              </a:rPr>
              <a:t>НППО</a:t>
            </a:r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3558330" y="5064543"/>
            <a:ext cx="43760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 rot="16200000">
            <a:off x="1564572" y="4918338"/>
            <a:ext cx="10118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solidFill>
                  <a:srgbClr val="000000"/>
                </a:solidFill>
              </a:rPr>
              <a:t>размещение</a:t>
            </a:r>
          </a:p>
        </p:txBody>
      </p:sp>
      <p:cxnSp>
        <p:nvCxnSpPr>
          <p:cNvPr id="6145" name="Прямая со стрелкой 6144"/>
          <p:cNvCxnSpPr/>
          <p:nvPr/>
        </p:nvCxnSpPr>
        <p:spPr>
          <a:xfrm>
            <a:off x="5868144" y="4221088"/>
            <a:ext cx="125338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148" name="Прямая со стрелкой 6147"/>
          <p:cNvCxnSpPr/>
          <p:nvPr/>
        </p:nvCxnSpPr>
        <p:spPr>
          <a:xfrm flipV="1">
            <a:off x="7707393" y="4547823"/>
            <a:ext cx="0" cy="4678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151" name="TextBox 6150"/>
          <p:cNvSpPr txBox="1"/>
          <p:nvPr/>
        </p:nvSpPr>
        <p:spPr>
          <a:xfrm>
            <a:off x="7121524" y="6021288"/>
            <a:ext cx="13389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>
                <a:solidFill>
                  <a:srgbClr val="000000"/>
                </a:solidFill>
              </a:rPr>
              <a:t>Пользователь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820770" y="908720"/>
            <a:ext cx="2232248" cy="5232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rgbClr val="8EDAB4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Century Schoolbook" panose="02040604050505020304" pitchFamily="18" charset="0"/>
              </a:rPr>
              <a:t>Запуск – </a:t>
            </a:r>
            <a:br>
              <a:rPr lang="ru-RU" sz="1400" b="1" dirty="0">
                <a:solidFill>
                  <a:srgbClr val="000000"/>
                </a:solidFill>
                <a:latin typeface="Century Schoolbook" panose="02040604050505020304" pitchFamily="18" charset="0"/>
              </a:rPr>
            </a:br>
            <a:r>
              <a:rPr lang="ru-RU" sz="1400" b="1" dirty="0">
                <a:solidFill>
                  <a:srgbClr val="000000"/>
                </a:solidFill>
                <a:latin typeface="Century Schoolbook" panose="02040604050505020304" pitchFamily="18" charset="0"/>
              </a:rPr>
              <a:t>декабрь 2018 г.</a:t>
            </a:r>
          </a:p>
        </p:txBody>
      </p:sp>
      <p:sp>
        <p:nvSpPr>
          <p:cNvPr id="33" name="Блок-схема: данные 32"/>
          <p:cNvSpPr/>
          <p:nvPr/>
        </p:nvSpPr>
        <p:spPr>
          <a:xfrm>
            <a:off x="8244408" y="6381328"/>
            <a:ext cx="899592" cy="415665"/>
          </a:xfrm>
          <a:prstGeom prst="flowChartInputOutpu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500" dirty="0">
                <a:solidFill>
                  <a:srgbClr val="000000"/>
                </a:solidFill>
                <a:latin typeface="Century Schoolbook" panose="02040604050505020304" pitchFamily="18" charset="0"/>
              </a:rPr>
              <a:t>14</a:t>
            </a:r>
          </a:p>
        </p:txBody>
      </p:sp>
      <p:sp>
        <p:nvSpPr>
          <p:cNvPr id="35" name="Rectangle 14"/>
          <p:cNvSpPr>
            <a:spLocks noChangeArrowheads="1"/>
          </p:cNvSpPr>
          <p:nvPr/>
        </p:nvSpPr>
        <p:spPr bwMode="auto">
          <a:xfrm>
            <a:off x="36511" y="6516084"/>
            <a:ext cx="179853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1200" b="1" dirty="0">
                <a:latin typeface="Century Schoolbook" panose="02040604050505020304" pitchFamily="18" charset="0"/>
              </a:rPr>
              <a:t>1 октября 2018 г. </a:t>
            </a:r>
          </a:p>
        </p:txBody>
      </p:sp>
    </p:spTree>
    <p:extLst>
      <p:ext uri="{BB962C8B-B14F-4D97-AF65-F5344CB8AC3E}">
        <p14:creationId xmlns:p14="http://schemas.microsoft.com/office/powerpoint/2010/main" val="34059638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Line 12"/>
          <p:cNvSpPr>
            <a:spLocks noChangeShapeType="1"/>
          </p:cNvSpPr>
          <p:nvPr/>
        </p:nvSpPr>
        <p:spPr bwMode="auto">
          <a:xfrm>
            <a:off x="0" y="6597352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" name="Заголовок 3"/>
          <p:cNvSpPr txBox="1">
            <a:spLocks/>
          </p:cNvSpPr>
          <p:nvPr/>
        </p:nvSpPr>
        <p:spPr bwMode="auto">
          <a:xfrm>
            <a:off x="0" y="-69850"/>
            <a:ext cx="9144000" cy="83502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ru-RU" sz="2300" b="1" dirty="0">
                <a:solidFill>
                  <a:srgbClr val="339966"/>
                </a:solidFill>
                <a:latin typeface="Calibri" pitchFamily="34" charset="0"/>
              </a:rPr>
              <a:t> </a:t>
            </a:r>
            <a:r>
              <a:rPr lang="ru-RU" sz="2600" b="1" dirty="0" err="1">
                <a:latin typeface="Century Schoolbook" pitchFamily="18" charset="0"/>
              </a:rPr>
              <a:t>Дезагрегация</a:t>
            </a:r>
            <a:r>
              <a:rPr lang="ru-RU" sz="2600" b="1" dirty="0">
                <a:latin typeface="Century Schoolbook" pitchFamily="18" charset="0"/>
              </a:rPr>
              <a:t> показателей ЦУР</a:t>
            </a:r>
          </a:p>
        </p:txBody>
      </p:sp>
      <p:pic>
        <p:nvPicPr>
          <p:cNvPr id="6" name="Picture 2" descr="\\1101-6\общая\Геральдика\Геральдика\эмблема ц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4" y="-69850"/>
            <a:ext cx="806450" cy="8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-69850"/>
            <a:ext cx="808610" cy="819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Блок-схема: данные 9"/>
          <p:cNvSpPr/>
          <p:nvPr/>
        </p:nvSpPr>
        <p:spPr>
          <a:xfrm>
            <a:off x="8244408" y="6381328"/>
            <a:ext cx="899592" cy="415665"/>
          </a:xfrm>
          <a:prstGeom prst="flowChartInputOutpu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500" dirty="0">
                <a:solidFill>
                  <a:schemeClr val="tx1"/>
                </a:solidFill>
                <a:latin typeface="Century Schoolbook" panose="02040604050505020304" pitchFamily="18" charset="0"/>
              </a:rPr>
              <a:t>15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900833" y="980728"/>
            <a:ext cx="53103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Главный принцип Повестки 2030  - </a:t>
            </a:r>
            <a:br>
              <a:rPr lang="ru-RU" sz="2400" i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«Никого не оставить в стороне»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55574" y="2420888"/>
            <a:ext cx="2400201" cy="295232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spc="-40" dirty="0">
                <a:solidFill>
                  <a:schemeClr val="tx1"/>
                </a:solidFill>
              </a:rPr>
              <a:t>Национальный</a:t>
            </a:r>
            <a:r>
              <a:rPr lang="ru-RU" sz="2200" dirty="0">
                <a:solidFill>
                  <a:schemeClr val="tx1"/>
                </a:solidFill>
              </a:rPr>
              <a:t> перечень ЦУР</a:t>
            </a:r>
          </a:p>
        </p:txBody>
      </p:sp>
      <p:sp>
        <p:nvSpPr>
          <p:cNvPr id="4" name="AutoShape 2" descr="Картинки по запросу социально-уязвимые групп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" name="Рисунок 14" descr="https://lh3.googleusercontent.com/NNhqGED2AUkyOpIRsZ9_HAbt510UE02xTu7j8DI4TVGjS5WZHDA2radjTgVsdYFrAE1y=s16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108984"/>
            <a:ext cx="4758000" cy="2624272"/>
          </a:xfrm>
          <a:prstGeom prst="rect">
            <a:avLst/>
          </a:prstGeom>
          <a:noFill/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  <a:softEdge rad="63500"/>
          </a:effectLst>
        </p:spPr>
      </p:pic>
      <p:sp>
        <p:nvSpPr>
          <p:cNvPr id="13" name="Стрелка вправо с вырезом 12"/>
          <p:cNvSpPr/>
          <p:nvPr/>
        </p:nvSpPr>
        <p:spPr>
          <a:xfrm>
            <a:off x="2627785" y="2745773"/>
            <a:ext cx="1368151" cy="2123387"/>
          </a:xfrm>
          <a:prstGeom prst="notchedRightArrow">
            <a:avLst/>
          </a:prstGeom>
          <a:solidFill>
            <a:srgbClr val="8EDAB4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067944" y="2117601"/>
            <a:ext cx="4758000" cy="116738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>
                <a:solidFill>
                  <a:schemeClr val="tx1"/>
                </a:solidFill>
              </a:rPr>
              <a:t>дезагрегация </a:t>
            </a:r>
            <a:br>
              <a:rPr lang="ru-RU" sz="2200" dirty="0">
                <a:solidFill>
                  <a:schemeClr val="tx1"/>
                </a:solidFill>
              </a:rPr>
            </a:br>
            <a:r>
              <a:rPr lang="ru-RU" sz="2200" dirty="0">
                <a:solidFill>
                  <a:schemeClr val="tx1"/>
                </a:solidFill>
              </a:rPr>
              <a:t>до социально-уязвимых </a:t>
            </a:r>
          </a:p>
          <a:p>
            <a:pPr algn="ctr"/>
            <a:r>
              <a:rPr lang="ru-RU" sz="2200" dirty="0">
                <a:solidFill>
                  <a:schemeClr val="tx1"/>
                </a:solidFill>
              </a:rPr>
              <a:t>групп населения</a:t>
            </a:r>
          </a:p>
        </p:txBody>
      </p:sp>
      <p:sp>
        <p:nvSpPr>
          <p:cNvPr id="17" name="Rectangle 14"/>
          <p:cNvSpPr>
            <a:spLocks noChangeArrowheads="1"/>
          </p:cNvSpPr>
          <p:nvPr/>
        </p:nvSpPr>
        <p:spPr bwMode="auto">
          <a:xfrm>
            <a:off x="36511" y="6516084"/>
            <a:ext cx="179853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1200" b="1" dirty="0">
                <a:latin typeface="Century Schoolbook" panose="02040604050505020304" pitchFamily="18" charset="0"/>
              </a:rPr>
              <a:t>1 октября 2018 г. </a:t>
            </a:r>
          </a:p>
        </p:txBody>
      </p:sp>
    </p:spTree>
    <p:extLst>
      <p:ext uri="{BB962C8B-B14F-4D97-AF65-F5344CB8AC3E}">
        <p14:creationId xmlns:p14="http://schemas.microsoft.com/office/powerpoint/2010/main" val="11521043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Line 12"/>
          <p:cNvSpPr>
            <a:spLocks noChangeShapeType="1"/>
          </p:cNvSpPr>
          <p:nvPr/>
        </p:nvSpPr>
        <p:spPr bwMode="auto">
          <a:xfrm>
            <a:off x="0" y="6500813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Заголовок 3"/>
          <p:cNvSpPr txBox="1">
            <a:spLocks/>
          </p:cNvSpPr>
          <p:nvPr/>
        </p:nvSpPr>
        <p:spPr bwMode="auto">
          <a:xfrm>
            <a:off x="0" y="-99392"/>
            <a:ext cx="9144000" cy="83502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ts val="2600"/>
              </a:lnSpc>
              <a:defRPr/>
            </a:pPr>
            <a:r>
              <a:rPr lang="ru-RU" sz="2300" b="1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ru-RU" sz="2400" b="1" dirty="0">
                <a:solidFill>
                  <a:srgbClr val="000000"/>
                </a:solidFill>
                <a:latin typeface="Century Schoolbook" pitchFamily="18" charset="0"/>
              </a:rPr>
              <a:t>Стратегия развития государственной </a:t>
            </a:r>
          </a:p>
          <a:p>
            <a:pPr algn="ctr">
              <a:lnSpc>
                <a:spcPts val="2600"/>
              </a:lnSpc>
              <a:defRPr/>
            </a:pPr>
            <a:r>
              <a:rPr lang="ru-RU" sz="2400" b="1" dirty="0">
                <a:solidFill>
                  <a:srgbClr val="000000"/>
                </a:solidFill>
                <a:latin typeface="Century Schoolbook" pitchFamily="18" charset="0"/>
              </a:rPr>
              <a:t>статистики до 2022 года</a:t>
            </a:r>
          </a:p>
        </p:txBody>
      </p:sp>
      <p:pic>
        <p:nvPicPr>
          <p:cNvPr id="13" name="Picture 2" descr="\\1101-6\общая\Геральдика\Геральдика\эмблема ц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4" y="-69850"/>
            <a:ext cx="806450" cy="8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-99392"/>
            <a:ext cx="808610" cy="819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667236759"/>
              </p:ext>
            </p:extLst>
          </p:nvPr>
        </p:nvGraphicFramePr>
        <p:xfrm>
          <a:off x="395536" y="980728"/>
          <a:ext cx="8496944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5" name="AutoShape 6" descr="Картинки по запросу инвалиды значо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1" descr="Картинки по запросу женщины и дети значок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3" descr="Картинки по запросу женщины и дети значок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6" descr="Картинки по запросу туризм значок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Блок-схема: данные 14"/>
          <p:cNvSpPr/>
          <p:nvPr/>
        </p:nvSpPr>
        <p:spPr>
          <a:xfrm>
            <a:off x="8244408" y="6381328"/>
            <a:ext cx="899592" cy="415665"/>
          </a:xfrm>
          <a:prstGeom prst="flowChartInputOutpu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500" dirty="0">
                <a:solidFill>
                  <a:srgbClr val="000000"/>
                </a:solidFill>
                <a:latin typeface="Century Schoolbook" panose="02040604050505020304" pitchFamily="18" charset="0"/>
              </a:rPr>
              <a:t>16</a:t>
            </a:r>
          </a:p>
        </p:txBody>
      </p:sp>
      <p:sp>
        <p:nvSpPr>
          <p:cNvPr id="16" name="Rectangle 14"/>
          <p:cNvSpPr>
            <a:spLocks noChangeArrowheads="1"/>
          </p:cNvSpPr>
          <p:nvPr/>
        </p:nvSpPr>
        <p:spPr bwMode="auto">
          <a:xfrm>
            <a:off x="36511" y="6516084"/>
            <a:ext cx="179853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1200" b="1" dirty="0">
                <a:latin typeface="Century Schoolbook" panose="02040604050505020304" pitchFamily="18" charset="0"/>
              </a:rPr>
              <a:t>1 октября 2018 г. </a:t>
            </a:r>
          </a:p>
        </p:txBody>
      </p:sp>
    </p:spTree>
    <p:extLst>
      <p:ext uri="{BB962C8B-B14F-4D97-AF65-F5344CB8AC3E}">
        <p14:creationId xmlns:p14="http://schemas.microsoft.com/office/powerpoint/2010/main" val="12905211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карта рб 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9434" y="836712"/>
            <a:ext cx="4192675" cy="3590757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6" name="Line 12"/>
          <p:cNvSpPr>
            <a:spLocks noChangeShapeType="1"/>
          </p:cNvSpPr>
          <p:nvPr/>
        </p:nvSpPr>
        <p:spPr bwMode="auto">
          <a:xfrm>
            <a:off x="0" y="6500813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cxnSp>
        <p:nvCxnSpPr>
          <p:cNvPr id="13" name="Прямая со стрелкой 12"/>
          <p:cNvCxnSpPr/>
          <p:nvPr/>
        </p:nvCxnSpPr>
        <p:spPr>
          <a:xfrm flipV="1">
            <a:off x="2627784" y="1578031"/>
            <a:ext cx="4824536" cy="61861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3" name="Заголовок 3"/>
          <p:cNvSpPr txBox="1">
            <a:spLocks/>
          </p:cNvSpPr>
          <p:nvPr/>
        </p:nvSpPr>
        <p:spPr bwMode="auto">
          <a:xfrm>
            <a:off x="27434" y="-69850"/>
            <a:ext cx="9144000" cy="83502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ru-RU" sz="2300" b="1" dirty="0">
                <a:solidFill>
                  <a:srgbClr val="339966"/>
                </a:solidFill>
                <a:latin typeface="Calibri" pitchFamily="34" charset="0"/>
              </a:rPr>
              <a:t> </a:t>
            </a:r>
            <a:r>
              <a:rPr lang="ru-RU" sz="2600" b="1" dirty="0">
                <a:latin typeface="Century Schoolbook" pitchFamily="18" charset="0"/>
              </a:rPr>
              <a:t>Локализация ЦУР</a:t>
            </a:r>
          </a:p>
        </p:txBody>
      </p:sp>
      <p:pic>
        <p:nvPicPr>
          <p:cNvPr id="24" name="Picture 2" descr="\\1101-6\общая\Геральдика\Геральдика\эмблема ц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4" y="-69850"/>
            <a:ext cx="806450" cy="8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-69850"/>
            <a:ext cx="808610" cy="819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Скругленный прямоугольник 9"/>
          <p:cNvSpPr/>
          <p:nvPr/>
        </p:nvSpPr>
        <p:spPr>
          <a:xfrm>
            <a:off x="339130" y="1579994"/>
            <a:ext cx="2304256" cy="201229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Century Schoolbook" panose="02040604050505020304" pitchFamily="18" charset="0"/>
              </a:rPr>
              <a:t>Национальный перечень показателей ЦУР</a:t>
            </a:r>
          </a:p>
        </p:txBody>
      </p:sp>
      <p:cxnSp>
        <p:nvCxnSpPr>
          <p:cNvPr id="36" name="Прямая со стрелкой 35"/>
          <p:cNvCxnSpPr/>
          <p:nvPr/>
        </p:nvCxnSpPr>
        <p:spPr>
          <a:xfrm>
            <a:off x="2627784" y="2730159"/>
            <a:ext cx="2664296" cy="30844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flipV="1">
            <a:off x="2627784" y="2370119"/>
            <a:ext cx="3672408" cy="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>
            <a:off x="2627784" y="3162207"/>
            <a:ext cx="2817837" cy="50013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>
            <a:off x="2627784" y="2946183"/>
            <a:ext cx="5112568" cy="6075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>
            <a:off x="2627784" y="2586143"/>
            <a:ext cx="4752528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9" name="Блок-схема: данные 18"/>
          <p:cNvSpPr/>
          <p:nvPr/>
        </p:nvSpPr>
        <p:spPr>
          <a:xfrm>
            <a:off x="8244408" y="6381328"/>
            <a:ext cx="899592" cy="415665"/>
          </a:xfrm>
          <a:prstGeom prst="flowChartInputOutpu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500" dirty="0">
                <a:solidFill>
                  <a:schemeClr val="tx1"/>
                </a:solidFill>
                <a:latin typeface="Century Schoolbook" panose="02040604050505020304" pitchFamily="18" charset="0"/>
              </a:rPr>
              <a:t>17</a:t>
            </a:r>
          </a:p>
        </p:txBody>
      </p:sp>
      <p:sp>
        <p:nvSpPr>
          <p:cNvPr id="20" name="Rectangle 14"/>
          <p:cNvSpPr>
            <a:spLocks noChangeArrowheads="1"/>
          </p:cNvSpPr>
          <p:nvPr/>
        </p:nvSpPr>
        <p:spPr bwMode="auto">
          <a:xfrm>
            <a:off x="36511" y="6516084"/>
            <a:ext cx="179853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1200" b="1" dirty="0">
                <a:latin typeface="Century Schoolbook" panose="02040604050505020304" pitchFamily="18" charset="0"/>
              </a:rPr>
              <a:t>1 октября 2018 г. </a:t>
            </a:r>
          </a:p>
        </p:txBody>
      </p:sp>
      <p:sp>
        <p:nvSpPr>
          <p:cNvPr id="2" name="Пятиугольник 1"/>
          <p:cNvSpPr/>
          <p:nvPr/>
        </p:nvSpPr>
        <p:spPr>
          <a:xfrm rot="16200000">
            <a:off x="4115649" y="1884728"/>
            <a:ext cx="1424558" cy="6544927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Региональные группы по устойчивому развитию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при участии статистических органов</a:t>
            </a:r>
          </a:p>
        </p:txBody>
      </p:sp>
    </p:spTree>
    <p:extLst>
      <p:ext uri="{BB962C8B-B14F-4D97-AF65-F5344CB8AC3E}">
        <p14:creationId xmlns:p14="http://schemas.microsoft.com/office/powerpoint/2010/main" val="7163354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Line 12"/>
          <p:cNvSpPr>
            <a:spLocks noChangeShapeType="1"/>
          </p:cNvSpPr>
          <p:nvPr/>
        </p:nvSpPr>
        <p:spPr bwMode="auto">
          <a:xfrm>
            <a:off x="0" y="6527764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" name="Заголовок 3"/>
          <p:cNvSpPr txBox="1">
            <a:spLocks/>
          </p:cNvSpPr>
          <p:nvPr/>
        </p:nvSpPr>
        <p:spPr bwMode="auto">
          <a:xfrm>
            <a:off x="0" y="-69850"/>
            <a:ext cx="9144000" cy="83502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ru-RU" sz="2300" b="1" dirty="0">
                <a:solidFill>
                  <a:srgbClr val="339966"/>
                </a:solidFill>
                <a:latin typeface="Calibri" pitchFamily="34" charset="0"/>
              </a:rPr>
              <a:t> </a:t>
            </a:r>
            <a:r>
              <a:rPr lang="ru-RU" sz="2600" b="1" dirty="0">
                <a:solidFill>
                  <a:srgbClr val="000000"/>
                </a:solidFill>
                <a:latin typeface="Century Schoolbook" pitchFamily="18" charset="0"/>
              </a:rPr>
              <a:t>Международное взаимодействие</a:t>
            </a:r>
          </a:p>
        </p:txBody>
      </p:sp>
      <p:pic>
        <p:nvPicPr>
          <p:cNvPr id="6" name="Picture 2" descr="\\1101-6\общая\Геральдика\Геральдика\эмблема ц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4" y="-69850"/>
            <a:ext cx="806450" cy="8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-69850"/>
            <a:ext cx="808610" cy="819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AutoShape 2" descr="Картинки по запросу социально-уязвимые групп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Блок-схема: данные 13"/>
          <p:cNvSpPr/>
          <p:nvPr/>
        </p:nvSpPr>
        <p:spPr>
          <a:xfrm>
            <a:off x="8244408" y="6381328"/>
            <a:ext cx="899592" cy="415665"/>
          </a:xfrm>
          <a:prstGeom prst="flowChartInputOutpu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500" dirty="0">
                <a:solidFill>
                  <a:srgbClr val="000000"/>
                </a:solidFill>
                <a:latin typeface="Century Schoolbook" panose="02040604050505020304" pitchFamily="18" charset="0"/>
              </a:rPr>
              <a:t>18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07975" y="1487066"/>
            <a:ext cx="5416153" cy="1889656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1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Межведомственная и экспертная группа по показателям ЦУР </a:t>
            </a:r>
            <a:br>
              <a:rPr lang="ru-RU" sz="21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1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(МВЭГ-ЦУР</a:t>
            </a:r>
            <a:r>
              <a:rPr lang="en-US" sz="21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ru-RU" sz="21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100" dirty="0">
                <a:solidFill>
                  <a:srgbClr val="000000"/>
                </a:solidFill>
              </a:rPr>
              <a:t>–</a:t>
            </a:r>
            <a:br>
              <a:rPr lang="ru-RU" sz="2100" dirty="0">
                <a:solidFill>
                  <a:srgbClr val="000000"/>
                </a:solidFill>
              </a:rPr>
            </a:br>
            <a:r>
              <a:rPr lang="ru-RU" sz="1700" dirty="0">
                <a:solidFill>
                  <a:srgbClr val="000000"/>
                </a:solidFill>
              </a:rPr>
              <a:t>разработка и внедрение глобальной системы показателей для целей и задач </a:t>
            </a:r>
            <a:br>
              <a:rPr lang="ru-RU" sz="1700" dirty="0">
                <a:solidFill>
                  <a:srgbClr val="000000"/>
                </a:solidFill>
              </a:rPr>
            </a:br>
            <a:r>
              <a:rPr lang="ru-RU" sz="1700" dirty="0">
                <a:solidFill>
                  <a:srgbClr val="000000"/>
                </a:solidFill>
              </a:rPr>
              <a:t>Повестки дня 2030 года </a:t>
            </a:r>
          </a:p>
        </p:txBody>
      </p:sp>
      <p:sp>
        <p:nvSpPr>
          <p:cNvPr id="18" name="Выноска со стрелкой вверх 17"/>
          <p:cNvSpPr/>
          <p:nvPr/>
        </p:nvSpPr>
        <p:spPr>
          <a:xfrm>
            <a:off x="369485" y="3573016"/>
            <a:ext cx="3266411" cy="2008572"/>
          </a:xfrm>
          <a:prstGeom prst="upArrowCallout">
            <a:avLst>
              <a:gd name="adj1" fmla="val 50000"/>
              <a:gd name="adj2" fmla="val 77375"/>
              <a:gd name="adj3" fmla="val 25000"/>
              <a:gd name="adj4" fmla="val 6497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ru-RU" sz="2000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Национальный статистический комитет</a:t>
            </a:r>
          </a:p>
          <a:p>
            <a:pPr algn="ctr"/>
            <a:r>
              <a:rPr lang="ru-RU" dirty="0">
                <a:solidFill>
                  <a:srgbClr val="000000"/>
                </a:solidFill>
              </a:rPr>
              <a:t>(июль 2017 года)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732240" y="1487066"/>
            <a:ext cx="2286498" cy="1941934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46-я сессия</a:t>
            </a:r>
            <a:r>
              <a:rPr 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0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Статистической комиссии ООН </a:t>
            </a:r>
          </a:p>
        </p:txBody>
      </p:sp>
      <p:sp>
        <p:nvSpPr>
          <p:cNvPr id="20" name="Стрелка вниз 19"/>
          <p:cNvSpPr/>
          <p:nvPr/>
        </p:nvSpPr>
        <p:spPr>
          <a:xfrm rot="5400000">
            <a:off x="5346086" y="2053852"/>
            <a:ext cx="1800201" cy="756084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AutoShape 4" descr="Картинки по запросу восклицательный знак 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6" descr="Картинки по запросу восклицательный знак pn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Пятиугольник 9"/>
          <p:cNvSpPr/>
          <p:nvPr/>
        </p:nvSpPr>
        <p:spPr>
          <a:xfrm flipH="1">
            <a:off x="3779911" y="4077072"/>
            <a:ext cx="5184576" cy="1872208"/>
          </a:xfrm>
          <a:prstGeom prst="homePlat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4220568"/>
            <a:ext cx="1889509" cy="1889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4355976" y="4365104"/>
            <a:ext cx="396044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u="sng" dirty="0">
                <a:solidFill>
                  <a:srgbClr val="000000"/>
                </a:solidFill>
              </a:rPr>
              <a:t>Органы государственного управления  </a:t>
            </a:r>
          </a:p>
          <a:p>
            <a:pPr algn="ctr"/>
            <a:endParaRPr lang="ru-RU" sz="1600" dirty="0">
              <a:solidFill>
                <a:srgbClr val="000000"/>
              </a:solidFill>
            </a:endParaRPr>
          </a:p>
          <a:p>
            <a:pPr algn="ctr"/>
            <a:r>
              <a:rPr lang="ru-RU" sz="1600" dirty="0">
                <a:solidFill>
                  <a:srgbClr val="000000"/>
                </a:solidFill>
              </a:rPr>
              <a:t>рассмотрение в пределах компетенции </a:t>
            </a:r>
            <a:br>
              <a:rPr lang="ru-RU" sz="1600" dirty="0">
                <a:solidFill>
                  <a:srgbClr val="000000"/>
                </a:solidFill>
              </a:rPr>
            </a:br>
            <a:r>
              <a:rPr lang="ru-RU" sz="1600" dirty="0">
                <a:solidFill>
                  <a:srgbClr val="000000"/>
                </a:solidFill>
              </a:rPr>
              <a:t>новых методологических подходов </a:t>
            </a:r>
            <a:br>
              <a:rPr lang="ru-RU" sz="1600" dirty="0">
                <a:solidFill>
                  <a:srgbClr val="000000"/>
                </a:solidFill>
              </a:rPr>
            </a:br>
            <a:r>
              <a:rPr lang="ru-RU" sz="1600" dirty="0">
                <a:solidFill>
                  <a:srgbClr val="000000"/>
                </a:solidFill>
              </a:rPr>
              <a:t>для расчета показателей ЦУР</a:t>
            </a:r>
          </a:p>
          <a:p>
            <a:pPr algn="ctr"/>
            <a:endParaRPr lang="ru-RU" dirty="0"/>
          </a:p>
        </p:txBody>
      </p:sp>
      <p:sp>
        <p:nvSpPr>
          <p:cNvPr id="22" name="Rectangle 14"/>
          <p:cNvSpPr>
            <a:spLocks noChangeArrowheads="1"/>
          </p:cNvSpPr>
          <p:nvPr/>
        </p:nvSpPr>
        <p:spPr bwMode="auto">
          <a:xfrm>
            <a:off x="36511" y="6516084"/>
            <a:ext cx="179853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1200" b="1" dirty="0">
                <a:latin typeface="Century Schoolbook" panose="02040604050505020304" pitchFamily="18" charset="0"/>
              </a:rPr>
              <a:t>1 октября 2018 г. </a:t>
            </a:r>
          </a:p>
        </p:txBody>
      </p:sp>
    </p:spTree>
    <p:extLst>
      <p:ext uri="{BB962C8B-B14F-4D97-AF65-F5344CB8AC3E}">
        <p14:creationId xmlns:p14="http://schemas.microsoft.com/office/powerpoint/2010/main" val="27665641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Line 12"/>
          <p:cNvSpPr>
            <a:spLocks noChangeShapeType="1"/>
          </p:cNvSpPr>
          <p:nvPr/>
        </p:nvSpPr>
        <p:spPr bwMode="auto">
          <a:xfrm>
            <a:off x="0" y="6527764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" name="Заголовок 3"/>
          <p:cNvSpPr txBox="1">
            <a:spLocks/>
          </p:cNvSpPr>
          <p:nvPr/>
        </p:nvSpPr>
        <p:spPr bwMode="auto">
          <a:xfrm>
            <a:off x="27434" y="-69850"/>
            <a:ext cx="9144000" cy="83502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ru-RU" sz="2600" b="1" dirty="0">
                <a:latin typeface="Century Schoolbook" pitchFamily="18" charset="0"/>
              </a:rPr>
              <a:t>Популяризация ЦУР</a:t>
            </a:r>
          </a:p>
        </p:txBody>
      </p:sp>
      <p:pic>
        <p:nvPicPr>
          <p:cNvPr id="6" name="Picture 2" descr="\\1101-6\общая\Геральдика\Геральдика\эмблема ц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4" y="-69850"/>
            <a:ext cx="806450" cy="8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-69850"/>
            <a:ext cx="808610" cy="819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Блок-схема: данные 9"/>
          <p:cNvSpPr/>
          <p:nvPr/>
        </p:nvSpPr>
        <p:spPr>
          <a:xfrm>
            <a:off x="8244408" y="6381328"/>
            <a:ext cx="899592" cy="415665"/>
          </a:xfrm>
          <a:prstGeom prst="flowChartInputOutpu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500" dirty="0">
                <a:solidFill>
                  <a:schemeClr val="tx1"/>
                </a:solidFill>
                <a:latin typeface="Century Schoolbook" panose="02040604050505020304" pitchFamily="18" charset="0"/>
              </a:rPr>
              <a:t>19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30" y="3439939"/>
            <a:ext cx="3855811" cy="2509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Рисунок 14" descr="http://www.belta.by/uploads/lotus/news/000020_2A5FB4C5F718FA174325823B003EC2BB_610178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8" t="11842" r="3870" b="13158"/>
          <a:stretch/>
        </p:blipFill>
        <p:spPr bwMode="auto">
          <a:xfrm>
            <a:off x="4677606" y="3645025"/>
            <a:ext cx="4142866" cy="212171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1549" y="985208"/>
            <a:ext cx="6515769" cy="2011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95736" y="2998599"/>
            <a:ext cx="511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Национальные логотипы ЦУР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619168" y="5766738"/>
            <a:ext cx="369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/>
              <a:t>Тематический конверт ЦУР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167678" y="6011996"/>
            <a:ext cx="369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Тематический </a:t>
            </a:r>
            <a:r>
              <a:rPr lang="ru-RU" dirty="0" err="1"/>
              <a:t>билборд</a:t>
            </a:r>
            <a:r>
              <a:rPr lang="ru-RU" dirty="0"/>
              <a:t> ЦУР</a:t>
            </a:r>
          </a:p>
        </p:txBody>
      </p:sp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36511" y="6516084"/>
            <a:ext cx="179853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1200" b="1" dirty="0">
                <a:latin typeface="Century Schoolbook" panose="02040604050505020304" pitchFamily="18" charset="0"/>
              </a:rPr>
              <a:t>1 октября 2018 г. </a:t>
            </a:r>
          </a:p>
        </p:txBody>
      </p:sp>
    </p:spTree>
    <p:extLst>
      <p:ext uri="{BB962C8B-B14F-4D97-AF65-F5344CB8AC3E}">
        <p14:creationId xmlns:p14="http://schemas.microsoft.com/office/powerpoint/2010/main" val="9459094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Скругленный прямоугольник 35"/>
          <p:cNvSpPr/>
          <p:nvPr/>
        </p:nvSpPr>
        <p:spPr>
          <a:xfrm>
            <a:off x="572546" y="1373937"/>
            <a:ext cx="3323842" cy="1024231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ts val="2300"/>
              </a:lnSpc>
              <a:defRPr/>
            </a:pPr>
            <a:r>
              <a:rPr lang="ru-RU" sz="2400" b="1" dirty="0">
                <a:solidFill>
                  <a:schemeClr val="tx1"/>
                </a:solidFill>
              </a:rPr>
              <a:t>органы государственной статистики</a:t>
            </a: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4168741" y="1371029"/>
            <a:ext cx="4500594" cy="1014976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ts val="2300"/>
              </a:lnSpc>
              <a:defRPr/>
            </a:pPr>
            <a:r>
              <a:rPr lang="ru-RU" sz="2400" b="1" dirty="0">
                <a:solidFill>
                  <a:schemeClr val="tx1"/>
                </a:solidFill>
              </a:rPr>
              <a:t>другие производители официальной статистики (11)</a:t>
            </a:r>
          </a:p>
        </p:txBody>
      </p:sp>
      <p:sp>
        <p:nvSpPr>
          <p:cNvPr id="15374" name="Прямоугольник 39"/>
          <p:cNvSpPr>
            <a:spLocks noChangeArrowheads="1"/>
          </p:cNvSpPr>
          <p:nvPr/>
        </p:nvSpPr>
        <p:spPr bwMode="auto">
          <a:xfrm>
            <a:off x="81064" y="2591546"/>
            <a:ext cx="3989353" cy="342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92075" indent="-92075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ts val="2300"/>
              </a:lnSpc>
              <a:buFontTx/>
              <a:buChar char="•"/>
            </a:pPr>
            <a:r>
              <a:rPr lang="ru-RU" altLang="ru-RU" sz="2300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400" b="1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Белстат</a:t>
            </a:r>
          </a:p>
          <a:p>
            <a:pPr algn="ctr" eaLnBrk="1" hangingPunct="1">
              <a:lnSpc>
                <a:spcPts val="2100"/>
              </a:lnSpc>
              <a:spcBef>
                <a:spcPts val="1200"/>
              </a:spcBef>
              <a:buFontTx/>
              <a:buChar char="•"/>
            </a:pPr>
            <a:r>
              <a:rPr lang="ru-RU" altLang="ru-RU" sz="2400" b="1" dirty="0">
                <a:latin typeface="Calibri" panose="020F0502020204030204" pitchFamily="34" charset="0"/>
                <a:cs typeface="Times New Roman" panose="02020603050405020304" pitchFamily="18" charset="0"/>
              </a:rPr>
              <a:t> Территориальные органы </a:t>
            </a:r>
            <a:br>
              <a:rPr lang="ru-RU" altLang="ru-RU" sz="2400" b="1" dirty="0">
                <a:latin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2400" b="1" dirty="0">
                <a:latin typeface="Calibri" panose="020F0502020204030204" pitchFamily="34" charset="0"/>
                <a:cs typeface="Times New Roman" panose="02020603050405020304" pitchFamily="18" charset="0"/>
              </a:rPr>
              <a:t>  государственной</a:t>
            </a:r>
            <a:br>
              <a:rPr lang="ru-RU" altLang="ru-RU" sz="2400" b="1" dirty="0">
                <a:latin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2400" b="1" dirty="0">
                <a:latin typeface="Calibri" panose="020F0502020204030204" pitchFamily="34" charset="0"/>
                <a:cs typeface="Times New Roman" panose="02020603050405020304" pitchFamily="18" charset="0"/>
              </a:rPr>
              <a:t>  статистики</a:t>
            </a:r>
          </a:p>
          <a:p>
            <a:pPr marL="324000" indent="0" algn="ctr" eaLnBrk="1" hangingPunct="1">
              <a:lnSpc>
                <a:spcPts val="1800"/>
              </a:lnSpc>
              <a:spcBef>
                <a:spcPts val="0"/>
              </a:spcBef>
            </a:pPr>
            <a:endParaRPr lang="ru-RU" alt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24000" indent="0" algn="ctr" eaLnBrk="1" hangingPunct="1">
              <a:lnSpc>
                <a:spcPts val="2100"/>
              </a:lnSpc>
              <a:spcBef>
                <a:spcPts val="600"/>
              </a:spcBef>
            </a:pPr>
            <a:r>
              <a:rPr lang="ru-RU" altLang="ru-RU" sz="2000" i="1" dirty="0"/>
              <a:t>главные статистические управления областей </a:t>
            </a:r>
            <a:br>
              <a:rPr lang="ru-RU" altLang="ru-RU" sz="2000" i="1" dirty="0"/>
            </a:br>
            <a:r>
              <a:rPr lang="ru-RU" altLang="ru-RU" sz="2000" i="1" dirty="0"/>
              <a:t>и города Минска (7)</a:t>
            </a:r>
          </a:p>
          <a:p>
            <a:pPr marL="396000" indent="0" algn="ctr" eaLnBrk="1" hangingPunct="1">
              <a:lnSpc>
                <a:spcPts val="2100"/>
              </a:lnSpc>
              <a:spcBef>
                <a:spcPts val="1200"/>
              </a:spcBef>
            </a:pPr>
            <a:endParaRPr lang="ru-RU" alt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96000" indent="0" algn="ctr" eaLnBrk="1" hangingPunct="1">
              <a:lnSpc>
                <a:spcPts val="2100"/>
              </a:lnSpc>
              <a:spcBef>
                <a:spcPts val="0"/>
              </a:spcBef>
            </a:pPr>
            <a:r>
              <a:rPr lang="ru-RU" altLang="ru-RU" sz="2000" i="1" dirty="0"/>
              <a:t>отделы статистики </a:t>
            </a:r>
            <a:br>
              <a:rPr lang="ru-RU" altLang="ru-RU" sz="2000" i="1" dirty="0"/>
            </a:br>
            <a:r>
              <a:rPr lang="ru-RU" altLang="ru-RU" sz="2000" i="1" dirty="0"/>
              <a:t>в районах и городах (113)</a:t>
            </a:r>
            <a:endParaRPr lang="ru-RU" altLang="ru-RU" sz="2500" b="1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75" name="Прямоугольник 41"/>
          <p:cNvSpPr>
            <a:spLocks noChangeArrowheads="1"/>
          </p:cNvSpPr>
          <p:nvPr/>
        </p:nvSpPr>
        <p:spPr bwMode="auto">
          <a:xfrm>
            <a:off x="4377315" y="2472799"/>
            <a:ext cx="4786313" cy="3554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182563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ts val="1800"/>
              </a:lnSpc>
              <a:spcAft>
                <a:spcPts val="0"/>
              </a:spcAft>
              <a:buFontTx/>
              <a:buChar char="•"/>
            </a:pPr>
            <a:r>
              <a:rPr lang="ru-RU" altLang="ru-RU" dirty="0">
                <a:solidFill>
                  <a:srgbClr val="000000"/>
                </a:solidFill>
                <a:cs typeface="Times New Roman" panose="02020603050405020304" pitchFamily="18" charset="0"/>
              </a:rPr>
              <a:t>Национальный банк</a:t>
            </a:r>
          </a:p>
          <a:p>
            <a:pPr eaLnBrk="1" hangingPunct="1">
              <a:lnSpc>
                <a:spcPts val="1800"/>
              </a:lnSpc>
              <a:spcAft>
                <a:spcPts val="0"/>
              </a:spcAft>
              <a:buFontTx/>
              <a:buChar char="•"/>
            </a:pPr>
            <a:r>
              <a:rPr lang="ru-RU" altLang="ru-RU" dirty="0">
                <a:solidFill>
                  <a:srgbClr val="000000"/>
                </a:solidFill>
                <a:cs typeface="Times New Roman" panose="02020603050405020304" pitchFamily="18" charset="0"/>
              </a:rPr>
              <a:t>Министерство финансов</a:t>
            </a:r>
          </a:p>
          <a:p>
            <a:pPr eaLnBrk="1" hangingPunct="1">
              <a:lnSpc>
                <a:spcPts val="1800"/>
              </a:lnSpc>
              <a:spcAft>
                <a:spcPts val="0"/>
              </a:spcAft>
              <a:buFontTx/>
              <a:buChar char="•"/>
            </a:pPr>
            <a:r>
              <a:rPr lang="ru-RU" altLang="ru-RU" dirty="0">
                <a:solidFill>
                  <a:srgbClr val="000000"/>
                </a:solidFill>
                <a:cs typeface="Times New Roman" panose="02020603050405020304" pitchFamily="18" charset="0"/>
              </a:rPr>
              <a:t>Министерство архитектуры </a:t>
            </a:r>
            <a:br>
              <a:rPr lang="ru-RU" altLang="ru-RU" dirty="0">
                <a:solidFill>
                  <a:srgbClr val="000000"/>
                </a:solidFill>
                <a:cs typeface="Times New Roman" panose="02020603050405020304" pitchFamily="18" charset="0"/>
              </a:rPr>
            </a:br>
            <a:r>
              <a:rPr lang="ru-RU" altLang="ru-RU" dirty="0">
                <a:solidFill>
                  <a:srgbClr val="000000"/>
                </a:solidFill>
                <a:cs typeface="Times New Roman" panose="02020603050405020304" pitchFamily="18" charset="0"/>
              </a:rPr>
              <a:t>   и строительства </a:t>
            </a:r>
          </a:p>
          <a:p>
            <a:pPr eaLnBrk="1" hangingPunct="1">
              <a:lnSpc>
                <a:spcPts val="1800"/>
              </a:lnSpc>
              <a:spcAft>
                <a:spcPts val="0"/>
              </a:spcAft>
              <a:buFontTx/>
              <a:buChar char="•"/>
            </a:pPr>
            <a:r>
              <a:rPr lang="ru-RU" altLang="ru-RU" dirty="0">
                <a:solidFill>
                  <a:srgbClr val="000000"/>
                </a:solidFill>
                <a:cs typeface="Times New Roman" panose="02020603050405020304" pitchFamily="18" charset="0"/>
              </a:rPr>
              <a:t>Министерство здравоохранения</a:t>
            </a:r>
          </a:p>
          <a:p>
            <a:pPr eaLnBrk="1" hangingPunct="1">
              <a:lnSpc>
                <a:spcPts val="1800"/>
              </a:lnSpc>
              <a:spcAft>
                <a:spcPts val="0"/>
              </a:spcAft>
              <a:buFontTx/>
              <a:buChar char="•"/>
            </a:pPr>
            <a:r>
              <a:rPr lang="ru-RU" altLang="ru-RU" dirty="0">
                <a:solidFill>
                  <a:srgbClr val="000000"/>
                </a:solidFill>
                <a:cs typeface="Times New Roman" panose="02020603050405020304" pitchFamily="18" charset="0"/>
              </a:rPr>
              <a:t>Министерство культуры </a:t>
            </a:r>
            <a:endParaRPr lang="en-US" altLang="ru-RU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eaLnBrk="1" hangingPunct="1">
              <a:lnSpc>
                <a:spcPts val="1800"/>
              </a:lnSpc>
              <a:spcAft>
                <a:spcPts val="0"/>
              </a:spcAft>
              <a:buFontTx/>
              <a:buChar char="•"/>
            </a:pPr>
            <a:r>
              <a:rPr lang="ru-RU" altLang="ru-RU" dirty="0">
                <a:solidFill>
                  <a:srgbClr val="000000"/>
                </a:solidFill>
                <a:cs typeface="Times New Roman" panose="02020603050405020304" pitchFamily="18" charset="0"/>
              </a:rPr>
              <a:t>Министерство лесного хозяйства</a:t>
            </a:r>
          </a:p>
          <a:p>
            <a:pPr eaLnBrk="1" hangingPunct="1">
              <a:lnSpc>
                <a:spcPts val="1800"/>
              </a:lnSpc>
              <a:spcAft>
                <a:spcPts val="0"/>
              </a:spcAft>
              <a:buFontTx/>
              <a:buChar char="•"/>
            </a:pPr>
            <a:r>
              <a:rPr lang="ru-RU" altLang="ru-RU" dirty="0">
                <a:solidFill>
                  <a:srgbClr val="000000"/>
                </a:solidFill>
                <a:cs typeface="Times New Roman" panose="02020603050405020304" pitchFamily="18" charset="0"/>
              </a:rPr>
              <a:t>Министерство образования </a:t>
            </a:r>
            <a:endParaRPr lang="en-US" altLang="ru-RU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eaLnBrk="1" hangingPunct="1">
              <a:lnSpc>
                <a:spcPts val="1800"/>
              </a:lnSpc>
              <a:spcAft>
                <a:spcPts val="0"/>
              </a:spcAft>
              <a:buFontTx/>
              <a:buChar char="•"/>
            </a:pPr>
            <a:r>
              <a:rPr lang="ru-RU" altLang="ru-RU" dirty="0">
                <a:solidFill>
                  <a:srgbClr val="000000"/>
                </a:solidFill>
                <a:cs typeface="Times New Roman" panose="02020603050405020304" pitchFamily="18" charset="0"/>
              </a:rPr>
              <a:t>Министерство природных ресурсов</a:t>
            </a:r>
            <a:br>
              <a:rPr lang="ru-RU" altLang="ru-RU" dirty="0">
                <a:solidFill>
                  <a:srgbClr val="000000"/>
                </a:solidFill>
                <a:cs typeface="Times New Roman" panose="02020603050405020304" pitchFamily="18" charset="0"/>
              </a:rPr>
            </a:br>
            <a:r>
              <a:rPr lang="ru-RU" altLang="ru-RU" dirty="0">
                <a:solidFill>
                  <a:srgbClr val="000000"/>
                </a:solidFill>
                <a:cs typeface="Times New Roman" panose="02020603050405020304" pitchFamily="18" charset="0"/>
              </a:rPr>
              <a:t>   и охраны окружающей среды</a:t>
            </a:r>
          </a:p>
          <a:p>
            <a:pPr eaLnBrk="1" hangingPunct="1">
              <a:lnSpc>
                <a:spcPts val="1800"/>
              </a:lnSpc>
              <a:spcAft>
                <a:spcPts val="0"/>
              </a:spcAft>
              <a:buFontTx/>
              <a:buChar char="•"/>
            </a:pPr>
            <a:r>
              <a:rPr lang="ru-RU" altLang="ru-RU" dirty="0">
                <a:solidFill>
                  <a:srgbClr val="000000"/>
                </a:solidFill>
                <a:cs typeface="Times New Roman" panose="02020603050405020304" pitchFamily="18" charset="0"/>
              </a:rPr>
              <a:t>Министерство связи и информатизации </a:t>
            </a:r>
            <a:endParaRPr lang="en-US" altLang="ru-RU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eaLnBrk="1" hangingPunct="1">
              <a:lnSpc>
                <a:spcPts val="1800"/>
              </a:lnSpc>
              <a:spcAft>
                <a:spcPts val="0"/>
              </a:spcAft>
              <a:buFontTx/>
              <a:buChar char="•"/>
            </a:pPr>
            <a:r>
              <a:rPr lang="ru-RU" altLang="ru-RU" dirty="0">
                <a:solidFill>
                  <a:srgbClr val="000000"/>
                </a:solidFill>
                <a:cs typeface="Times New Roman" panose="02020603050405020304" pitchFamily="18" charset="0"/>
              </a:rPr>
              <a:t>Министерство транспорта </a:t>
            </a:r>
            <a:br>
              <a:rPr lang="ru-RU" altLang="ru-RU" dirty="0">
                <a:solidFill>
                  <a:srgbClr val="000000"/>
                </a:solidFill>
                <a:cs typeface="Times New Roman" panose="02020603050405020304" pitchFamily="18" charset="0"/>
              </a:rPr>
            </a:br>
            <a:r>
              <a:rPr lang="ru-RU" altLang="ru-RU" dirty="0">
                <a:solidFill>
                  <a:srgbClr val="000000"/>
                </a:solidFill>
                <a:cs typeface="Times New Roman" panose="02020603050405020304" pitchFamily="18" charset="0"/>
              </a:rPr>
              <a:t>   и коммуникаций</a:t>
            </a:r>
          </a:p>
          <a:p>
            <a:pPr eaLnBrk="1" hangingPunct="1">
              <a:lnSpc>
                <a:spcPts val="1800"/>
              </a:lnSpc>
              <a:spcAft>
                <a:spcPts val="0"/>
              </a:spcAft>
              <a:buFontTx/>
              <a:buChar char="•"/>
            </a:pPr>
            <a:r>
              <a:rPr lang="ru-RU" altLang="ru-RU" dirty="0">
                <a:solidFill>
                  <a:srgbClr val="000000"/>
                </a:solidFill>
                <a:cs typeface="Times New Roman" panose="02020603050405020304" pitchFamily="18" charset="0"/>
              </a:rPr>
              <a:t>Министерство труда и социальной</a:t>
            </a:r>
            <a:br>
              <a:rPr lang="ru-RU" altLang="ru-RU" dirty="0">
                <a:solidFill>
                  <a:srgbClr val="000000"/>
                </a:solidFill>
                <a:cs typeface="Times New Roman" panose="02020603050405020304" pitchFamily="18" charset="0"/>
              </a:rPr>
            </a:br>
            <a:r>
              <a:rPr lang="ru-RU" altLang="ru-RU" dirty="0">
                <a:solidFill>
                  <a:srgbClr val="000000"/>
                </a:solidFill>
                <a:cs typeface="Times New Roman" panose="02020603050405020304" pitchFamily="18" charset="0"/>
              </a:rPr>
              <a:t>   защиты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79388" y="1196975"/>
            <a:ext cx="8785100" cy="5061476"/>
          </a:xfrm>
          <a:prstGeom prst="roundRect">
            <a:avLst/>
          </a:prstGeom>
          <a:noFill/>
          <a:ln>
            <a:solidFill>
              <a:srgbClr val="8EDAB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Заголовок 3"/>
          <p:cNvSpPr txBox="1">
            <a:spLocks/>
          </p:cNvSpPr>
          <p:nvPr/>
        </p:nvSpPr>
        <p:spPr bwMode="auto">
          <a:xfrm>
            <a:off x="0" y="-69850"/>
            <a:ext cx="9144000" cy="83502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ru-RU" sz="2300" b="1" dirty="0">
                <a:solidFill>
                  <a:srgbClr val="339966"/>
                </a:solidFill>
                <a:latin typeface="Calibri" pitchFamily="34" charset="0"/>
              </a:rPr>
              <a:t> </a:t>
            </a:r>
            <a:r>
              <a:rPr lang="ru-RU" sz="2600" b="1" dirty="0">
                <a:solidFill>
                  <a:srgbClr val="000000"/>
                </a:solidFill>
                <a:latin typeface="Century Schoolbook" pitchFamily="18" charset="0"/>
              </a:rPr>
              <a:t>Национальная статистическая система</a:t>
            </a:r>
          </a:p>
        </p:txBody>
      </p:sp>
      <p:pic>
        <p:nvPicPr>
          <p:cNvPr id="15" name="Picture 2" descr="\\1101-6\общая\Геральдика\Геральдика\эмблема ц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4" y="-69850"/>
            <a:ext cx="806450" cy="8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-69850"/>
            <a:ext cx="808610" cy="819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ctangle 14"/>
          <p:cNvSpPr>
            <a:spLocks noChangeArrowheads="1"/>
          </p:cNvSpPr>
          <p:nvPr/>
        </p:nvSpPr>
        <p:spPr bwMode="auto">
          <a:xfrm>
            <a:off x="36511" y="6516084"/>
            <a:ext cx="179853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1200" b="1" dirty="0">
                <a:latin typeface="Century Schoolbook" panose="02040604050505020304" pitchFamily="18" charset="0"/>
              </a:rPr>
              <a:t>1 октября 2018 г. </a:t>
            </a:r>
          </a:p>
        </p:txBody>
      </p:sp>
      <p:sp>
        <p:nvSpPr>
          <p:cNvPr id="20" name="Line 12"/>
          <p:cNvSpPr>
            <a:spLocks noChangeShapeType="1"/>
          </p:cNvSpPr>
          <p:nvPr/>
        </p:nvSpPr>
        <p:spPr bwMode="auto">
          <a:xfrm>
            <a:off x="0" y="6500813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" name="Блок-схема: данные 17"/>
          <p:cNvSpPr/>
          <p:nvPr/>
        </p:nvSpPr>
        <p:spPr>
          <a:xfrm>
            <a:off x="8244408" y="6381328"/>
            <a:ext cx="899592" cy="415665"/>
          </a:xfrm>
          <a:prstGeom prst="flowChartInputOutpu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500" dirty="0">
                <a:solidFill>
                  <a:schemeClr val="tx1"/>
                </a:solidFill>
                <a:latin typeface="Century Schoolbook" panose="02040604050505020304" pitchFamily="18" charset="0"/>
              </a:rPr>
              <a:t>2</a:t>
            </a:r>
          </a:p>
        </p:txBody>
      </p:sp>
      <p:sp>
        <p:nvSpPr>
          <p:cNvPr id="21" name="Штриховая стрелка вправо 20"/>
          <p:cNvSpPr/>
          <p:nvPr/>
        </p:nvSpPr>
        <p:spPr>
          <a:xfrm rot="16200000">
            <a:off x="2065402" y="4722798"/>
            <a:ext cx="228552" cy="953323"/>
          </a:xfrm>
          <a:prstGeom prst="stripedRightArrow">
            <a:avLst/>
          </a:prstGeom>
          <a:solidFill>
            <a:srgbClr val="BDDFE1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Штриховая стрелка вправо 21"/>
          <p:cNvSpPr/>
          <p:nvPr/>
        </p:nvSpPr>
        <p:spPr>
          <a:xfrm rot="16200000">
            <a:off x="2065402" y="3330782"/>
            <a:ext cx="228552" cy="1408044"/>
          </a:xfrm>
          <a:prstGeom prst="stripedRightArrow">
            <a:avLst/>
          </a:prstGeom>
          <a:solidFill>
            <a:srgbClr val="8EDAB4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3022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Line 12"/>
          <p:cNvSpPr>
            <a:spLocks noChangeShapeType="1"/>
          </p:cNvSpPr>
          <p:nvPr/>
        </p:nvSpPr>
        <p:spPr bwMode="auto">
          <a:xfrm>
            <a:off x="0" y="6527764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" name="Заголовок 3"/>
          <p:cNvSpPr txBox="1">
            <a:spLocks/>
          </p:cNvSpPr>
          <p:nvPr/>
        </p:nvSpPr>
        <p:spPr bwMode="auto">
          <a:xfrm>
            <a:off x="27434" y="-69850"/>
            <a:ext cx="9144000" cy="83502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ru-RU" sz="2600" b="1" dirty="0">
                <a:latin typeface="Century Schoolbook" pitchFamily="18" charset="0"/>
              </a:rPr>
              <a:t>Популяризация ЦУР</a:t>
            </a:r>
          </a:p>
        </p:txBody>
      </p:sp>
      <p:pic>
        <p:nvPicPr>
          <p:cNvPr id="6" name="Picture 2" descr="\\1101-6\общая\Геральдика\Геральдика\эмблема ц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4" y="-69850"/>
            <a:ext cx="806450" cy="8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-69850"/>
            <a:ext cx="808610" cy="819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Блок-схема: данные 9"/>
          <p:cNvSpPr/>
          <p:nvPr/>
        </p:nvSpPr>
        <p:spPr>
          <a:xfrm>
            <a:off x="8244408" y="6397711"/>
            <a:ext cx="899592" cy="415665"/>
          </a:xfrm>
          <a:prstGeom prst="flowChartInputOutpu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500" dirty="0">
                <a:solidFill>
                  <a:schemeClr val="tx1"/>
                </a:solidFill>
                <a:latin typeface="Century Schoolbook" panose="02040604050505020304" pitchFamily="18" charset="0"/>
              </a:rPr>
              <a:t>20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554272760"/>
              </p:ext>
            </p:extLst>
          </p:nvPr>
        </p:nvGraphicFramePr>
        <p:xfrm>
          <a:off x="179512" y="908720"/>
          <a:ext cx="8352928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7" name="Picture 2" descr="Картинки по запросу семинар 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365104"/>
            <a:ext cx="2393046" cy="2393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36511" y="6516084"/>
            <a:ext cx="179853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1200" b="1" dirty="0">
                <a:latin typeface="Century Schoolbook" panose="02040604050505020304" pitchFamily="18" charset="0"/>
              </a:rPr>
              <a:t>1 октября 2018 г. </a:t>
            </a:r>
          </a:p>
        </p:txBody>
      </p:sp>
    </p:spTree>
    <p:extLst>
      <p:ext uri="{BB962C8B-B14F-4D97-AF65-F5344CB8AC3E}">
        <p14:creationId xmlns:p14="http://schemas.microsoft.com/office/powerpoint/2010/main" val="5771471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Line 12"/>
          <p:cNvSpPr>
            <a:spLocks noChangeShapeType="1"/>
          </p:cNvSpPr>
          <p:nvPr/>
        </p:nvSpPr>
        <p:spPr bwMode="auto">
          <a:xfrm>
            <a:off x="0" y="6527764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" name="Заголовок 3"/>
          <p:cNvSpPr txBox="1">
            <a:spLocks/>
          </p:cNvSpPr>
          <p:nvPr/>
        </p:nvSpPr>
        <p:spPr bwMode="auto">
          <a:xfrm>
            <a:off x="27434" y="-69850"/>
            <a:ext cx="9144000" cy="83502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ru-RU" sz="2600" b="1" dirty="0">
                <a:latin typeface="Century Schoolbook" pitchFamily="18" charset="0"/>
              </a:rPr>
              <a:t>Популяризация ЦУР</a:t>
            </a:r>
          </a:p>
        </p:txBody>
      </p:sp>
      <p:pic>
        <p:nvPicPr>
          <p:cNvPr id="6" name="Picture 2" descr="\\1101-6\общая\Геральдика\Геральдика\эмблема ц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4" y="-69850"/>
            <a:ext cx="806450" cy="8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-69850"/>
            <a:ext cx="808610" cy="819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Блок-схема: данные 8"/>
          <p:cNvSpPr/>
          <p:nvPr/>
        </p:nvSpPr>
        <p:spPr>
          <a:xfrm>
            <a:off x="8244408" y="6381328"/>
            <a:ext cx="899592" cy="415665"/>
          </a:xfrm>
          <a:prstGeom prst="flowChartInputOutpu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500" dirty="0">
                <a:solidFill>
                  <a:schemeClr val="tx1"/>
                </a:solidFill>
                <a:latin typeface="Century Schoolbook" panose="02040604050505020304" pitchFamily="18" charset="0"/>
              </a:rPr>
              <a:t>21</a:t>
            </a:r>
          </a:p>
        </p:txBody>
      </p:sp>
      <p:pic>
        <p:nvPicPr>
          <p:cNvPr id="12" name="Рисунок 11"/>
          <p:cNvPicPr/>
          <p:nvPr/>
        </p:nvPicPr>
        <p:blipFill rotWithShape="1">
          <a:blip r:embed="rId4"/>
          <a:srcRect l="23246" t="17636" r="19201" b="5811"/>
          <a:stretch/>
        </p:blipFill>
        <p:spPr bwMode="auto">
          <a:xfrm>
            <a:off x="107505" y="908720"/>
            <a:ext cx="2952328" cy="363855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/>
          <p:cNvPicPr/>
          <p:nvPr/>
        </p:nvPicPr>
        <p:blipFill rotWithShape="1">
          <a:blip r:embed="rId5"/>
          <a:srcRect l="21642" t="18637" r="20002" b="7815"/>
          <a:stretch/>
        </p:blipFill>
        <p:spPr bwMode="auto">
          <a:xfrm>
            <a:off x="2123728" y="1014586"/>
            <a:ext cx="2880320" cy="356654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Рисунок 13"/>
          <p:cNvPicPr/>
          <p:nvPr/>
        </p:nvPicPr>
        <p:blipFill rotWithShape="1">
          <a:blip r:embed="rId6"/>
          <a:srcRect l="22123" t="19639" r="19201" b="5811"/>
          <a:stretch/>
        </p:blipFill>
        <p:spPr bwMode="auto">
          <a:xfrm>
            <a:off x="4572001" y="1109836"/>
            <a:ext cx="2808312" cy="35433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Рисунок 14"/>
          <p:cNvPicPr/>
          <p:nvPr/>
        </p:nvPicPr>
        <p:blipFill rotWithShape="1">
          <a:blip r:embed="rId7"/>
          <a:srcRect l="23566" t="18437" r="19040" b="7615"/>
          <a:stretch/>
        </p:blipFill>
        <p:spPr bwMode="auto">
          <a:xfrm>
            <a:off x="6314757" y="1210419"/>
            <a:ext cx="2765355" cy="351472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Рисунок 15"/>
          <p:cNvPicPr/>
          <p:nvPr/>
        </p:nvPicPr>
        <p:blipFill rotWithShape="1">
          <a:blip r:embed="rId8"/>
          <a:srcRect l="27735" t="11623" r="25773" b="4809"/>
          <a:stretch/>
        </p:blipFill>
        <p:spPr bwMode="auto">
          <a:xfrm>
            <a:off x="3990118" y="4297550"/>
            <a:ext cx="1448221" cy="2124212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7" name="Рисунок 16" descr="C:\Documents and Settings\user34-2\Local Settings\Temp\Rar$DI00.703\обложка.pn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3815" y="4257116"/>
            <a:ext cx="1573623" cy="2124212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0920" y="4324984"/>
            <a:ext cx="1452968" cy="21242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4"/>
          <p:cNvSpPr>
            <a:spLocks noChangeArrowheads="1"/>
          </p:cNvSpPr>
          <p:nvPr/>
        </p:nvSpPr>
        <p:spPr bwMode="auto">
          <a:xfrm>
            <a:off x="36511" y="6516084"/>
            <a:ext cx="179853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1200" b="1" dirty="0">
                <a:latin typeface="Century Schoolbook" panose="02040604050505020304" pitchFamily="18" charset="0"/>
              </a:rPr>
              <a:t>1 октября 2018 г. </a:t>
            </a:r>
          </a:p>
        </p:txBody>
      </p:sp>
    </p:spTree>
    <p:extLst>
      <p:ext uri="{BB962C8B-B14F-4D97-AF65-F5344CB8AC3E}">
        <p14:creationId xmlns:p14="http://schemas.microsoft.com/office/powerpoint/2010/main" val="33630267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Box 1"/>
          <p:cNvSpPr txBox="1">
            <a:spLocks noChangeArrowheads="1"/>
          </p:cNvSpPr>
          <p:nvPr/>
        </p:nvSpPr>
        <p:spPr bwMode="auto">
          <a:xfrm>
            <a:off x="1476375" y="2708275"/>
            <a:ext cx="7272338" cy="793750"/>
          </a:xfrm>
          <a:prstGeom prst="rect">
            <a:avLst/>
          </a:prstGeom>
          <a:noFill/>
          <a:ln>
            <a:noFill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4600" b="1" i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</a:t>
            </a:r>
            <a:r>
              <a:rPr lang="ru-RU" sz="4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600" b="1" i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внимание!</a:t>
            </a:r>
          </a:p>
        </p:txBody>
      </p:sp>
      <p:sp>
        <p:nvSpPr>
          <p:cNvPr id="11269" name="Line 12"/>
          <p:cNvSpPr>
            <a:spLocks noChangeShapeType="1"/>
          </p:cNvSpPr>
          <p:nvPr/>
        </p:nvSpPr>
        <p:spPr bwMode="auto">
          <a:xfrm>
            <a:off x="0" y="6527764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7" name="Picture 2" descr="\\1101-6\общая\Геральдика\Геральдика\эмблема ц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78" y="99170"/>
            <a:ext cx="1110345" cy="110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66195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Line 12"/>
          <p:cNvSpPr>
            <a:spLocks noChangeShapeType="1"/>
          </p:cNvSpPr>
          <p:nvPr/>
        </p:nvSpPr>
        <p:spPr bwMode="auto">
          <a:xfrm>
            <a:off x="0" y="6500813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" name="Заголовок 3"/>
          <p:cNvSpPr txBox="1">
            <a:spLocks/>
          </p:cNvSpPr>
          <p:nvPr/>
        </p:nvSpPr>
        <p:spPr bwMode="auto">
          <a:xfrm>
            <a:off x="0" y="-69850"/>
            <a:ext cx="9144000" cy="83502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lnSpcReduction="10000"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ru-RU" sz="2300" b="1" dirty="0">
                <a:solidFill>
                  <a:srgbClr val="339966"/>
                </a:solidFill>
                <a:latin typeface="Calibri" pitchFamily="34" charset="0"/>
              </a:rPr>
              <a:t> </a:t>
            </a:r>
            <a:r>
              <a:rPr lang="ru-RU" sz="2600" b="1" dirty="0">
                <a:solidFill>
                  <a:srgbClr val="000000"/>
                </a:solidFill>
                <a:latin typeface="Century Schoolbook" pitchFamily="18" charset="0"/>
              </a:rPr>
              <a:t>Критерии для производителей</a:t>
            </a:r>
          </a:p>
          <a:p>
            <a:pPr algn="ctr">
              <a:defRPr/>
            </a:pPr>
            <a:r>
              <a:rPr lang="ru-RU" sz="2600" b="1" dirty="0">
                <a:solidFill>
                  <a:srgbClr val="000000"/>
                </a:solidFill>
                <a:latin typeface="Century Schoolbook" pitchFamily="18" charset="0"/>
              </a:rPr>
              <a:t>официальной статистики</a:t>
            </a:r>
          </a:p>
        </p:txBody>
      </p:sp>
      <p:pic>
        <p:nvPicPr>
          <p:cNvPr id="15" name="Picture 2" descr="\\1101-6\общая\Геральдика\Геральдика\эмблема ц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4" y="-69850"/>
            <a:ext cx="806450" cy="8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-69850"/>
            <a:ext cx="808610" cy="819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AutoShape 2" descr="Картинки по запросу Статистической комиссии ОО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4" descr="Картинки по запросу Статистической комиссии ООН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8" descr="Картинки по запросу Статистической комиссии ООН pn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0" descr="Картинки по запросу Статистической комиссии ООН pn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" name="AutoShape 4" descr="Картинки по запросу белстат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" name="Блок-схема: данные 23"/>
          <p:cNvSpPr/>
          <p:nvPr/>
        </p:nvSpPr>
        <p:spPr>
          <a:xfrm>
            <a:off x="8244408" y="6381328"/>
            <a:ext cx="899592" cy="415665"/>
          </a:xfrm>
          <a:prstGeom prst="flowChartInputOutpu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500" dirty="0">
                <a:solidFill>
                  <a:schemeClr val="tx1"/>
                </a:solidFill>
                <a:latin typeface="Century Schoolbook" panose="02040604050505020304" pitchFamily="18" charset="0"/>
              </a:rPr>
              <a:t>3</a:t>
            </a:r>
          </a:p>
        </p:txBody>
      </p:sp>
      <p:sp>
        <p:nvSpPr>
          <p:cNvPr id="22" name="Rectangle 14"/>
          <p:cNvSpPr>
            <a:spLocks noChangeArrowheads="1"/>
          </p:cNvSpPr>
          <p:nvPr/>
        </p:nvSpPr>
        <p:spPr bwMode="auto">
          <a:xfrm>
            <a:off x="36511" y="6516084"/>
            <a:ext cx="179853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1200" b="1" dirty="0">
                <a:latin typeface="Century Schoolbook" panose="02040604050505020304" pitchFamily="18" charset="0"/>
              </a:rPr>
              <a:t>1 октября 2018 г. </a:t>
            </a: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603834705"/>
              </p:ext>
            </p:extLst>
          </p:nvPr>
        </p:nvGraphicFramePr>
        <p:xfrm>
          <a:off x="60486" y="917575"/>
          <a:ext cx="8992531" cy="53161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038862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3"/>
          <p:cNvSpPr txBox="1">
            <a:spLocks/>
          </p:cNvSpPr>
          <p:nvPr/>
        </p:nvSpPr>
        <p:spPr bwMode="auto">
          <a:xfrm>
            <a:off x="0" y="-69850"/>
            <a:ext cx="9144000" cy="83502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ru-RU" sz="2300" b="1" dirty="0">
                <a:solidFill>
                  <a:srgbClr val="339966"/>
                </a:solidFill>
                <a:latin typeface="Calibri" pitchFamily="34" charset="0"/>
              </a:rPr>
              <a:t> </a:t>
            </a:r>
            <a:r>
              <a:rPr lang="ru-RU" sz="2600" b="1" dirty="0">
                <a:solidFill>
                  <a:srgbClr val="000000"/>
                </a:solidFill>
                <a:latin typeface="Century Schoolbook" pitchFamily="18" charset="0"/>
              </a:rPr>
              <a:t>Полномочия</a:t>
            </a:r>
          </a:p>
        </p:txBody>
      </p:sp>
      <p:pic>
        <p:nvPicPr>
          <p:cNvPr id="10" name="Picture 2" descr="\\1101-6\общая\Геральдика\Геральдика\эмблема ц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4" y="-69850"/>
            <a:ext cx="806450" cy="8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-69850"/>
            <a:ext cx="808610" cy="819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817766" y="1340768"/>
            <a:ext cx="6119911" cy="2049134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000" b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Национальный банк </a:t>
            </a:r>
          </a:p>
          <a:p>
            <a:pPr algn="ctr"/>
            <a:r>
              <a:rPr lang="ru-RU" altLang="ru-RU" sz="2000" b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Республики Беларусь</a:t>
            </a:r>
          </a:p>
          <a:p>
            <a:pPr algn="ctr">
              <a:lnSpc>
                <a:spcPts val="1300"/>
              </a:lnSpc>
            </a:pPr>
            <a:endParaRPr lang="ru-RU" altLang="ru-RU" b="1" dirty="0">
              <a:solidFill>
                <a:schemeClr val="tx1"/>
              </a:solidFill>
            </a:endParaRPr>
          </a:p>
          <a:p>
            <a:pPr algn="ctr">
              <a:lnSpc>
                <a:spcPts val="1900"/>
              </a:lnSpc>
            </a:pPr>
            <a:r>
              <a:rPr lang="ru-RU" altLang="ru-RU" dirty="0">
                <a:solidFill>
                  <a:schemeClr val="tx1"/>
                </a:solidFill>
              </a:rPr>
              <a:t>Банковская статистика, денежно-кредитная статистика, статистика финансового рынка, платежного баланса, международной инвестиционной позиции, валового внешнего долга Республики Беларусь, финансовой устойчивости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ятиугольник 2"/>
          <p:cNvSpPr/>
          <p:nvPr/>
        </p:nvSpPr>
        <p:spPr>
          <a:xfrm>
            <a:off x="323528" y="1662608"/>
            <a:ext cx="2361164" cy="1405454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altLang="ru-RU" dirty="0">
                <a:solidFill>
                  <a:schemeClr val="tx1"/>
                </a:solidFill>
                <a:latin typeface="Calibri" panose="020F0502020204030204" pitchFamily="34" charset="0"/>
              </a:rPr>
              <a:t>Банковский кодекс Республики Беларусь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://whoiswho.dp.ru/wiwpictures/560d6d02-f5c4-44e9-a9f8-b28bc169bf4d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34" t="24757" r="15584" b="24947"/>
          <a:stretch/>
        </p:blipFill>
        <p:spPr bwMode="auto">
          <a:xfrm>
            <a:off x="2879794" y="1389159"/>
            <a:ext cx="1201036" cy="773214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2836497" y="3443009"/>
            <a:ext cx="6119911" cy="135414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000" b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Министерство финансов</a:t>
            </a:r>
          </a:p>
          <a:p>
            <a:pPr algn="ctr"/>
            <a:r>
              <a:rPr lang="ru-RU" altLang="ru-RU" sz="2000" b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Республики Беларусь</a:t>
            </a:r>
          </a:p>
          <a:p>
            <a:pPr algn="ctr">
              <a:lnSpc>
                <a:spcPts val="1300"/>
              </a:lnSpc>
            </a:pPr>
            <a:endParaRPr lang="ru-RU" altLang="ru-RU" b="1" dirty="0">
              <a:solidFill>
                <a:schemeClr val="tx1"/>
              </a:solidFill>
            </a:endParaRPr>
          </a:p>
          <a:p>
            <a:pPr algn="ctr">
              <a:lnSpc>
                <a:spcPts val="1900"/>
              </a:lnSpc>
            </a:pPr>
            <a:r>
              <a:rPr lang="ru-RU" altLang="ru-RU" dirty="0">
                <a:solidFill>
                  <a:schemeClr val="tx1"/>
                </a:solidFill>
              </a:rPr>
              <a:t>Статистика государственных финансов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Пятиугольник 15"/>
          <p:cNvSpPr/>
          <p:nvPr/>
        </p:nvSpPr>
        <p:spPr>
          <a:xfrm>
            <a:off x="266621" y="5085184"/>
            <a:ext cx="2361163" cy="1224136"/>
          </a:xfrm>
          <a:prstGeom prst="homePlat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1900"/>
              </a:lnSpc>
            </a:pPr>
            <a:r>
              <a:rPr lang="ru-RU" altLang="ru-RU" dirty="0">
                <a:solidFill>
                  <a:schemeClr val="tx1"/>
                </a:solidFill>
                <a:latin typeface="Calibri" panose="020F0502020204030204" pitchFamily="34" charset="0"/>
              </a:rPr>
              <a:t>Положение </a:t>
            </a:r>
            <a:br>
              <a:rPr lang="ru-RU" altLang="ru-RU" dirty="0">
                <a:solidFill>
                  <a:schemeClr val="tx1"/>
                </a:solidFill>
                <a:latin typeface="Calibri" panose="020F0502020204030204" pitchFamily="34" charset="0"/>
              </a:rPr>
            </a:br>
            <a:r>
              <a:rPr lang="ru-RU" altLang="ru-RU" dirty="0">
                <a:solidFill>
                  <a:schemeClr val="tx1"/>
                </a:solidFill>
                <a:latin typeface="Calibri" panose="020F0502020204030204" pitchFamily="34" charset="0"/>
              </a:rPr>
              <a:t>о Министерстве финансов Республики Беларусь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30" name="Picture 6" descr="http://3.bp.blogspot.com/-sml9l2KIAHc/VwtpdW9kEGI/AAAAAAAAAhc/QrHr-Bok8BsODjcC0dvCnEfZpMfw_rI3w/s1600-r/QIP%2BShot%2B-%2BScreen%2B559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9793" y="3573016"/>
            <a:ext cx="1059417" cy="854369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Прямоугольник 18"/>
          <p:cNvSpPr/>
          <p:nvPr/>
        </p:nvSpPr>
        <p:spPr>
          <a:xfrm>
            <a:off x="2844577" y="4955177"/>
            <a:ext cx="6119911" cy="135414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000" b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Министерство </a:t>
            </a:r>
          </a:p>
          <a:p>
            <a:pPr algn="ctr"/>
            <a:r>
              <a:rPr lang="ru-RU" altLang="ru-RU" sz="2000" b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образования</a:t>
            </a:r>
          </a:p>
          <a:p>
            <a:pPr algn="ctr"/>
            <a:r>
              <a:rPr lang="ru-RU" altLang="ru-RU" sz="2000" b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Республики Беларусь</a:t>
            </a:r>
          </a:p>
          <a:p>
            <a:pPr algn="ctr">
              <a:lnSpc>
                <a:spcPts val="1300"/>
              </a:lnSpc>
            </a:pPr>
            <a:endParaRPr lang="ru-RU" altLang="ru-RU" b="1" dirty="0">
              <a:solidFill>
                <a:schemeClr val="tx1"/>
              </a:solidFill>
            </a:endParaRPr>
          </a:p>
          <a:p>
            <a:pPr algn="ctr">
              <a:lnSpc>
                <a:spcPts val="1900"/>
              </a:lnSpc>
            </a:pPr>
            <a:r>
              <a:rPr lang="ru-RU" altLang="ru-RU" dirty="0">
                <a:solidFill>
                  <a:schemeClr val="tx1"/>
                </a:solidFill>
              </a:rPr>
              <a:t>Статистика образования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" name="Пятиугольник 19"/>
          <p:cNvSpPr/>
          <p:nvPr/>
        </p:nvSpPr>
        <p:spPr>
          <a:xfrm>
            <a:off x="266621" y="3573016"/>
            <a:ext cx="2361164" cy="1224136"/>
          </a:xfrm>
          <a:prstGeom prst="homePlat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1900"/>
              </a:lnSpc>
            </a:pPr>
            <a:r>
              <a:rPr lang="ru-RU" altLang="ru-RU" dirty="0">
                <a:solidFill>
                  <a:schemeClr val="tx1"/>
                </a:solidFill>
                <a:latin typeface="Calibri" panose="020F0502020204030204" pitchFamily="34" charset="0"/>
              </a:rPr>
              <a:t>Положение </a:t>
            </a:r>
            <a:br>
              <a:rPr lang="ru-RU" altLang="ru-RU" dirty="0">
                <a:solidFill>
                  <a:schemeClr val="tx1"/>
                </a:solidFill>
                <a:latin typeface="Calibri" panose="020F0502020204030204" pitchFamily="34" charset="0"/>
              </a:rPr>
            </a:br>
            <a:r>
              <a:rPr lang="ru-RU" altLang="ru-RU" dirty="0">
                <a:solidFill>
                  <a:schemeClr val="tx1"/>
                </a:solidFill>
                <a:latin typeface="Calibri" panose="020F0502020204030204" pitchFamily="34" charset="0"/>
              </a:rPr>
              <a:t>о Министерстве образования Республики Беларусь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32" name="Picture 8" descr="http://pravo.by/upload/medialibrary/aa9/aa989c4ce9c73cb7518da4c4064cb9d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9794" y="4961938"/>
            <a:ext cx="1486480" cy="771318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Line 12"/>
          <p:cNvSpPr>
            <a:spLocks noChangeShapeType="1"/>
          </p:cNvSpPr>
          <p:nvPr/>
        </p:nvSpPr>
        <p:spPr bwMode="auto">
          <a:xfrm>
            <a:off x="0" y="6500813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" name="Rectangle 14"/>
          <p:cNvSpPr>
            <a:spLocks noChangeArrowheads="1"/>
          </p:cNvSpPr>
          <p:nvPr/>
        </p:nvSpPr>
        <p:spPr bwMode="auto">
          <a:xfrm>
            <a:off x="36511" y="6516084"/>
            <a:ext cx="179853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1200" b="1" dirty="0">
                <a:latin typeface="Century Schoolbook" panose="02040604050505020304" pitchFamily="18" charset="0"/>
              </a:rPr>
              <a:t>1 октября 2018 г. </a:t>
            </a:r>
          </a:p>
        </p:txBody>
      </p:sp>
      <p:sp>
        <p:nvSpPr>
          <p:cNvPr id="24" name="Блок-схема: данные 23"/>
          <p:cNvSpPr/>
          <p:nvPr/>
        </p:nvSpPr>
        <p:spPr>
          <a:xfrm>
            <a:off x="8244408" y="6381328"/>
            <a:ext cx="899592" cy="415665"/>
          </a:xfrm>
          <a:prstGeom prst="flowChartInputOutpu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500" dirty="0">
                <a:solidFill>
                  <a:schemeClr val="tx1"/>
                </a:solidFill>
                <a:latin typeface="Century Schoolbook" panose="02040604050505020304" pitchFamily="18" charset="0"/>
              </a:rPr>
              <a:t>4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6621" y="1026428"/>
            <a:ext cx="22891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Примеры:</a:t>
            </a:r>
          </a:p>
        </p:txBody>
      </p:sp>
    </p:spTree>
    <p:extLst>
      <p:ext uri="{BB962C8B-B14F-4D97-AF65-F5344CB8AC3E}">
        <p14:creationId xmlns:p14="http://schemas.microsoft.com/office/powerpoint/2010/main" val="30951572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Line 12"/>
          <p:cNvSpPr>
            <a:spLocks noChangeShapeType="1"/>
          </p:cNvSpPr>
          <p:nvPr/>
        </p:nvSpPr>
        <p:spPr bwMode="auto">
          <a:xfrm>
            <a:off x="0" y="6500813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" name="Заголовок 3"/>
          <p:cNvSpPr txBox="1">
            <a:spLocks/>
          </p:cNvSpPr>
          <p:nvPr/>
        </p:nvSpPr>
        <p:spPr bwMode="auto">
          <a:xfrm>
            <a:off x="0" y="-69850"/>
            <a:ext cx="9144000" cy="83502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ru-RU" sz="2300" b="1" dirty="0">
                <a:solidFill>
                  <a:srgbClr val="339966"/>
                </a:solidFill>
                <a:latin typeface="Calibri" pitchFamily="34" charset="0"/>
              </a:rPr>
              <a:t> </a:t>
            </a:r>
            <a:r>
              <a:rPr lang="ru-RU" sz="2600" b="1" dirty="0">
                <a:solidFill>
                  <a:srgbClr val="000000"/>
                </a:solidFill>
                <a:latin typeface="Century Schoolbook" pitchFamily="18" charset="0"/>
              </a:rPr>
              <a:t>Правовая основа</a:t>
            </a:r>
          </a:p>
        </p:txBody>
      </p:sp>
      <p:pic>
        <p:nvPicPr>
          <p:cNvPr id="15" name="Picture 2" descr="\\1101-6\общая\Геральдика\Геральдика\эмблема ц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4" y="-69850"/>
            <a:ext cx="806450" cy="8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-69850"/>
            <a:ext cx="808610" cy="819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AutoShape 2" descr="Картинки по запросу Статистической комиссии ОО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4" descr="Картинки по запросу Статистической комиссии ООН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8" descr="Картинки по запросу Статистической комиссии ООН pn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0" descr="Картинки по запросу Статистической комиссии ООН pn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" name="AutoShape 4" descr="Картинки по запросу белстат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" name="Блок-схема: данные 23"/>
          <p:cNvSpPr/>
          <p:nvPr/>
        </p:nvSpPr>
        <p:spPr>
          <a:xfrm>
            <a:off x="8244408" y="6381328"/>
            <a:ext cx="899592" cy="415665"/>
          </a:xfrm>
          <a:prstGeom prst="flowChartInputOutpu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500" dirty="0">
                <a:solidFill>
                  <a:schemeClr val="tx1"/>
                </a:solidFill>
                <a:latin typeface="Century Schoolbook" panose="02040604050505020304" pitchFamily="18" charset="0"/>
              </a:rPr>
              <a:t>5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69975" y="1052736"/>
            <a:ext cx="6958409" cy="1080120"/>
          </a:xfrm>
          <a:prstGeom prst="roundRect">
            <a:avLst/>
          </a:prstGeom>
          <a:solidFill>
            <a:srgbClr val="8EDAB4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b="1">
                <a:solidFill>
                  <a:schemeClr val="tx1"/>
                </a:solidFill>
                <a:latin typeface="Verdana" panose="020B0604030504040204" pitchFamily="34" charset="0"/>
              </a:rPr>
              <a:t>Закон Республики Беларусь</a:t>
            </a:r>
            <a:r>
              <a:rPr lang="ru-RU" altLang="ru-RU" b="1" i="1">
                <a:solidFill>
                  <a:schemeClr val="tx1"/>
                </a:solidFill>
                <a:latin typeface="Verdana" panose="020B0604030504040204" pitchFamily="34" charset="0"/>
              </a:rPr>
              <a:t> </a:t>
            </a:r>
            <a:br>
              <a:rPr lang="ru-RU" altLang="ru-RU" b="1" i="1">
                <a:solidFill>
                  <a:schemeClr val="tx1"/>
                </a:solidFill>
                <a:latin typeface="Verdana" panose="020B0604030504040204" pitchFamily="34" charset="0"/>
              </a:rPr>
            </a:br>
            <a:r>
              <a:rPr lang="ru-RU" altLang="ru-RU" b="1" i="1">
                <a:solidFill>
                  <a:schemeClr val="tx1"/>
                </a:solidFill>
                <a:latin typeface="Verdana" panose="020B0604030504040204" pitchFamily="34" charset="0"/>
              </a:rPr>
              <a:t>    </a:t>
            </a:r>
            <a:r>
              <a:rPr lang="ru-RU" altLang="ru-RU" b="1">
                <a:solidFill>
                  <a:schemeClr val="tx1"/>
                </a:solidFill>
                <a:latin typeface="Verdana" panose="020B0604030504040204" pitchFamily="34" charset="0"/>
              </a:rPr>
              <a:t>«О государственной статистике»</a:t>
            </a:r>
            <a:endParaRPr lang="ru-RU">
              <a:solidFill>
                <a:schemeClr val="tx1"/>
              </a:solidFill>
            </a:endParaRPr>
          </a:p>
        </p:txBody>
      </p:sp>
      <p:sp>
        <p:nvSpPr>
          <p:cNvPr id="28" name="Rectangle 3"/>
          <p:cNvSpPr txBox="1">
            <a:spLocks noChangeArrowheads="1"/>
          </p:cNvSpPr>
          <p:nvPr/>
        </p:nvSpPr>
        <p:spPr bwMode="auto">
          <a:xfrm>
            <a:off x="1619672" y="2204864"/>
            <a:ext cx="5976664" cy="1077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143250" indent="-3143250" algn="l">
              <a:spcBef>
                <a:spcPts val="0"/>
              </a:spcBef>
              <a:buFont typeface="Arial" pitchFamily="34" charset="0"/>
              <a:buNone/>
              <a:defRPr/>
            </a:pPr>
            <a:r>
              <a:rPr lang="ru-RU" sz="1600" b="1" kern="0" dirty="0">
                <a:latin typeface="Arial" panose="020B0604020202020204" pitchFamily="34" charset="0"/>
                <a:cs typeface="Arial" panose="020B0604020202020204" pitchFamily="34" charset="0"/>
              </a:rPr>
              <a:t>1997 г.</a:t>
            </a:r>
            <a:r>
              <a:rPr lang="en-US" sz="1600" b="1" kern="0" dirty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ru-RU" sz="1600" b="1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kern="0" dirty="0">
                <a:latin typeface="Arial" panose="020B0604020202020204" pitchFamily="34" charset="0"/>
                <a:cs typeface="Arial" panose="020B0604020202020204" pitchFamily="34" charset="0"/>
              </a:rPr>
              <a:t>   –     принят впервые</a:t>
            </a:r>
          </a:p>
          <a:p>
            <a:pPr marL="3143250" indent="-3143250" algn="l"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/>
            </a:pPr>
            <a:r>
              <a:rPr lang="ru-RU" sz="1600" b="1" kern="0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ru-RU" sz="1900" b="1" kern="0" dirty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  <a:p>
            <a:pPr marL="3143250" indent="-3143250" algn="l">
              <a:spcBef>
                <a:spcPts val="0"/>
              </a:spcBef>
              <a:buFont typeface="Arial" pitchFamily="34" charset="0"/>
              <a:buNone/>
              <a:defRPr/>
            </a:pPr>
            <a:r>
              <a:rPr lang="ru-RU" sz="1600" b="1" kern="0" dirty="0">
                <a:latin typeface="Arial" panose="020B0604020202020204" pitchFamily="34" charset="0"/>
                <a:cs typeface="Arial" panose="020B0604020202020204" pitchFamily="34" charset="0"/>
              </a:rPr>
              <a:t>2016 г. </a:t>
            </a:r>
            <a:r>
              <a:rPr lang="en-US" sz="1600" b="1" kern="0" dirty="0">
                <a:latin typeface="Arial" panose="020B0604020202020204" pitchFamily="34" charset="0"/>
                <a:cs typeface="Arial" panose="020B0604020202020204" pitchFamily="34" charset="0"/>
              </a:rPr>
              <a:t>          </a:t>
            </a:r>
            <a:r>
              <a:rPr lang="ru-RU" sz="1600" b="1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kern="0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n-US" sz="1600" b="1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kern="0" dirty="0">
                <a:latin typeface="Arial" panose="020B0604020202020204" pitchFamily="34" charset="0"/>
                <a:cs typeface="Arial" panose="020B0604020202020204" pitchFamily="34" charset="0"/>
              </a:rPr>
              <a:t>   вступление в силу</a:t>
            </a:r>
            <a:r>
              <a:rPr lang="en-US" sz="1600" b="1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kern="0" dirty="0">
                <a:latin typeface="Arial" panose="020B0604020202020204" pitchFamily="34" charset="0"/>
                <a:cs typeface="Arial" panose="020B0604020202020204" pitchFamily="34" charset="0"/>
              </a:rPr>
              <a:t>новой</a:t>
            </a:r>
            <a:r>
              <a:rPr lang="en-US" sz="1600" b="1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kern="0" dirty="0">
                <a:latin typeface="Arial" panose="020B0604020202020204" pitchFamily="34" charset="0"/>
                <a:cs typeface="Arial" panose="020B0604020202020204" pitchFamily="34" charset="0"/>
              </a:rPr>
              <a:t>редакции</a:t>
            </a:r>
            <a:br>
              <a:rPr lang="ru-RU" sz="1600" b="1" kern="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1600" b="1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Прямоугольник с одним скругленным углом 29"/>
          <p:cNvSpPr/>
          <p:nvPr/>
        </p:nvSpPr>
        <p:spPr bwMode="auto">
          <a:xfrm rot="16200000">
            <a:off x="1551880" y="1913632"/>
            <a:ext cx="1433314" cy="4464051"/>
          </a:xfrm>
          <a:prstGeom prst="round1Rect">
            <a:avLst/>
          </a:prstGeom>
          <a:solidFill>
            <a:schemeClr val="accent1">
              <a:lumMod val="75000"/>
              <a:alpha val="99000"/>
            </a:schemeClr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vert="vert"/>
          <a:lstStyle/>
          <a:p>
            <a:pPr algn="ctr"/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Органы государственной статистики</a:t>
            </a:r>
          </a:p>
        </p:txBody>
      </p:sp>
      <p:sp>
        <p:nvSpPr>
          <p:cNvPr id="33" name="Прямоугольник с одним скругленным углом 32"/>
          <p:cNvSpPr/>
          <p:nvPr/>
        </p:nvSpPr>
        <p:spPr bwMode="auto">
          <a:xfrm>
            <a:off x="4357688" y="3435844"/>
            <a:ext cx="4695330" cy="1433316"/>
          </a:xfrm>
          <a:prstGeom prst="round1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Государственные организации, уполномоченные на ведение государственной статистики</a:t>
            </a:r>
          </a:p>
        </p:txBody>
      </p:sp>
      <p:sp>
        <p:nvSpPr>
          <p:cNvPr id="36" name="Прямоугольник с одним скругленным углом 35"/>
          <p:cNvSpPr/>
          <p:nvPr/>
        </p:nvSpPr>
        <p:spPr bwMode="auto">
          <a:xfrm rot="10800000">
            <a:off x="36510" y="4797152"/>
            <a:ext cx="4327859" cy="1268760"/>
          </a:xfrm>
          <a:prstGeom prst="round1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2">
              <a:hueOff val="-9600000"/>
              <a:satOff val="-33335"/>
              <a:lumOff val="40001"/>
              <a:alphaOff val="0"/>
            </a:schemeClr>
          </a:effectRef>
          <a:fontRef idx="minor">
            <a:schemeClr val="lt1"/>
          </a:fontRef>
        </p:style>
        <p:txBody>
          <a:bodyPr vert="vert270"/>
          <a:lstStyle/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Прямоугольник с одним скругленным углом 38"/>
          <p:cNvSpPr/>
          <p:nvPr/>
        </p:nvSpPr>
        <p:spPr bwMode="auto">
          <a:xfrm rot="5400000">
            <a:off x="6053859" y="3100981"/>
            <a:ext cx="1302988" cy="4695330"/>
          </a:xfrm>
          <a:prstGeom prst="round1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2">
              <a:hueOff val="-14400000"/>
              <a:satOff val="-50003"/>
              <a:lumOff val="60001"/>
              <a:alphaOff val="0"/>
            </a:schemeClr>
          </a:effectRef>
          <a:fontRef idx="minor">
            <a:schemeClr val="lt1"/>
          </a:fontRef>
        </p:style>
        <p:txBody>
          <a:bodyPr vert="vert270"/>
          <a:lstStyle/>
          <a:p>
            <a:pPr algn="ctr"/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</a:p>
          <a:p>
            <a:pPr algn="ctr"/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Пользователи</a:t>
            </a:r>
          </a:p>
        </p:txBody>
      </p:sp>
      <p:sp>
        <p:nvSpPr>
          <p:cNvPr id="42" name="Скругленный прямоугольник 41"/>
          <p:cNvSpPr/>
          <p:nvPr/>
        </p:nvSpPr>
        <p:spPr bwMode="auto">
          <a:xfrm>
            <a:off x="2689386" y="4329322"/>
            <a:ext cx="3349966" cy="1093365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Субъекты правоотношений в области государственной статистики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7975" y="5157192"/>
            <a:ext cx="33999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/>
          </a:p>
          <a:p>
            <a:pPr algn="ctr"/>
            <a:r>
              <a:rPr lang="ru-RU" dirty="0"/>
              <a:t>Респонденты</a:t>
            </a:r>
          </a:p>
        </p:txBody>
      </p:sp>
      <p:sp>
        <p:nvSpPr>
          <p:cNvPr id="20" name="Rectangle 14"/>
          <p:cNvSpPr>
            <a:spLocks noChangeArrowheads="1"/>
          </p:cNvSpPr>
          <p:nvPr/>
        </p:nvSpPr>
        <p:spPr bwMode="auto">
          <a:xfrm>
            <a:off x="36511" y="6516084"/>
            <a:ext cx="179853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1200" b="1" dirty="0">
                <a:latin typeface="Century Schoolbook" panose="02040604050505020304" pitchFamily="18" charset="0"/>
              </a:rPr>
              <a:t>1 октября 2018 г. </a:t>
            </a:r>
          </a:p>
        </p:txBody>
      </p:sp>
    </p:spTree>
    <p:extLst>
      <p:ext uri="{BB962C8B-B14F-4D97-AF65-F5344CB8AC3E}">
        <p14:creationId xmlns:p14="http://schemas.microsoft.com/office/powerpoint/2010/main" val="1960417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Line 12"/>
          <p:cNvSpPr>
            <a:spLocks noChangeShapeType="1"/>
          </p:cNvSpPr>
          <p:nvPr/>
        </p:nvSpPr>
        <p:spPr bwMode="auto">
          <a:xfrm>
            <a:off x="0" y="6500813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" name="Заголовок 3"/>
          <p:cNvSpPr txBox="1">
            <a:spLocks/>
          </p:cNvSpPr>
          <p:nvPr/>
        </p:nvSpPr>
        <p:spPr bwMode="auto">
          <a:xfrm>
            <a:off x="0" y="-69850"/>
            <a:ext cx="9144000" cy="83502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lnSpcReduction="10000"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ru-RU" sz="2300" b="1" dirty="0">
                <a:solidFill>
                  <a:srgbClr val="339966"/>
                </a:solidFill>
                <a:latin typeface="Calibri" pitchFamily="34" charset="0"/>
              </a:rPr>
              <a:t> </a:t>
            </a:r>
            <a:r>
              <a:rPr lang="ru-RU" sz="2600" b="1" dirty="0">
                <a:solidFill>
                  <a:srgbClr val="000000"/>
                </a:solidFill>
                <a:latin typeface="Century Schoolbook" pitchFamily="18" charset="0"/>
              </a:rPr>
              <a:t>Межведомственный совет </a:t>
            </a:r>
          </a:p>
          <a:p>
            <a:pPr algn="ctr">
              <a:defRPr/>
            </a:pPr>
            <a:r>
              <a:rPr lang="ru-RU" sz="2600" b="1" dirty="0">
                <a:solidFill>
                  <a:srgbClr val="000000"/>
                </a:solidFill>
                <a:latin typeface="Century Schoolbook" pitchFamily="18" charset="0"/>
              </a:rPr>
              <a:t>по государственной статистике</a:t>
            </a:r>
          </a:p>
        </p:txBody>
      </p:sp>
      <p:pic>
        <p:nvPicPr>
          <p:cNvPr id="15" name="Picture 2" descr="\\1101-6\общая\Геральдика\Геральдика\эмблема ц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4" y="-69850"/>
            <a:ext cx="806450" cy="8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-69850"/>
            <a:ext cx="808610" cy="819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AutoShape 2" descr="Картинки по запросу Статистической комиссии ОО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4" descr="Картинки по запросу Статистической комиссии ООН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8" descr="Картинки по запросу Статистической комиссии ООН pn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0" descr="Картинки по запросу Статистической комиссии ООН pn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" name="AutoShape 4" descr="Картинки по запросу белстат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" name="Блок-схема: данные 23"/>
          <p:cNvSpPr/>
          <p:nvPr/>
        </p:nvSpPr>
        <p:spPr>
          <a:xfrm>
            <a:off x="8244408" y="6381328"/>
            <a:ext cx="899592" cy="415665"/>
          </a:xfrm>
          <a:prstGeom prst="flowChartInputOutpu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500" dirty="0">
                <a:solidFill>
                  <a:schemeClr val="tx1"/>
                </a:solidFill>
                <a:latin typeface="Century Schoolbook" panose="02040604050505020304" pitchFamily="18" charset="0"/>
              </a:rPr>
              <a:t>6</a:t>
            </a: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707603" y="995362"/>
            <a:ext cx="7968853" cy="1281510"/>
          </a:xfrm>
          <a:prstGeom prst="roundRect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Межведомственный совет по государственной статистике </a:t>
            </a:r>
            <a:r>
              <a:rPr lang="ru-RU" sz="2000" dirty="0">
                <a:solidFill>
                  <a:schemeClr val="tx1"/>
                </a:solidFill>
              </a:rPr>
              <a:t>- консультативный орган, созданный в целях обеспечения координации деятельности субъектов правоотношений в области государственной статистики.</a:t>
            </a:r>
          </a:p>
        </p:txBody>
      </p:sp>
      <p:sp>
        <p:nvSpPr>
          <p:cNvPr id="13" name="Нашивка 3"/>
          <p:cNvSpPr/>
          <p:nvPr/>
        </p:nvSpPr>
        <p:spPr>
          <a:xfrm rot="5400000">
            <a:off x="4319972" y="459745"/>
            <a:ext cx="504056" cy="4392488"/>
          </a:xfrm>
          <a:prstGeom prst="chevron">
            <a:avLst/>
          </a:prstGeom>
          <a:solidFill>
            <a:srgbClr val="8EDAB4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3027502"/>
            <a:ext cx="8656513" cy="10304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ts val="1800"/>
              </a:lnSpc>
            </a:pPr>
            <a:r>
              <a:rPr lang="ru-RU" dirty="0">
                <a:solidFill>
                  <a:schemeClr val="tx1"/>
                </a:solidFill>
              </a:rPr>
              <a:t>      координация деятельности органов государственной статистики и государственных организаций, уполномоченных на ведение государственной статистики, других государственных органов, иных организаций в области государственной статистики;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251520" y="4177419"/>
            <a:ext cx="8656513" cy="70926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ts val="1700"/>
              </a:lnSpc>
            </a:pPr>
            <a:r>
              <a:rPr lang="ru-RU" dirty="0"/>
              <a:t>      ежегодное рассмотрение итогов работы по пересмотру форм государственных статистических наблюдений</a:t>
            </a:r>
            <a:r>
              <a:rPr lang="ru-RU" b="1" dirty="0"/>
              <a:t> </a:t>
            </a:r>
            <a:r>
              <a:rPr lang="ru-RU" dirty="0"/>
              <a:t>в целях их унификации, упрощения и оптимизации, снижения нагрузки на респондентов;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51520" y="5013176"/>
            <a:ext cx="8656513" cy="55686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ts val="1800"/>
              </a:lnSpc>
            </a:pPr>
            <a:r>
              <a:rPr lang="ru-RU" dirty="0"/>
              <a:t>      рассмотрение отдельных вопросов организации </a:t>
            </a:r>
          </a:p>
          <a:p>
            <a:pPr algn="just">
              <a:lnSpc>
                <a:spcPts val="1800"/>
              </a:lnSpc>
            </a:pPr>
            <a:r>
              <a:rPr lang="ru-RU" dirty="0"/>
              <a:t>и</a:t>
            </a:r>
            <a:r>
              <a:rPr lang="ru-RU" b="1" dirty="0"/>
              <a:t> </a:t>
            </a:r>
            <a:r>
              <a:rPr lang="ru-RU" dirty="0"/>
              <a:t>проведения государственных статистических наблюдений;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51520" y="5696533"/>
            <a:ext cx="8656513" cy="55686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ts val="1800"/>
              </a:lnSpc>
            </a:pPr>
            <a:r>
              <a:rPr lang="ru-RU" dirty="0"/>
              <a:t>      согласование введения новых форм государственных</a:t>
            </a:r>
          </a:p>
          <a:p>
            <a:pPr algn="just">
              <a:lnSpc>
                <a:spcPts val="1800"/>
              </a:lnSpc>
            </a:pPr>
            <a:r>
              <a:rPr lang="ru-RU" dirty="0"/>
              <a:t> статистических наблюдений и форм ведомственной отчетности.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6" name="Picture 18" descr="Bildergebnis für галочка 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200" y="3052995"/>
            <a:ext cx="383839" cy="287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8" descr="Bildergebnis für галочка 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99" y="4187520"/>
            <a:ext cx="383839" cy="287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18" descr="Bildergebnis für галочка 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481" y="5013834"/>
            <a:ext cx="383839" cy="287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18" descr="Bildergebnis für галочка 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99" y="5696533"/>
            <a:ext cx="383839" cy="287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ÐÐ°ÑÑÐ¸Ð½ÐºÐ¸ Ð¿Ð¾ Ð·Ð°Ð¿ÑÐ¾ÑÑ ÑÐ¾Ð²ÐµÑÐ°Ð½Ð¸Ðµ 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278" y="4973912"/>
            <a:ext cx="1886989" cy="1335408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Rectangle 14"/>
          <p:cNvSpPr>
            <a:spLocks noChangeArrowheads="1"/>
          </p:cNvSpPr>
          <p:nvPr/>
        </p:nvSpPr>
        <p:spPr bwMode="auto">
          <a:xfrm>
            <a:off x="36511" y="6516084"/>
            <a:ext cx="179853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1200" b="1" dirty="0">
                <a:latin typeface="Century Schoolbook" panose="02040604050505020304" pitchFamily="18" charset="0"/>
              </a:rPr>
              <a:t>1 октября 2018 г. </a:t>
            </a:r>
          </a:p>
        </p:txBody>
      </p:sp>
    </p:spTree>
    <p:extLst>
      <p:ext uri="{BB962C8B-B14F-4D97-AF65-F5344CB8AC3E}">
        <p14:creationId xmlns:p14="http://schemas.microsoft.com/office/powerpoint/2010/main" val="6629995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Line 12"/>
          <p:cNvSpPr>
            <a:spLocks noChangeShapeType="1"/>
          </p:cNvSpPr>
          <p:nvPr/>
        </p:nvSpPr>
        <p:spPr bwMode="auto">
          <a:xfrm>
            <a:off x="0" y="6500813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" name="Заголовок 3"/>
          <p:cNvSpPr txBox="1">
            <a:spLocks/>
          </p:cNvSpPr>
          <p:nvPr/>
        </p:nvSpPr>
        <p:spPr bwMode="auto">
          <a:xfrm>
            <a:off x="0" y="-69850"/>
            <a:ext cx="9144000" cy="83502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ru-RU" sz="2300" b="1" dirty="0">
                <a:solidFill>
                  <a:srgbClr val="339966"/>
                </a:solidFill>
                <a:latin typeface="Calibri" pitchFamily="34" charset="0"/>
              </a:rPr>
              <a:t> </a:t>
            </a:r>
            <a:r>
              <a:rPr lang="ru-RU" sz="2600" b="1" dirty="0">
                <a:solidFill>
                  <a:srgbClr val="000000"/>
                </a:solidFill>
                <a:latin typeface="Century Schoolbook" pitchFamily="18" charset="0"/>
              </a:rPr>
              <a:t>Научно-методологический совет</a:t>
            </a:r>
          </a:p>
        </p:txBody>
      </p:sp>
      <p:pic>
        <p:nvPicPr>
          <p:cNvPr id="15" name="Picture 2" descr="\\1101-6\общая\Геральдика\Геральдика\эмблема ц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4" y="-69850"/>
            <a:ext cx="806450" cy="8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-69850"/>
            <a:ext cx="808610" cy="819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AutoShape 2" descr="Картинки по запросу Статистической комиссии ОО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4" descr="Картинки по запросу Статистической комиссии ООН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8" descr="Картинки по запросу Статистической комиссии ООН pn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0" descr="Картинки по запросу Статистической комиссии ООН pn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" name="AutoShape 4" descr="Картинки по запросу белстат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" name="Блок-схема: данные 23"/>
          <p:cNvSpPr/>
          <p:nvPr/>
        </p:nvSpPr>
        <p:spPr>
          <a:xfrm>
            <a:off x="8244408" y="6381328"/>
            <a:ext cx="899592" cy="415665"/>
          </a:xfrm>
          <a:prstGeom prst="flowChartInputOutpu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500" dirty="0">
                <a:solidFill>
                  <a:schemeClr val="tx1"/>
                </a:solidFill>
                <a:latin typeface="Century Schoolbook" panose="02040604050505020304" pitchFamily="18" charset="0"/>
              </a:rPr>
              <a:t>7</a:t>
            </a: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707603" y="995362"/>
            <a:ext cx="7968853" cy="1041823"/>
          </a:xfrm>
          <a:prstGeom prst="roundRect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Научно-методологический совет –</a:t>
            </a:r>
          </a:p>
          <a:p>
            <a:pPr algn="ctr">
              <a:lnSpc>
                <a:spcPts val="1800"/>
              </a:lnSpc>
            </a:pPr>
            <a:r>
              <a:rPr lang="ru-RU" sz="2000" dirty="0">
                <a:solidFill>
                  <a:schemeClr val="tx1"/>
                </a:solidFill>
              </a:rPr>
              <a:t>консультативный орган по обеспечению принятия скоординированных решений в области формирования научно обоснованной официальной статистической методологии.</a:t>
            </a:r>
          </a:p>
        </p:txBody>
      </p:sp>
      <p:sp>
        <p:nvSpPr>
          <p:cNvPr id="13" name="Нашивка 3"/>
          <p:cNvSpPr/>
          <p:nvPr/>
        </p:nvSpPr>
        <p:spPr>
          <a:xfrm rot="5400000">
            <a:off x="4319972" y="116632"/>
            <a:ext cx="504056" cy="4392488"/>
          </a:xfrm>
          <a:prstGeom prst="chevron">
            <a:avLst/>
          </a:prstGeom>
          <a:solidFill>
            <a:srgbClr val="8EDAB4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2636912"/>
            <a:ext cx="8656513" cy="47872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ts val="1600"/>
              </a:lnSpc>
            </a:pPr>
            <a:r>
              <a:rPr lang="ru-RU" dirty="0">
                <a:solidFill>
                  <a:schemeClr val="tx1"/>
                </a:solidFill>
              </a:rPr>
              <a:t>      </a:t>
            </a:r>
            <a:r>
              <a:rPr lang="ru-RU" dirty="0"/>
              <a:t>обеспечение соответствия официальной статистической методологии международным стандартам в области статистики;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43743" y="3212976"/>
            <a:ext cx="8656513" cy="64807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ts val="1600"/>
              </a:lnSpc>
            </a:pPr>
            <a:r>
              <a:rPr lang="ru-RU" dirty="0"/>
              <a:t>      рассмотрение предложений по внедрению в статистическую практику новых подходов по формированию и расчету статистических показателей, организации и проведению государственных статистических наблюдений;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51520" y="3952260"/>
            <a:ext cx="8656513" cy="48438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ts val="1600"/>
              </a:lnSpc>
            </a:pPr>
            <a:r>
              <a:rPr lang="ru-RU" dirty="0"/>
              <a:t>      определение целесообразности проведения научных исследований и разработок, направленных на научное обеспечение деятельности </a:t>
            </a:r>
            <a:r>
              <a:rPr lang="ru-RU" dirty="0" err="1"/>
              <a:t>Белстата</a:t>
            </a:r>
            <a:r>
              <a:rPr lang="ru-RU" dirty="0"/>
              <a:t>;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51520" y="5085184"/>
            <a:ext cx="8656513" cy="64807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ts val="1600"/>
              </a:lnSpc>
            </a:pPr>
            <a:r>
              <a:rPr lang="ru-RU" dirty="0"/>
              <a:t>      рассмотрение официальной статистической методологии, разрабатываемой и утверждаемой государственными организациями, уполномоченными на ведение государственной статистики;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6" name="Picture 18" descr="Bildergebnis für галочка 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728" y="2656316"/>
            <a:ext cx="383839" cy="287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8" descr="Bildergebnis für галочка 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99" y="3215378"/>
            <a:ext cx="383839" cy="287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18" descr="Bildergebnis für галочка 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95" y="5104859"/>
            <a:ext cx="383839" cy="287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18" descr="Bildergebnis für галочка 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727" y="3955256"/>
            <a:ext cx="383839" cy="287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Прямоугольник 29"/>
          <p:cNvSpPr/>
          <p:nvPr/>
        </p:nvSpPr>
        <p:spPr>
          <a:xfrm>
            <a:off x="251520" y="4528324"/>
            <a:ext cx="8656513" cy="48485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ts val="1600"/>
              </a:lnSpc>
            </a:pPr>
            <a:r>
              <a:rPr lang="ru-RU" dirty="0"/>
              <a:t>      рассмотрение проекта плана научно-методологической работы </a:t>
            </a:r>
            <a:r>
              <a:rPr lang="ru-RU" dirty="0" err="1"/>
              <a:t>Белстата</a:t>
            </a:r>
            <a:r>
              <a:rPr lang="ru-RU" dirty="0"/>
              <a:t> на предстоящий год;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42218" y="5805264"/>
            <a:ext cx="8656513" cy="46733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ts val="1600"/>
              </a:lnSpc>
            </a:pPr>
            <a:r>
              <a:rPr lang="ru-RU" dirty="0"/>
              <a:t>      ежегодное рассмотрение итогов научно-методологической деятельности </a:t>
            </a:r>
            <a:r>
              <a:rPr lang="ru-RU" dirty="0" err="1"/>
              <a:t>Белстата</a:t>
            </a:r>
            <a:r>
              <a:rPr lang="ru-RU" dirty="0"/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2" name="Picture 18" descr="Bildergebnis für галочка 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726" y="4544760"/>
            <a:ext cx="383839" cy="287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18" descr="Bildergebnis für галочка 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059" y="5796110"/>
            <a:ext cx="383839" cy="287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Rectangle 14"/>
          <p:cNvSpPr>
            <a:spLocks noChangeArrowheads="1"/>
          </p:cNvSpPr>
          <p:nvPr/>
        </p:nvSpPr>
        <p:spPr bwMode="auto">
          <a:xfrm>
            <a:off x="36511" y="6516084"/>
            <a:ext cx="179853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1200" b="1" dirty="0">
                <a:latin typeface="Century Schoolbook" panose="02040604050505020304" pitchFamily="18" charset="0"/>
              </a:rPr>
              <a:t>1 октября 2018 г. </a:t>
            </a:r>
          </a:p>
        </p:txBody>
      </p:sp>
    </p:spTree>
    <p:extLst>
      <p:ext uri="{BB962C8B-B14F-4D97-AF65-F5344CB8AC3E}">
        <p14:creationId xmlns:p14="http://schemas.microsoft.com/office/powerpoint/2010/main" val="42646106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Line 12"/>
          <p:cNvSpPr>
            <a:spLocks noChangeShapeType="1"/>
          </p:cNvSpPr>
          <p:nvPr/>
        </p:nvSpPr>
        <p:spPr bwMode="auto">
          <a:xfrm>
            <a:off x="0" y="6500813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" name="Заголовок 3"/>
          <p:cNvSpPr txBox="1">
            <a:spLocks/>
          </p:cNvSpPr>
          <p:nvPr/>
        </p:nvSpPr>
        <p:spPr bwMode="auto">
          <a:xfrm>
            <a:off x="0" y="-69850"/>
            <a:ext cx="9144000" cy="83502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ru-RU" sz="2600" b="1" dirty="0">
                <a:solidFill>
                  <a:srgbClr val="000000"/>
                </a:solidFill>
                <a:latin typeface="Century Schoolbook" pitchFamily="18" charset="0"/>
              </a:rPr>
              <a:t> Инструменты координации</a:t>
            </a:r>
          </a:p>
        </p:txBody>
      </p:sp>
      <p:pic>
        <p:nvPicPr>
          <p:cNvPr id="15" name="Picture 2" descr="\\1101-6\общая\Геральдика\Геральдика\эмблема ц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4" y="-69850"/>
            <a:ext cx="806450" cy="8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-69850"/>
            <a:ext cx="808610" cy="819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AutoShape 2" descr="Картинки по запросу Статистической комиссии ОО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4" descr="Картинки по запросу Статистической комиссии ООН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8" descr="Картинки по запросу Статистической комиссии ООН pn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0" descr="Картинки по запросу Статистической комиссии ООН pn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" name="AutoShape 4" descr="Картинки по запросу белстат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" name="Блок-схема: данные 23"/>
          <p:cNvSpPr/>
          <p:nvPr/>
        </p:nvSpPr>
        <p:spPr>
          <a:xfrm>
            <a:off x="8244408" y="6381328"/>
            <a:ext cx="899592" cy="415665"/>
          </a:xfrm>
          <a:prstGeom prst="flowChartInputOutpu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500" dirty="0">
                <a:solidFill>
                  <a:schemeClr val="tx1"/>
                </a:solidFill>
                <a:latin typeface="Century Schoolbook" panose="02040604050505020304" pitchFamily="18" charset="0"/>
              </a:rPr>
              <a:t>8</a:t>
            </a:r>
          </a:p>
        </p:txBody>
      </p:sp>
      <p:sp>
        <p:nvSpPr>
          <p:cNvPr id="12" name="Объект 2"/>
          <p:cNvSpPr txBox="1">
            <a:spLocks/>
          </p:cNvSpPr>
          <p:nvPr/>
        </p:nvSpPr>
        <p:spPr bwMode="auto">
          <a:xfrm>
            <a:off x="214313" y="1071563"/>
            <a:ext cx="8715375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anose="05000000000000000000" pitchFamily="2" charset="2"/>
              <a:buChar char="ü"/>
              <a:defRPr/>
            </a:pP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формирование</a:t>
            </a:r>
            <a:r>
              <a:rPr lang="ru-RU" sz="2200" dirty="0">
                <a:cs typeface="Arial" panose="020B0604020202020204" pitchFamily="34" charset="0"/>
              </a:rPr>
              <a:t> ежегодной программы статистических работ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anose="05000000000000000000" pitchFamily="2" charset="2"/>
              <a:buChar char="ü"/>
              <a:defRPr/>
            </a:pP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разработка</a:t>
            </a:r>
            <a:r>
              <a:rPr lang="ru-RU" sz="2200" dirty="0">
                <a:cs typeface="Arial" panose="020B0604020202020204" pitchFamily="34" charset="0"/>
              </a:rPr>
              <a:t> совместно с иными производителями официальной статистики и утверждение стратегии развития государственной статистики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anose="05000000000000000000" pitchFamily="2" charset="2"/>
              <a:buChar char="ü"/>
              <a:defRPr/>
            </a:pP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согласование</a:t>
            </a:r>
            <a:r>
              <a:rPr lang="ru-RU" sz="2200" dirty="0">
                <a:cs typeface="Arial" panose="020B0604020202020204" pitchFamily="34" charset="0"/>
              </a:rPr>
              <a:t> проектов НПА, затрагивающих вопросы ведения государственной статистики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anose="05000000000000000000" pitchFamily="2" charset="2"/>
              <a:buChar char="ü"/>
              <a:defRPr/>
            </a:pP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утверждение</a:t>
            </a:r>
            <a:r>
              <a:rPr lang="ru-RU" sz="2200" dirty="0">
                <a:cs typeface="Arial" panose="020B0604020202020204" pitchFamily="34" charset="0"/>
              </a:rPr>
              <a:t> статистического инструментария для проведения обследований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anose="05000000000000000000" pitchFamily="2" charset="2"/>
              <a:buChar char="ü"/>
              <a:defRPr/>
            </a:pP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согласование</a:t>
            </a:r>
            <a:r>
              <a:rPr lang="ru-RU" sz="2200" dirty="0">
                <a:cs typeface="Arial" panose="020B0604020202020204" pitchFamily="34" charset="0"/>
              </a:rPr>
              <a:t> официальной статистической методологии, разрабатываемой другими производителями статистики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 typeface="Wingdings" panose="05000000000000000000" pitchFamily="2" charset="2"/>
              <a:buChar char="ü"/>
              <a:defRPr/>
            </a:pP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заключение</a:t>
            </a:r>
            <a:r>
              <a:rPr lang="ru-RU" sz="2200" dirty="0">
                <a:cs typeface="Arial" panose="020B0604020202020204" pitchFamily="34" charset="0"/>
              </a:rPr>
              <a:t> соглашений об информационном взаимодействии</a:t>
            </a:r>
          </a:p>
          <a:p>
            <a:pPr algn="ctr"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2200" dirty="0">
              <a:latin typeface="+mn-lt"/>
            </a:endParaRPr>
          </a:p>
        </p:txBody>
      </p:sp>
      <p:sp>
        <p:nvSpPr>
          <p:cNvPr id="13" name="Rectangle 14"/>
          <p:cNvSpPr>
            <a:spLocks noChangeArrowheads="1"/>
          </p:cNvSpPr>
          <p:nvPr/>
        </p:nvSpPr>
        <p:spPr bwMode="auto">
          <a:xfrm>
            <a:off x="36511" y="6516084"/>
            <a:ext cx="179853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1200" b="1" dirty="0">
                <a:latin typeface="Century Schoolbook" panose="02040604050505020304" pitchFamily="18" charset="0"/>
              </a:rPr>
              <a:t>1 октября 2018 г. </a:t>
            </a:r>
          </a:p>
        </p:txBody>
      </p:sp>
      <p:pic>
        <p:nvPicPr>
          <p:cNvPr id="17" name="Picture 18" descr="Bildergebnis für галочка 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124744"/>
            <a:ext cx="383839" cy="287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8" descr="Bildergebnis für галочка 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2" y="1637184"/>
            <a:ext cx="383839" cy="287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8" descr="Bildergebnis für галочка 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1" y="2924944"/>
            <a:ext cx="383839" cy="287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8" descr="Bildergebnis für галочка 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0" y="3789040"/>
            <a:ext cx="383839" cy="287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18" descr="Bildergebnis für галочка 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4653136"/>
            <a:ext cx="383839" cy="287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18" descr="Bildergebnis für галочка 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09" y="5517232"/>
            <a:ext cx="383839" cy="287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31791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Line 12"/>
          <p:cNvSpPr>
            <a:spLocks noChangeShapeType="1"/>
          </p:cNvSpPr>
          <p:nvPr/>
        </p:nvSpPr>
        <p:spPr bwMode="auto">
          <a:xfrm>
            <a:off x="0" y="6500813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" name="Заголовок 3"/>
          <p:cNvSpPr txBox="1">
            <a:spLocks/>
          </p:cNvSpPr>
          <p:nvPr/>
        </p:nvSpPr>
        <p:spPr bwMode="auto">
          <a:xfrm>
            <a:off x="0" y="-69850"/>
            <a:ext cx="9144000" cy="83502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ru-RU" sz="2300" b="1" dirty="0">
                <a:solidFill>
                  <a:srgbClr val="339966"/>
                </a:solidFill>
                <a:latin typeface="Calibri" pitchFamily="34" charset="0"/>
              </a:rPr>
              <a:t> </a:t>
            </a:r>
            <a:r>
              <a:rPr lang="ru-RU" sz="2600" b="1" dirty="0">
                <a:solidFill>
                  <a:srgbClr val="000000"/>
                </a:solidFill>
                <a:latin typeface="Century Schoolbook" pitchFamily="18" charset="0"/>
              </a:rPr>
              <a:t>Инструменты координации</a:t>
            </a:r>
          </a:p>
        </p:txBody>
      </p:sp>
      <p:pic>
        <p:nvPicPr>
          <p:cNvPr id="15" name="Picture 2" descr="\\1101-6\общая\Геральдика\Геральдика\эмблема ц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4" y="-69850"/>
            <a:ext cx="806450" cy="8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-69850"/>
            <a:ext cx="808610" cy="819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AutoShape 2" descr="Картинки по запросу Статистической комиссии ОО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4" descr="Картинки по запросу Статистической комиссии ООН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8" descr="Картинки по запросу Статистической комиссии ООН pn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0" descr="Картинки по запросу Статистической комиссии ООН pn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" name="AutoShape 4" descr="Картинки по запросу белстат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" name="Блок-схема: данные 23"/>
          <p:cNvSpPr/>
          <p:nvPr/>
        </p:nvSpPr>
        <p:spPr>
          <a:xfrm>
            <a:off x="8244408" y="6381328"/>
            <a:ext cx="899592" cy="415665"/>
          </a:xfrm>
          <a:prstGeom prst="flowChartInputOutpu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500" dirty="0">
                <a:solidFill>
                  <a:schemeClr val="tx1"/>
                </a:solidFill>
                <a:latin typeface="Century Schoolbook" panose="02040604050505020304" pitchFamily="18" charset="0"/>
              </a:rPr>
              <a:t>9</a:t>
            </a:r>
          </a:p>
        </p:txBody>
      </p:sp>
      <p:pic>
        <p:nvPicPr>
          <p:cNvPr id="17" name="Рисунок 16"/>
          <p:cNvPicPr/>
          <p:nvPr/>
        </p:nvPicPr>
        <p:blipFill rotWithShape="1">
          <a:blip r:embed="rId4"/>
          <a:srcRect l="14271" t="13968" r="12774" b="4789"/>
          <a:stretch/>
        </p:blipFill>
        <p:spPr bwMode="auto">
          <a:xfrm>
            <a:off x="4572000" y="1218431"/>
            <a:ext cx="4333875" cy="2714625"/>
          </a:xfrm>
          <a:prstGeom prst="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8" name="Picture 2" descr="https://pp.userapi.com/c830401/v830401879/f7236/Iy1rOfTfXxY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214" y="980729"/>
            <a:ext cx="2592288" cy="3456383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91756" y="4122946"/>
            <a:ext cx="429436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dirty="0"/>
              <a:t>Определяет </a:t>
            </a:r>
            <a:r>
              <a:rPr lang="ru-RU" altLang="ru-RU" b="1" dirty="0"/>
              <a:t>перечни и сроки работ</a:t>
            </a:r>
            <a:r>
              <a:rPr lang="ru-RU" altLang="ru-RU" dirty="0"/>
              <a:t>, выполняемых всеми производителями официальной статистической информации. Утверждается Советом Министров Республики Беларусь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4554994"/>
            <a:ext cx="39239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Определяет главные </a:t>
            </a:r>
            <a:r>
              <a:rPr lang="ru-RU" b="1" dirty="0"/>
              <a:t>стратегические направления развития </a:t>
            </a:r>
            <a:r>
              <a:rPr lang="ru-RU" dirty="0"/>
              <a:t>статистического производства и официальной статистической методологии на пятилетний период</a:t>
            </a:r>
          </a:p>
        </p:txBody>
      </p:sp>
      <p:sp>
        <p:nvSpPr>
          <p:cNvPr id="20" name="Rectangle 14"/>
          <p:cNvSpPr>
            <a:spLocks noChangeArrowheads="1"/>
          </p:cNvSpPr>
          <p:nvPr/>
        </p:nvSpPr>
        <p:spPr bwMode="auto">
          <a:xfrm>
            <a:off x="36511" y="6516084"/>
            <a:ext cx="179853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1200" b="1" dirty="0">
                <a:latin typeface="Century Schoolbook" panose="02040604050505020304" pitchFamily="18" charset="0"/>
              </a:rPr>
              <a:t>1 октября 2018 г. </a:t>
            </a:r>
          </a:p>
        </p:txBody>
      </p:sp>
    </p:spTree>
    <p:extLst>
      <p:ext uri="{BB962C8B-B14F-4D97-AF65-F5344CB8AC3E}">
        <p14:creationId xmlns:p14="http://schemas.microsoft.com/office/powerpoint/2010/main" val="28311242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Кутюр">
    <a:dk1>
      <a:sysClr val="windowText" lastClr="000000"/>
    </a:dk1>
    <a:lt1>
      <a:sysClr val="window" lastClr="FFFFFF"/>
    </a:lt1>
    <a:dk2>
      <a:srgbClr val="37302A"/>
    </a:dk2>
    <a:lt2>
      <a:srgbClr val="D0CCB9"/>
    </a:lt2>
    <a:accent1>
      <a:srgbClr val="9E8E5C"/>
    </a:accent1>
    <a:accent2>
      <a:srgbClr val="A09781"/>
    </a:accent2>
    <a:accent3>
      <a:srgbClr val="85776D"/>
    </a:accent3>
    <a:accent4>
      <a:srgbClr val="AEAFA9"/>
    </a:accent4>
    <a:accent5>
      <a:srgbClr val="8D878B"/>
    </a:accent5>
    <a:accent6>
      <a:srgbClr val="6B6149"/>
    </a:accent6>
    <a:hlink>
      <a:srgbClr val="B6A272"/>
    </a:hlink>
    <a:folHlink>
      <a:srgbClr val="8A784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12913</TotalTime>
  <Words>966</Words>
  <Application>Microsoft Office PowerPoint</Application>
  <PresentationFormat>On-screen Show (4:3)</PresentationFormat>
  <Paragraphs>233</Paragraphs>
  <Slides>22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3" baseType="lpstr">
      <vt:lpstr>MS PGothic</vt:lpstr>
      <vt:lpstr>Arial</vt:lpstr>
      <vt:lpstr>Calibri</vt:lpstr>
      <vt:lpstr>Century Gothic</vt:lpstr>
      <vt:lpstr>Century Schoolbook</vt:lpstr>
      <vt:lpstr>Courier New</vt:lpstr>
      <vt:lpstr>Palatino Linotype</vt:lpstr>
      <vt:lpstr>Times New Roman</vt:lpstr>
      <vt:lpstr>Verdana</vt:lpstr>
      <vt:lpstr>Wingdings</vt:lpstr>
      <vt:lpstr>Исполнительная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belstat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Alesya.Pavlovich</dc:creator>
  <cp:lastModifiedBy>Steven Vale</cp:lastModifiedBy>
  <cp:revision>978</cp:revision>
  <cp:lastPrinted>2018-09-26T09:05:59Z</cp:lastPrinted>
  <dcterms:created xsi:type="dcterms:W3CDTF">2014-05-20T08:16:07Z</dcterms:created>
  <dcterms:modified xsi:type="dcterms:W3CDTF">2018-09-27T03:18:32Z</dcterms:modified>
</cp:coreProperties>
</file>