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handoutMasterIdLst>
    <p:handoutMasterId r:id="rId23"/>
  </p:handoutMasterIdLst>
  <p:sldIdLst>
    <p:sldId id="358" r:id="rId2"/>
    <p:sldId id="310" r:id="rId3"/>
    <p:sldId id="278" r:id="rId4"/>
    <p:sldId id="346" r:id="rId5"/>
    <p:sldId id="347" r:id="rId6"/>
    <p:sldId id="357" r:id="rId7"/>
    <p:sldId id="325" r:id="rId8"/>
    <p:sldId id="326" r:id="rId9"/>
    <p:sldId id="327" r:id="rId10"/>
    <p:sldId id="350" r:id="rId11"/>
    <p:sldId id="349" r:id="rId12"/>
    <p:sldId id="281" r:id="rId13"/>
    <p:sldId id="282" r:id="rId14"/>
    <p:sldId id="348" r:id="rId15"/>
    <p:sldId id="283" r:id="rId16"/>
    <p:sldId id="284" r:id="rId17"/>
    <p:sldId id="351" r:id="rId18"/>
    <p:sldId id="330" r:id="rId19"/>
    <p:sldId id="331" r:id="rId20"/>
    <p:sldId id="28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885" autoAdjust="0"/>
    <p:restoredTop sz="41169" autoAdjust="0"/>
  </p:normalViewPr>
  <p:slideViewPr>
    <p:cSldViewPr snapToGrid="0">
      <p:cViewPr varScale="1">
        <p:scale>
          <a:sx n="34" d="100"/>
          <a:sy n="34" d="100"/>
        </p:scale>
        <p:origin x="1891" y="38"/>
      </p:cViewPr>
      <p:guideLst>
        <p:guide orient="horz" pos="2160"/>
        <p:guide pos="3840"/>
        <p:guide pos="7296"/>
        <p:guide orient="horz" pos="4128"/>
      </p:guideLst>
    </p:cSldViewPr>
  </p:slideViewPr>
  <p:outlineViewPr>
    <p:cViewPr>
      <p:scale>
        <a:sx n="33" d="100"/>
        <a:sy n="33" d="100"/>
      </p:scale>
      <p:origin x="0" y="-11988"/>
    </p:cViewPr>
  </p:outlineViewPr>
  <p:notesTextViewPr>
    <p:cViewPr>
      <p:scale>
        <a:sx n="3" d="2"/>
        <a:sy n="3" d="2"/>
      </p:scale>
      <p:origin x="0" y="0"/>
    </p:cViewPr>
  </p:notesTextViewPr>
  <p:sorterViewPr>
    <p:cViewPr>
      <p:scale>
        <a:sx n="100" d="100"/>
        <a:sy n="100" d="100"/>
      </p:scale>
      <p:origin x="0" y="-2588"/>
    </p:cViewPr>
  </p:sorterViewPr>
  <p:notesViewPr>
    <p:cSldViewPr snapToGrid="0" showGuides="1">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8DBBDE-9E44-4001-97FD-F6A7751D92B9}"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D4919AFA-5ED1-44FC-A41F-81A4C4D03A22}">
      <dgm:prSet phldrT="[Text]"/>
      <dgm:spPr>
        <a:solidFill>
          <a:schemeClr val="accent2">
            <a:lumMod val="75000"/>
          </a:schemeClr>
        </a:solidFill>
      </dgm:spPr>
      <dgm:t>
        <a:bodyPr/>
        <a:lstStyle/>
        <a:p>
          <a:r>
            <a:rPr lang="en-US" b="1" dirty="0">
              <a:solidFill>
                <a:schemeClr val="accent1">
                  <a:lumMod val="40000"/>
                  <a:lumOff val="60000"/>
                </a:schemeClr>
              </a:solidFill>
              <a:latin typeface="Calibri" panose="020F0502020204030204" pitchFamily="34" charset="0"/>
            </a:rPr>
            <a:t>Assessing a risk treatment</a:t>
          </a:r>
          <a:endParaRPr lang="en-US" dirty="0">
            <a:solidFill>
              <a:schemeClr val="accent1">
                <a:lumMod val="40000"/>
                <a:lumOff val="60000"/>
              </a:schemeClr>
            </a:solidFill>
          </a:endParaRPr>
        </a:p>
      </dgm:t>
    </dgm:pt>
    <dgm:pt modelId="{AA662E34-5ECF-4809-BD9F-85E8243F2B76}" type="parTrans" cxnId="{5DC16282-B969-4C72-AE10-A1634FF930AC}">
      <dgm:prSet/>
      <dgm:spPr/>
      <dgm:t>
        <a:bodyPr/>
        <a:lstStyle/>
        <a:p>
          <a:endParaRPr lang="en-US"/>
        </a:p>
      </dgm:t>
    </dgm:pt>
    <dgm:pt modelId="{B88947AF-F804-4054-BA34-630FE598BA5D}" type="sibTrans" cxnId="{5DC16282-B969-4C72-AE10-A1634FF930AC}">
      <dgm:prSet/>
      <dgm:spPr/>
      <dgm:t>
        <a:bodyPr/>
        <a:lstStyle/>
        <a:p>
          <a:endParaRPr lang="en-US"/>
        </a:p>
      </dgm:t>
    </dgm:pt>
    <dgm:pt modelId="{14AD9E40-D6C9-4921-81A4-E6E153AB22B7}">
      <dgm:prSet phldrT="[Text]"/>
      <dgm:spPr>
        <a:solidFill>
          <a:schemeClr val="accent2">
            <a:lumMod val="75000"/>
          </a:schemeClr>
        </a:solidFill>
      </dgm:spPr>
      <dgm:t>
        <a:bodyPr/>
        <a:lstStyle/>
        <a:p>
          <a:r>
            <a:rPr lang="en-US" b="1" dirty="0">
              <a:solidFill>
                <a:schemeClr val="accent1">
                  <a:lumMod val="40000"/>
                  <a:lumOff val="60000"/>
                </a:schemeClr>
              </a:solidFill>
              <a:latin typeface="Calibri" panose="020F0502020204030204" pitchFamily="34" charset="0"/>
            </a:rPr>
            <a:t>Planning risk treatment</a:t>
          </a:r>
          <a:endParaRPr lang="en-US" dirty="0">
            <a:solidFill>
              <a:schemeClr val="accent1">
                <a:lumMod val="40000"/>
                <a:lumOff val="60000"/>
              </a:schemeClr>
            </a:solidFill>
          </a:endParaRPr>
        </a:p>
      </dgm:t>
    </dgm:pt>
    <dgm:pt modelId="{41FC215D-4C01-4659-B24B-372812F45A73}" type="parTrans" cxnId="{157F9ED3-BA04-45C7-834C-51670930131F}">
      <dgm:prSet/>
      <dgm:spPr/>
      <dgm:t>
        <a:bodyPr/>
        <a:lstStyle/>
        <a:p>
          <a:endParaRPr lang="en-US"/>
        </a:p>
      </dgm:t>
    </dgm:pt>
    <dgm:pt modelId="{4EE96E6C-442A-4EB4-B981-BDCBEB1A63E5}" type="sibTrans" cxnId="{157F9ED3-BA04-45C7-834C-51670930131F}">
      <dgm:prSet/>
      <dgm:spPr/>
      <dgm:t>
        <a:bodyPr/>
        <a:lstStyle/>
        <a:p>
          <a:endParaRPr lang="en-US"/>
        </a:p>
      </dgm:t>
    </dgm:pt>
    <dgm:pt modelId="{68139561-471B-4EBA-913B-FEF42B62EDCA}">
      <dgm:prSet phldrT="[Text]"/>
      <dgm:spPr>
        <a:solidFill>
          <a:schemeClr val="accent2">
            <a:lumMod val="75000"/>
          </a:schemeClr>
        </a:solidFill>
      </dgm:spPr>
      <dgm:t>
        <a:bodyPr/>
        <a:lstStyle/>
        <a:p>
          <a:r>
            <a:rPr lang="en-US" b="1" dirty="0">
              <a:solidFill>
                <a:schemeClr val="accent1">
                  <a:lumMod val="40000"/>
                  <a:lumOff val="60000"/>
                </a:schemeClr>
              </a:solidFill>
              <a:latin typeface="Calibri" panose="020F0502020204030204" pitchFamily="34" charset="0"/>
            </a:rPr>
            <a:t>Monitoring treatment effectiveness </a:t>
          </a:r>
          <a:endParaRPr lang="en-US" dirty="0">
            <a:solidFill>
              <a:schemeClr val="accent1">
                <a:lumMod val="40000"/>
                <a:lumOff val="60000"/>
              </a:schemeClr>
            </a:solidFill>
          </a:endParaRPr>
        </a:p>
      </dgm:t>
    </dgm:pt>
    <dgm:pt modelId="{9AC60FBB-D5A7-4993-BC31-234BEF57A3C7}" type="parTrans" cxnId="{8DB8400D-BBEF-45A7-90C9-F8C16804A535}">
      <dgm:prSet/>
      <dgm:spPr/>
      <dgm:t>
        <a:bodyPr/>
        <a:lstStyle/>
        <a:p>
          <a:endParaRPr lang="en-US"/>
        </a:p>
      </dgm:t>
    </dgm:pt>
    <dgm:pt modelId="{0903050C-BEF3-413D-8728-71B40DE43242}" type="sibTrans" cxnId="{8DB8400D-BBEF-45A7-90C9-F8C16804A535}">
      <dgm:prSet/>
      <dgm:spPr/>
      <dgm:t>
        <a:bodyPr/>
        <a:lstStyle/>
        <a:p>
          <a:endParaRPr lang="en-US"/>
        </a:p>
      </dgm:t>
    </dgm:pt>
    <dgm:pt modelId="{3EC02277-8F2C-4BB5-A3F4-135CB986015D}">
      <dgm:prSet phldrT="[Text]"/>
      <dgm:spPr>
        <a:solidFill>
          <a:schemeClr val="accent2">
            <a:lumMod val="75000"/>
          </a:schemeClr>
        </a:solidFill>
      </dgm:spPr>
      <dgm:t>
        <a:bodyPr/>
        <a:lstStyle/>
        <a:p>
          <a:pPr>
            <a:lnSpc>
              <a:spcPct val="100000"/>
            </a:lnSpc>
            <a:spcAft>
              <a:spcPts val="0"/>
            </a:spcAft>
          </a:pPr>
          <a:r>
            <a:rPr lang="en-US" b="1" dirty="0">
              <a:solidFill>
                <a:schemeClr val="accent1">
                  <a:lumMod val="40000"/>
                  <a:lumOff val="60000"/>
                </a:schemeClr>
              </a:solidFill>
              <a:latin typeface="Calibri" panose="020F0502020204030204" pitchFamily="34" charset="0"/>
            </a:rPr>
            <a:t>Measuring </a:t>
          </a:r>
        </a:p>
        <a:p>
          <a:pPr>
            <a:lnSpc>
              <a:spcPct val="100000"/>
            </a:lnSpc>
            <a:spcAft>
              <a:spcPts val="0"/>
            </a:spcAft>
          </a:pPr>
          <a:r>
            <a:rPr lang="en-US" b="1" dirty="0">
              <a:solidFill>
                <a:schemeClr val="accent1">
                  <a:lumMod val="40000"/>
                  <a:lumOff val="60000"/>
                </a:schemeClr>
              </a:solidFill>
              <a:latin typeface="Calibri" panose="020F0502020204030204" pitchFamily="34" charset="0"/>
            </a:rPr>
            <a:t>residual risk</a:t>
          </a:r>
          <a:endParaRPr lang="en-US" dirty="0">
            <a:solidFill>
              <a:schemeClr val="accent1">
                <a:lumMod val="40000"/>
                <a:lumOff val="60000"/>
              </a:schemeClr>
            </a:solidFill>
          </a:endParaRPr>
        </a:p>
      </dgm:t>
    </dgm:pt>
    <dgm:pt modelId="{E4D2DB13-6C70-452A-A408-5A565239FE63}" type="parTrans" cxnId="{971A0239-CCEA-478A-A076-0F7D1B39A795}">
      <dgm:prSet/>
      <dgm:spPr/>
      <dgm:t>
        <a:bodyPr/>
        <a:lstStyle/>
        <a:p>
          <a:endParaRPr lang="en-US"/>
        </a:p>
      </dgm:t>
    </dgm:pt>
    <dgm:pt modelId="{92F51D32-35F2-481A-B2F5-5B0CCDA0C674}" type="sibTrans" cxnId="{971A0239-CCEA-478A-A076-0F7D1B39A795}">
      <dgm:prSet/>
      <dgm:spPr/>
      <dgm:t>
        <a:bodyPr/>
        <a:lstStyle/>
        <a:p>
          <a:endParaRPr lang="en-US"/>
        </a:p>
      </dgm:t>
    </dgm:pt>
    <dgm:pt modelId="{0108799B-694F-47FC-83BA-8FEB5CA09FA3}">
      <dgm:prSet phldrT="[Text]"/>
      <dgm:spPr>
        <a:solidFill>
          <a:schemeClr val="accent2">
            <a:lumMod val="75000"/>
          </a:schemeClr>
        </a:solidFill>
      </dgm:spPr>
      <dgm:t>
        <a:bodyPr/>
        <a:lstStyle/>
        <a:p>
          <a:r>
            <a:rPr lang="en-US" b="1" dirty="0">
              <a:solidFill>
                <a:schemeClr val="accent1">
                  <a:lumMod val="40000"/>
                  <a:lumOff val="60000"/>
                </a:schemeClr>
              </a:solidFill>
              <a:latin typeface="Calibri" panose="020F0502020204030204" pitchFamily="34" charset="0"/>
            </a:rPr>
            <a:t>Feed-back actions</a:t>
          </a:r>
          <a:endParaRPr lang="en-US" dirty="0">
            <a:solidFill>
              <a:schemeClr val="accent1">
                <a:lumMod val="40000"/>
                <a:lumOff val="60000"/>
              </a:schemeClr>
            </a:solidFill>
          </a:endParaRPr>
        </a:p>
      </dgm:t>
    </dgm:pt>
    <dgm:pt modelId="{2EF8A7BF-AA0C-4B10-8EE6-616E300B94F9}" type="parTrans" cxnId="{DF2E23DC-1CC0-4B21-854A-DE9FD5644243}">
      <dgm:prSet/>
      <dgm:spPr/>
      <dgm:t>
        <a:bodyPr/>
        <a:lstStyle/>
        <a:p>
          <a:endParaRPr lang="en-US"/>
        </a:p>
      </dgm:t>
    </dgm:pt>
    <dgm:pt modelId="{D88FABDA-5500-4B47-9790-17093B0B2156}" type="sibTrans" cxnId="{DF2E23DC-1CC0-4B21-854A-DE9FD5644243}">
      <dgm:prSet/>
      <dgm:spPr/>
      <dgm:t>
        <a:bodyPr/>
        <a:lstStyle/>
        <a:p>
          <a:endParaRPr lang="en-US"/>
        </a:p>
      </dgm:t>
    </dgm:pt>
    <dgm:pt modelId="{FA6BEBFE-7610-4058-B3BB-1D1D725B2195}" type="pres">
      <dgm:prSet presAssocID="{538DBBDE-9E44-4001-97FD-F6A7751D92B9}" presName="Name0" presStyleCnt="0">
        <dgm:presLayoutVars>
          <dgm:dir/>
          <dgm:resizeHandles val="exact"/>
        </dgm:presLayoutVars>
      </dgm:prSet>
      <dgm:spPr/>
    </dgm:pt>
    <dgm:pt modelId="{436E57D9-59E2-4D25-9193-D02198D6D790}" type="pres">
      <dgm:prSet presAssocID="{538DBBDE-9E44-4001-97FD-F6A7751D92B9}" presName="cycle" presStyleCnt="0"/>
      <dgm:spPr/>
    </dgm:pt>
    <dgm:pt modelId="{AF0E30BB-D596-43FF-A35D-3E4A34AD3A56}" type="pres">
      <dgm:prSet presAssocID="{D4919AFA-5ED1-44FC-A41F-81A4C4D03A22}" presName="nodeFirstNode" presStyleLbl="node1" presStyleIdx="0" presStyleCnt="5">
        <dgm:presLayoutVars>
          <dgm:bulletEnabled val="1"/>
        </dgm:presLayoutVars>
      </dgm:prSet>
      <dgm:spPr/>
    </dgm:pt>
    <dgm:pt modelId="{0ABB989C-E7FB-4E7E-BD95-2B4E5052D1C8}" type="pres">
      <dgm:prSet presAssocID="{B88947AF-F804-4054-BA34-630FE598BA5D}" presName="sibTransFirstNode" presStyleLbl="bgShp" presStyleIdx="0" presStyleCnt="1"/>
      <dgm:spPr/>
    </dgm:pt>
    <dgm:pt modelId="{8966C3CF-30CB-4AE7-86A0-7B2B1E300BBD}" type="pres">
      <dgm:prSet presAssocID="{14AD9E40-D6C9-4921-81A4-E6E153AB22B7}" presName="nodeFollowingNodes" presStyleLbl="node1" presStyleIdx="1" presStyleCnt="5">
        <dgm:presLayoutVars>
          <dgm:bulletEnabled val="1"/>
        </dgm:presLayoutVars>
      </dgm:prSet>
      <dgm:spPr/>
    </dgm:pt>
    <dgm:pt modelId="{5453D99A-39B2-4746-A238-F40B0422A464}" type="pres">
      <dgm:prSet presAssocID="{68139561-471B-4EBA-913B-FEF42B62EDCA}" presName="nodeFollowingNodes" presStyleLbl="node1" presStyleIdx="2" presStyleCnt="5">
        <dgm:presLayoutVars>
          <dgm:bulletEnabled val="1"/>
        </dgm:presLayoutVars>
      </dgm:prSet>
      <dgm:spPr/>
    </dgm:pt>
    <dgm:pt modelId="{AA45E60B-4DF1-409D-B9BF-665AC05764C0}" type="pres">
      <dgm:prSet presAssocID="{3EC02277-8F2C-4BB5-A3F4-135CB986015D}" presName="nodeFollowingNodes" presStyleLbl="node1" presStyleIdx="3" presStyleCnt="5">
        <dgm:presLayoutVars>
          <dgm:bulletEnabled val="1"/>
        </dgm:presLayoutVars>
      </dgm:prSet>
      <dgm:spPr/>
    </dgm:pt>
    <dgm:pt modelId="{C2CBB09B-56F0-456E-8B34-36A3CA8FC90E}" type="pres">
      <dgm:prSet presAssocID="{0108799B-694F-47FC-83BA-8FEB5CA09FA3}" presName="nodeFollowingNodes" presStyleLbl="node1" presStyleIdx="4" presStyleCnt="5">
        <dgm:presLayoutVars>
          <dgm:bulletEnabled val="1"/>
        </dgm:presLayoutVars>
      </dgm:prSet>
      <dgm:spPr/>
    </dgm:pt>
  </dgm:ptLst>
  <dgm:cxnLst>
    <dgm:cxn modelId="{8DB8400D-BBEF-45A7-90C9-F8C16804A535}" srcId="{538DBBDE-9E44-4001-97FD-F6A7751D92B9}" destId="{68139561-471B-4EBA-913B-FEF42B62EDCA}" srcOrd="2" destOrd="0" parTransId="{9AC60FBB-D5A7-4993-BC31-234BEF57A3C7}" sibTransId="{0903050C-BEF3-413D-8728-71B40DE43242}"/>
    <dgm:cxn modelId="{6E158B17-80B4-4A9B-AB0F-6CC38615D577}" type="presOf" srcId="{538DBBDE-9E44-4001-97FD-F6A7751D92B9}" destId="{FA6BEBFE-7610-4058-B3BB-1D1D725B2195}" srcOrd="0" destOrd="0" presId="urn:microsoft.com/office/officeart/2005/8/layout/cycle3"/>
    <dgm:cxn modelId="{971A0239-CCEA-478A-A076-0F7D1B39A795}" srcId="{538DBBDE-9E44-4001-97FD-F6A7751D92B9}" destId="{3EC02277-8F2C-4BB5-A3F4-135CB986015D}" srcOrd="3" destOrd="0" parTransId="{E4D2DB13-6C70-452A-A408-5A565239FE63}" sibTransId="{92F51D32-35F2-481A-B2F5-5B0CCDA0C674}"/>
    <dgm:cxn modelId="{185F8941-3F29-4F15-AA41-4407022DAB63}" type="presOf" srcId="{3EC02277-8F2C-4BB5-A3F4-135CB986015D}" destId="{AA45E60B-4DF1-409D-B9BF-665AC05764C0}" srcOrd="0" destOrd="0" presId="urn:microsoft.com/office/officeart/2005/8/layout/cycle3"/>
    <dgm:cxn modelId="{FBC1064C-B9B7-4A1C-AE4E-E2139671B4BF}" type="presOf" srcId="{B88947AF-F804-4054-BA34-630FE598BA5D}" destId="{0ABB989C-E7FB-4E7E-BD95-2B4E5052D1C8}" srcOrd="0" destOrd="0" presId="urn:microsoft.com/office/officeart/2005/8/layout/cycle3"/>
    <dgm:cxn modelId="{ABD49570-C90A-488D-BB2E-5669C52587A3}" type="presOf" srcId="{68139561-471B-4EBA-913B-FEF42B62EDCA}" destId="{5453D99A-39B2-4746-A238-F40B0422A464}" srcOrd="0" destOrd="0" presId="urn:microsoft.com/office/officeart/2005/8/layout/cycle3"/>
    <dgm:cxn modelId="{5DC16282-B969-4C72-AE10-A1634FF930AC}" srcId="{538DBBDE-9E44-4001-97FD-F6A7751D92B9}" destId="{D4919AFA-5ED1-44FC-A41F-81A4C4D03A22}" srcOrd="0" destOrd="0" parTransId="{AA662E34-5ECF-4809-BD9F-85E8243F2B76}" sibTransId="{B88947AF-F804-4054-BA34-630FE598BA5D}"/>
    <dgm:cxn modelId="{157F9ED3-BA04-45C7-834C-51670930131F}" srcId="{538DBBDE-9E44-4001-97FD-F6A7751D92B9}" destId="{14AD9E40-D6C9-4921-81A4-E6E153AB22B7}" srcOrd="1" destOrd="0" parTransId="{41FC215D-4C01-4659-B24B-372812F45A73}" sibTransId="{4EE96E6C-442A-4EB4-B981-BDCBEB1A63E5}"/>
    <dgm:cxn modelId="{DF2E23DC-1CC0-4B21-854A-DE9FD5644243}" srcId="{538DBBDE-9E44-4001-97FD-F6A7751D92B9}" destId="{0108799B-694F-47FC-83BA-8FEB5CA09FA3}" srcOrd="4" destOrd="0" parTransId="{2EF8A7BF-AA0C-4B10-8EE6-616E300B94F9}" sibTransId="{D88FABDA-5500-4B47-9790-17093B0B2156}"/>
    <dgm:cxn modelId="{EF8125E8-9DBD-4AD8-9E29-2CBD9C62E1CB}" type="presOf" srcId="{14AD9E40-D6C9-4921-81A4-E6E153AB22B7}" destId="{8966C3CF-30CB-4AE7-86A0-7B2B1E300BBD}" srcOrd="0" destOrd="0" presId="urn:microsoft.com/office/officeart/2005/8/layout/cycle3"/>
    <dgm:cxn modelId="{A71AD5E9-22CB-4AF7-9808-266CDA348B7D}" type="presOf" srcId="{D4919AFA-5ED1-44FC-A41F-81A4C4D03A22}" destId="{AF0E30BB-D596-43FF-A35D-3E4A34AD3A56}" srcOrd="0" destOrd="0" presId="urn:microsoft.com/office/officeart/2005/8/layout/cycle3"/>
    <dgm:cxn modelId="{26C366EF-E691-404C-B210-B4E2BCFA4940}" type="presOf" srcId="{0108799B-694F-47FC-83BA-8FEB5CA09FA3}" destId="{C2CBB09B-56F0-456E-8B34-36A3CA8FC90E}" srcOrd="0" destOrd="0" presId="urn:microsoft.com/office/officeart/2005/8/layout/cycle3"/>
    <dgm:cxn modelId="{CAF335EF-9B44-4BA3-AB68-46DBBF832C69}" type="presParOf" srcId="{FA6BEBFE-7610-4058-B3BB-1D1D725B2195}" destId="{436E57D9-59E2-4D25-9193-D02198D6D790}" srcOrd="0" destOrd="0" presId="urn:microsoft.com/office/officeart/2005/8/layout/cycle3"/>
    <dgm:cxn modelId="{821DE177-14BB-403B-AD88-E1A206EFF5EE}" type="presParOf" srcId="{436E57D9-59E2-4D25-9193-D02198D6D790}" destId="{AF0E30BB-D596-43FF-A35D-3E4A34AD3A56}" srcOrd="0" destOrd="0" presId="urn:microsoft.com/office/officeart/2005/8/layout/cycle3"/>
    <dgm:cxn modelId="{DB6457B8-EB4C-4284-959C-0D2D8D1B406C}" type="presParOf" srcId="{436E57D9-59E2-4D25-9193-D02198D6D790}" destId="{0ABB989C-E7FB-4E7E-BD95-2B4E5052D1C8}" srcOrd="1" destOrd="0" presId="urn:microsoft.com/office/officeart/2005/8/layout/cycle3"/>
    <dgm:cxn modelId="{F497D4C4-8003-4293-9C9F-07CCEBF37479}" type="presParOf" srcId="{436E57D9-59E2-4D25-9193-D02198D6D790}" destId="{8966C3CF-30CB-4AE7-86A0-7B2B1E300BBD}" srcOrd="2" destOrd="0" presId="urn:microsoft.com/office/officeart/2005/8/layout/cycle3"/>
    <dgm:cxn modelId="{6AA6ED59-EA36-41F4-86D2-23479DBC61FD}" type="presParOf" srcId="{436E57D9-59E2-4D25-9193-D02198D6D790}" destId="{5453D99A-39B2-4746-A238-F40B0422A464}" srcOrd="3" destOrd="0" presId="urn:microsoft.com/office/officeart/2005/8/layout/cycle3"/>
    <dgm:cxn modelId="{9C4758E4-A1BB-47C7-A28A-02CAD97356FF}" type="presParOf" srcId="{436E57D9-59E2-4D25-9193-D02198D6D790}" destId="{AA45E60B-4DF1-409D-B9BF-665AC05764C0}" srcOrd="4" destOrd="0" presId="urn:microsoft.com/office/officeart/2005/8/layout/cycle3"/>
    <dgm:cxn modelId="{A87C8308-404C-4636-93DA-1FACDC011595}" type="presParOf" srcId="{436E57D9-59E2-4D25-9193-D02198D6D790}" destId="{C2CBB09B-56F0-456E-8B34-36A3CA8FC90E}"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B989C-E7FB-4E7E-BD95-2B4E5052D1C8}">
      <dsp:nvSpPr>
        <dsp:cNvPr id="0" name=""/>
        <dsp:cNvSpPr/>
      </dsp:nvSpPr>
      <dsp:spPr>
        <a:xfrm>
          <a:off x="1858245" y="-28156"/>
          <a:ext cx="4663871" cy="4663871"/>
        </a:xfrm>
        <a:prstGeom prst="circularArrow">
          <a:avLst>
            <a:gd name="adj1" fmla="val 5544"/>
            <a:gd name="adj2" fmla="val 330680"/>
            <a:gd name="adj3" fmla="val 13765962"/>
            <a:gd name="adj4" fmla="val 17392031"/>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0E30BB-D596-43FF-A35D-3E4A34AD3A56}">
      <dsp:nvSpPr>
        <dsp:cNvPr id="0" name=""/>
        <dsp:cNvSpPr/>
      </dsp:nvSpPr>
      <dsp:spPr>
        <a:xfrm>
          <a:off x="3093532" y="1690"/>
          <a:ext cx="2193297" cy="1096648"/>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accent1">
                  <a:lumMod val="40000"/>
                  <a:lumOff val="60000"/>
                </a:schemeClr>
              </a:solidFill>
              <a:latin typeface="Calibri" panose="020F0502020204030204" pitchFamily="34" charset="0"/>
            </a:rPr>
            <a:t>Assessing a risk treatment</a:t>
          </a:r>
          <a:endParaRPr lang="en-US" sz="1900" kern="1200" dirty="0">
            <a:solidFill>
              <a:schemeClr val="accent1">
                <a:lumMod val="40000"/>
                <a:lumOff val="60000"/>
              </a:schemeClr>
            </a:solidFill>
          </a:endParaRPr>
        </a:p>
      </dsp:txBody>
      <dsp:txXfrm>
        <a:off x="3147066" y="55224"/>
        <a:ext cx="2086229" cy="989580"/>
      </dsp:txXfrm>
    </dsp:sp>
    <dsp:sp modelId="{8966C3CF-30CB-4AE7-86A0-7B2B1E300BBD}">
      <dsp:nvSpPr>
        <dsp:cNvPr id="0" name=""/>
        <dsp:cNvSpPr/>
      </dsp:nvSpPr>
      <dsp:spPr>
        <a:xfrm>
          <a:off x="4985048" y="1375957"/>
          <a:ext cx="2193297" cy="1096648"/>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accent1">
                  <a:lumMod val="40000"/>
                  <a:lumOff val="60000"/>
                </a:schemeClr>
              </a:solidFill>
              <a:latin typeface="Calibri" panose="020F0502020204030204" pitchFamily="34" charset="0"/>
            </a:rPr>
            <a:t>Planning risk treatment</a:t>
          </a:r>
          <a:endParaRPr lang="en-US" sz="1900" kern="1200" dirty="0">
            <a:solidFill>
              <a:schemeClr val="accent1">
                <a:lumMod val="40000"/>
                <a:lumOff val="60000"/>
              </a:schemeClr>
            </a:solidFill>
          </a:endParaRPr>
        </a:p>
      </dsp:txBody>
      <dsp:txXfrm>
        <a:off x="5038582" y="1429491"/>
        <a:ext cx="2086229" cy="989580"/>
      </dsp:txXfrm>
    </dsp:sp>
    <dsp:sp modelId="{5453D99A-39B2-4746-A238-F40B0422A464}">
      <dsp:nvSpPr>
        <dsp:cNvPr id="0" name=""/>
        <dsp:cNvSpPr/>
      </dsp:nvSpPr>
      <dsp:spPr>
        <a:xfrm>
          <a:off x="4262553" y="3599568"/>
          <a:ext cx="2193297" cy="1096648"/>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accent1">
                  <a:lumMod val="40000"/>
                  <a:lumOff val="60000"/>
                </a:schemeClr>
              </a:solidFill>
              <a:latin typeface="Calibri" panose="020F0502020204030204" pitchFamily="34" charset="0"/>
            </a:rPr>
            <a:t>Monitoring treatment effectiveness </a:t>
          </a:r>
          <a:endParaRPr lang="en-US" sz="1900" kern="1200" dirty="0">
            <a:solidFill>
              <a:schemeClr val="accent1">
                <a:lumMod val="40000"/>
                <a:lumOff val="60000"/>
              </a:schemeClr>
            </a:solidFill>
          </a:endParaRPr>
        </a:p>
      </dsp:txBody>
      <dsp:txXfrm>
        <a:off x="4316087" y="3653102"/>
        <a:ext cx="2086229" cy="989580"/>
      </dsp:txXfrm>
    </dsp:sp>
    <dsp:sp modelId="{AA45E60B-4DF1-409D-B9BF-665AC05764C0}">
      <dsp:nvSpPr>
        <dsp:cNvPr id="0" name=""/>
        <dsp:cNvSpPr/>
      </dsp:nvSpPr>
      <dsp:spPr>
        <a:xfrm>
          <a:off x="1924510" y="3599568"/>
          <a:ext cx="2193297" cy="1096648"/>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100000"/>
            </a:lnSpc>
            <a:spcBef>
              <a:spcPct val="0"/>
            </a:spcBef>
            <a:spcAft>
              <a:spcPts val="0"/>
            </a:spcAft>
            <a:buNone/>
          </a:pPr>
          <a:r>
            <a:rPr lang="en-US" sz="1900" b="1" kern="1200" dirty="0">
              <a:solidFill>
                <a:schemeClr val="accent1">
                  <a:lumMod val="40000"/>
                  <a:lumOff val="60000"/>
                </a:schemeClr>
              </a:solidFill>
              <a:latin typeface="Calibri" panose="020F0502020204030204" pitchFamily="34" charset="0"/>
            </a:rPr>
            <a:t>Measuring </a:t>
          </a:r>
        </a:p>
        <a:p>
          <a:pPr marL="0" lvl="0" indent="0" algn="ctr" defTabSz="844550">
            <a:lnSpc>
              <a:spcPct val="100000"/>
            </a:lnSpc>
            <a:spcBef>
              <a:spcPct val="0"/>
            </a:spcBef>
            <a:spcAft>
              <a:spcPts val="0"/>
            </a:spcAft>
            <a:buNone/>
          </a:pPr>
          <a:r>
            <a:rPr lang="en-US" sz="1900" b="1" kern="1200" dirty="0">
              <a:solidFill>
                <a:schemeClr val="accent1">
                  <a:lumMod val="40000"/>
                  <a:lumOff val="60000"/>
                </a:schemeClr>
              </a:solidFill>
              <a:latin typeface="Calibri" panose="020F0502020204030204" pitchFamily="34" charset="0"/>
            </a:rPr>
            <a:t>residual risk</a:t>
          </a:r>
          <a:endParaRPr lang="en-US" sz="1900" kern="1200" dirty="0">
            <a:solidFill>
              <a:schemeClr val="accent1">
                <a:lumMod val="40000"/>
                <a:lumOff val="60000"/>
              </a:schemeClr>
            </a:solidFill>
          </a:endParaRPr>
        </a:p>
      </dsp:txBody>
      <dsp:txXfrm>
        <a:off x="1978044" y="3653102"/>
        <a:ext cx="2086229" cy="989580"/>
      </dsp:txXfrm>
    </dsp:sp>
    <dsp:sp modelId="{C2CBB09B-56F0-456E-8B34-36A3CA8FC90E}">
      <dsp:nvSpPr>
        <dsp:cNvPr id="0" name=""/>
        <dsp:cNvSpPr/>
      </dsp:nvSpPr>
      <dsp:spPr>
        <a:xfrm>
          <a:off x="1202015" y="1375957"/>
          <a:ext cx="2193297" cy="1096648"/>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accent1">
                  <a:lumMod val="40000"/>
                  <a:lumOff val="60000"/>
                </a:schemeClr>
              </a:solidFill>
              <a:latin typeface="Calibri" panose="020F0502020204030204" pitchFamily="34" charset="0"/>
            </a:rPr>
            <a:t>Feed-back actions</a:t>
          </a:r>
          <a:endParaRPr lang="en-US" sz="1900" kern="1200" dirty="0">
            <a:solidFill>
              <a:schemeClr val="accent1">
                <a:lumMod val="40000"/>
                <a:lumOff val="60000"/>
              </a:schemeClr>
            </a:solidFill>
          </a:endParaRPr>
        </a:p>
      </dsp:txBody>
      <dsp:txXfrm>
        <a:off x="1255549" y="1429491"/>
        <a:ext cx="2086229" cy="98958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6/27/2018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6/27/2018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7038" y="463550"/>
            <a:ext cx="2560637" cy="1441450"/>
          </a:xfrm>
        </p:spPr>
      </p:sp>
      <p:sp>
        <p:nvSpPr>
          <p:cNvPr id="3" name="Notes Placeholder 2"/>
          <p:cNvSpPr>
            <a:spLocks noGrp="1"/>
          </p:cNvSpPr>
          <p:nvPr>
            <p:ph type="body" idx="1"/>
          </p:nvPr>
        </p:nvSpPr>
        <p:spPr>
          <a:xfrm>
            <a:off x="427038" y="2116317"/>
            <a:ext cx="6227762" cy="6750413"/>
          </a:xfrm>
        </p:spPr>
        <p:txBody>
          <a:bodyPr/>
          <a:lstStyle/>
          <a:p>
            <a:r>
              <a:rPr lang="en-US" dirty="0"/>
              <a:t>Effective risk management is fundamental to the success of modernization in national statistical</a:t>
            </a:r>
          </a:p>
          <a:p>
            <a:r>
              <a:rPr lang="en-US" dirty="0" err="1"/>
              <a:t>organisations</a:t>
            </a:r>
            <a:r>
              <a:rPr lang="en-US" dirty="0"/>
              <a:t> (NSOs), in that it concerns both </a:t>
            </a:r>
            <a:r>
              <a:rPr lang="en-US" dirty="0" err="1"/>
              <a:t>organisation</a:t>
            </a:r>
            <a:r>
              <a:rPr lang="en-US" dirty="0"/>
              <a:t> and production processes. Actually, Risk management, on the one hand, points at strengthening organization governance on the whole by supporting the decision-making process when selecting priorities; on the other hand, it points at identifying, </a:t>
            </a:r>
            <a:r>
              <a:rPr lang="en-US" dirty="0" err="1"/>
              <a:t>analysing</a:t>
            </a:r>
            <a:r>
              <a:rPr lang="en-US" dirty="0"/>
              <a:t> and removing the uncertainties that can put obstacles in the way of change and development.</a:t>
            </a:r>
          </a:p>
          <a:p>
            <a:endParaRPr lang="en-US" dirty="0"/>
          </a:p>
          <a:p>
            <a:r>
              <a:rPr lang="en-US" dirty="0"/>
              <a:t>The UN Guidelines on Risk Management in Statistical Organizations give NSOs, interested in internally implementing a risk management system, a reference based on the practices developed within the UNECE organizations and containing some key features: effective development, sustainability (in terms of resources and complexity), alignment with change management processes.</a:t>
            </a:r>
          </a:p>
          <a:p>
            <a:endParaRPr lang="en-US" dirty="0"/>
          </a:p>
          <a:p>
            <a:r>
              <a:rPr lang="en-US" dirty="0"/>
              <a:t>This training module supports the implementation of the Guidelines and is structured consistently with the ISO 31000:2018 standard architecture; this standard is widely accepted internationally as well as used by most public </a:t>
            </a:r>
            <a:r>
              <a:rPr lang="en-US" dirty="0" err="1"/>
              <a:t>organisations</a:t>
            </a:r>
            <a:r>
              <a:rPr lang="en-US" dirty="0"/>
              <a:t> when implementing Risk management systems.</a:t>
            </a:r>
          </a:p>
          <a:p>
            <a:endParaRPr lang="en-US" dirty="0"/>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2461633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7363" y="561975"/>
            <a:ext cx="2559050" cy="1439863"/>
          </a:xfrm>
        </p:spPr>
      </p:sp>
      <p:sp>
        <p:nvSpPr>
          <p:cNvPr id="3" name="Notes Placeholder 2"/>
          <p:cNvSpPr>
            <a:spLocks noGrp="1"/>
          </p:cNvSpPr>
          <p:nvPr>
            <p:ph type="body" idx="1"/>
          </p:nvPr>
        </p:nvSpPr>
        <p:spPr>
          <a:xfrm>
            <a:off x="487362" y="2324615"/>
            <a:ext cx="5752799" cy="3600450"/>
          </a:xfrm>
        </p:spPr>
        <p:txBody>
          <a:bodyPr/>
          <a:lstStyle/>
          <a:p>
            <a:endParaRPr lang="en-GB"/>
          </a:p>
        </p:txBody>
      </p:sp>
      <p:sp>
        <p:nvSpPr>
          <p:cNvPr id="4" name="Slide Number Placeholder 3"/>
          <p:cNvSpPr>
            <a:spLocks noGrp="1"/>
          </p:cNvSpPr>
          <p:nvPr>
            <p:ph type="sldNum" sz="quarter" idx="10"/>
          </p:nvPr>
        </p:nvSpPr>
        <p:spPr/>
        <p:txBody>
          <a:bodyPr/>
          <a:lstStyle/>
          <a:p>
            <a:fld id="{32674CE4-FBD8-4481-AEFB-CA53E599A745}" type="slidenum">
              <a:rPr lang="en-US" smtClean="0"/>
              <a:t>10</a:t>
            </a:fld>
            <a:endParaRPr lang="en-US" dirty="0"/>
          </a:p>
        </p:txBody>
      </p:sp>
    </p:spTree>
    <p:extLst>
      <p:ext uri="{BB962C8B-B14F-4D97-AF65-F5344CB8AC3E}">
        <p14:creationId xmlns:p14="http://schemas.microsoft.com/office/powerpoint/2010/main" val="998769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452438"/>
            <a:ext cx="2444750" cy="1374775"/>
          </a:xfrm>
        </p:spPr>
      </p:sp>
      <p:sp>
        <p:nvSpPr>
          <p:cNvPr id="4" name="Slide Number Placeholder 3"/>
          <p:cNvSpPr>
            <a:spLocks noGrp="1"/>
          </p:cNvSpPr>
          <p:nvPr>
            <p:ph type="sldNum" sz="quarter" idx="10"/>
          </p:nvPr>
        </p:nvSpPr>
        <p:spPr/>
        <p:txBody>
          <a:bodyPr/>
          <a:lstStyle/>
          <a:p>
            <a:fld id="{CF2FD335-6D8E-486A-8F5F-DFC7325903FF}" type="slidenum">
              <a:rPr lang="en-US" smtClean="0"/>
              <a:t>11</a:t>
            </a:fld>
            <a:endParaRPr lang="en-US" dirty="0"/>
          </a:p>
        </p:txBody>
      </p:sp>
      <p:sp>
        <p:nvSpPr>
          <p:cNvPr id="5" name="TextBox 4">
            <a:extLst>
              <a:ext uri="{FF2B5EF4-FFF2-40B4-BE49-F238E27FC236}">
                <a16:creationId xmlns:a16="http://schemas.microsoft.com/office/drawing/2014/main" id="{F783A247-E569-4A38-AAD0-CA2EC2164296}"/>
              </a:ext>
            </a:extLst>
          </p:cNvPr>
          <p:cNvSpPr txBox="1"/>
          <p:nvPr/>
        </p:nvSpPr>
        <p:spPr>
          <a:xfrm>
            <a:off x="2713039" y="452438"/>
            <a:ext cx="3947254" cy="1492716"/>
          </a:xfrm>
          <a:prstGeom prst="rect">
            <a:avLst/>
          </a:prstGeom>
          <a:noFill/>
          <a:ln>
            <a:noFill/>
          </a:ln>
        </p:spPr>
        <p:txBody>
          <a:bodyPr wrap="square" rtlCol="0">
            <a:spAutoFit/>
          </a:bodyPr>
          <a:lstStyle/>
          <a:p>
            <a:pPr algn="r"/>
            <a:r>
              <a:rPr lang="en-US" sz="1400" b="1" dirty="0"/>
              <a:t>Ground Rules</a:t>
            </a:r>
            <a:endParaRPr lang="en-US" sz="1400" dirty="0"/>
          </a:p>
          <a:p>
            <a:pPr marL="285750" indent="-285750" algn="r">
              <a:buFont typeface="Arial" panose="020B0604020202020204" pitchFamily="34" charset="0"/>
              <a:buChar char="•"/>
            </a:pPr>
            <a:r>
              <a:rPr lang="en-US" sz="1100" dirty="0"/>
              <a:t>Everyone to participate</a:t>
            </a:r>
          </a:p>
          <a:p>
            <a:pPr marL="285750" indent="-285750" algn="r">
              <a:buFont typeface="Arial" panose="020B0604020202020204" pitchFamily="34" charset="0"/>
              <a:buChar char="•"/>
            </a:pPr>
            <a:r>
              <a:rPr lang="en-US" sz="1100" dirty="0"/>
              <a:t>No risks should be rejected. Part of the fun is think up things that could happen that are a bit on the absurd side.</a:t>
            </a:r>
          </a:p>
          <a:p>
            <a:pPr marL="285750" indent="-285750" algn="r">
              <a:buFont typeface="Arial" panose="020B0604020202020204" pitchFamily="34" charset="0"/>
              <a:buChar char="•"/>
            </a:pPr>
            <a:r>
              <a:rPr lang="en-US" sz="1100" dirty="0"/>
              <a:t>The participants must limit the risks to those that can occur on the day of the wedding.</a:t>
            </a:r>
          </a:p>
          <a:p>
            <a:pPr marL="285750" indent="-285750" algn="r">
              <a:buFont typeface="Arial" panose="020B0604020202020204" pitchFamily="34" charset="0"/>
              <a:buChar char="•"/>
            </a:pPr>
            <a:r>
              <a:rPr lang="en-US" sz="1100" dirty="0"/>
              <a:t>The participants must be reminded that when they identify a risk it should be stated in a way that it can be quantified.</a:t>
            </a:r>
          </a:p>
        </p:txBody>
      </p:sp>
      <p:sp>
        <p:nvSpPr>
          <p:cNvPr id="3" name="Rectangle 2">
            <a:extLst>
              <a:ext uri="{FF2B5EF4-FFF2-40B4-BE49-F238E27FC236}">
                <a16:creationId xmlns:a16="http://schemas.microsoft.com/office/drawing/2014/main" id="{058FE997-E557-4BB6-8484-66F09D03BC57}"/>
              </a:ext>
            </a:extLst>
          </p:cNvPr>
          <p:cNvSpPr/>
          <p:nvPr/>
        </p:nvSpPr>
        <p:spPr>
          <a:xfrm>
            <a:off x="268288" y="2191251"/>
            <a:ext cx="6206654" cy="3970318"/>
          </a:xfrm>
          <a:prstGeom prst="rect">
            <a:avLst/>
          </a:prstGeom>
        </p:spPr>
        <p:txBody>
          <a:bodyPr wrap="square">
            <a:spAutoFit/>
          </a:bodyPr>
          <a:lstStyle/>
          <a:p>
            <a:r>
              <a:rPr lang="en-US" sz="1200" dirty="0"/>
              <a:t>When all of the risks have been listed the participants will be asked to evaluate the risks listed. Both the likelihood and the impact of each risk are to be evaluated qualitatively. In qualitative analysis the impact or the probability of each risk can be evaluated as high, medium or low or on a scale of 1 to 6. A value of 1 means that there is either no impact or a very low probability for the risk. A value of 6 means that the probability for the risk is 100%, a virtual certainty. Risks that have an impact or probability of 1 are insignificant and can be eliminated from further consideration. Risks that have a probability of 5 are a certainty and should be included in the project plan. </a:t>
            </a:r>
          </a:p>
          <a:p>
            <a:endParaRPr lang="en-US" sz="1200" dirty="0"/>
          </a:p>
          <a:p>
            <a:r>
              <a:rPr lang="en-US" sz="1200" b="1" dirty="0"/>
              <a:t>Evaluate Likelihood and Impact</a:t>
            </a:r>
          </a:p>
          <a:p>
            <a:r>
              <a:rPr lang="en-US" sz="1200" dirty="0"/>
              <a:t>It is best to evaluate the impact of each risk first. This discussion will expand everyone's understanding of the nature of the risk. For example, someone will probably name rain as a risk. When the impact of the risk is evaluated some participants will name the impact as a 6 and others will say that the impact is a 2. The facilitator can question the two values by saying, “What do you mean by that?” One of the participants may mean that rain is any rain at all, even a small amount while another may say that rain means a really gully washer.</a:t>
            </a:r>
          </a:p>
          <a:p>
            <a:endParaRPr lang="en-US" sz="1200" dirty="0"/>
          </a:p>
          <a:p>
            <a:r>
              <a:rPr lang="en-US" sz="1200" b="1" dirty="0"/>
              <a:t>Evaluation of Exposure</a:t>
            </a:r>
          </a:p>
          <a:p>
            <a:r>
              <a:rPr lang="en-US" sz="1200" dirty="0"/>
              <a:t>Once the Likelihood and impact have been listed on the table, the Exposure can be calculated. This is done by simply multiplying the value for the risk in the impact column by the value in the Likelihood column.</a:t>
            </a:r>
            <a:endParaRPr lang="en-GB" sz="1200" dirty="0"/>
          </a:p>
        </p:txBody>
      </p:sp>
      <p:sp>
        <p:nvSpPr>
          <p:cNvPr id="6" name="Notes Placeholder 5">
            <a:extLst>
              <a:ext uri="{FF2B5EF4-FFF2-40B4-BE49-F238E27FC236}">
                <a16:creationId xmlns:a16="http://schemas.microsoft.com/office/drawing/2014/main" id="{80EE9FD7-D4D7-43E6-8985-67161214C7EE}"/>
              </a:ext>
            </a:extLst>
          </p:cNvPr>
          <p:cNvSpPr>
            <a:spLocks noGrp="1"/>
          </p:cNvSpPr>
          <p:nvPr>
            <p:ph type="body" idx="1"/>
          </p:nvPr>
        </p:nvSpPr>
        <p:spPr/>
        <p:txBody>
          <a:bodyPr/>
          <a:lstStyle/>
          <a:p>
            <a:r>
              <a:rPr lang="en-GB" dirty="0"/>
              <a:t>Return to the risks identified in the previous ‘royal wedding’ exercise and score/rank</a:t>
            </a:r>
          </a:p>
        </p:txBody>
      </p:sp>
    </p:spTree>
    <p:extLst>
      <p:ext uri="{BB962C8B-B14F-4D97-AF65-F5344CB8AC3E}">
        <p14:creationId xmlns:p14="http://schemas.microsoft.com/office/powerpoint/2010/main" val="418656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558800"/>
            <a:ext cx="2528888" cy="1422400"/>
          </a:xfrm>
        </p:spPr>
      </p:sp>
      <p:sp>
        <p:nvSpPr>
          <p:cNvPr id="3" name="Notes Placeholder 2"/>
          <p:cNvSpPr>
            <a:spLocks noGrp="1"/>
          </p:cNvSpPr>
          <p:nvPr>
            <p:ph type="body" idx="1"/>
          </p:nvPr>
        </p:nvSpPr>
        <p:spPr>
          <a:xfrm>
            <a:off x="508000" y="2266949"/>
            <a:ext cx="5956300" cy="6748623"/>
          </a:xfrm>
        </p:spPr>
        <p:txBody>
          <a:bodyPr/>
          <a:lstStyle/>
          <a:p>
            <a:r>
              <a:rPr lang="en-US" dirty="0"/>
              <a:t>There are different </a:t>
            </a:r>
            <a:r>
              <a:rPr lang="en-US" b="1" dirty="0"/>
              <a:t>response action categories </a:t>
            </a:r>
            <a:r>
              <a:rPr lang="en-US" dirty="0"/>
              <a:t>which correspond to </a:t>
            </a:r>
            <a:r>
              <a:rPr lang="en-US" b="1" dirty="0"/>
              <a:t>key general approaches</a:t>
            </a:r>
          </a:p>
          <a:p>
            <a:r>
              <a:rPr lang="en-US" b="1" dirty="0"/>
              <a:t>for risk treatment</a:t>
            </a:r>
            <a:r>
              <a:rPr lang="en-US" dirty="0"/>
              <a:t>. These response action categories are:</a:t>
            </a:r>
          </a:p>
          <a:p>
            <a:endParaRPr lang="en-US" dirty="0"/>
          </a:p>
          <a:p>
            <a:r>
              <a:rPr lang="en-US" b="1" dirty="0">
                <a:solidFill>
                  <a:srgbClr val="FF0000"/>
                </a:solidFill>
              </a:rPr>
              <a:t>TOLERATE</a:t>
            </a:r>
            <a:r>
              <a:rPr lang="en-US" dirty="0"/>
              <a:t>. The exposure may be tolerable without any further action being taken or even if not tolerable, the ability to do anything may be limited (or the cost of taking any action may be disproportionate to the potential benefit). In these cases the response may be to tolerate the existing level of risk. This option, of course, may be supplemented by contingency planning for handling the impact that will arise if the risk results in actual </a:t>
            </a:r>
            <a:r>
              <a:rPr lang="en-GB" dirty="0"/>
              <a:t>events.</a:t>
            </a:r>
          </a:p>
          <a:p>
            <a:endParaRPr lang="en-US" dirty="0"/>
          </a:p>
          <a:p>
            <a:r>
              <a:rPr lang="en-US" dirty="0"/>
              <a:t>The actions related to this kind of approach are:</a:t>
            </a:r>
          </a:p>
          <a:p>
            <a:pPr marL="628650" lvl="1" indent="-171450">
              <a:buFont typeface="Arial" panose="020B0604020202020204" pitchFamily="34" charset="0"/>
              <a:buChar char="•"/>
            </a:pPr>
            <a:r>
              <a:rPr lang="en-US" b="1" dirty="0">
                <a:solidFill>
                  <a:srgbClr val="FF0000"/>
                </a:solidFill>
              </a:rPr>
              <a:t>Risk acceptance</a:t>
            </a:r>
            <a:r>
              <a:rPr lang="en-US" dirty="0"/>
              <a:t>: no action is taken to affect likelihood or impact.</a:t>
            </a:r>
          </a:p>
          <a:p>
            <a:pPr marL="628650" lvl="1" indent="-171450">
              <a:buFont typeface="Arial" panose="020B0604020202020204" pitchFamily="34" charset="0"/>
              <a:buChar char="•"/>
            </a:pPr>
            <a:r>
              <a:rPr lang="en-US" b="1" dirty="0">
                <a:solidFill>
                  <a:srgbClr val="FF0000"/>
                </a:solidFill>
              </a:rPr>
              <a:t>Retaining</a:t>
            </a:r>
            <a:r>
              <a:rPr lang="en-US" dirty="0"/>
              <a:t>: after risks have been changed or shared, there will be residual risks that</a:t>
            </a:r>
          </a:p>
          <a:p>
            <a:pPr lvl="1"/>
            <a:r>
              <a:rPr lang="en-US" dirty="0"/>
              <a:t>are retained. The risk can be retained by informed decision: acceptance of the</a:t>
            </a:r>
          </a:p>
          <a:p>
            <a:pPr lvl="1"/>
            <a:r>
              <a:rPr lang="en-US" dirty="0"/>
              <a:t>burden of loss, or benefit of gain, from a particular risk, including the acceptance of</a:t>
            </a:r>
          </a:p>
          <a:p>
            <a:pPr lvl="1"/>
            <a:r>
              <a:rPr lang="en-US" dirty="0"/>
              <a:t>risks that have not been identified. Risks can also be retained by default, e.g. when</a:t>
            </a:r>
          </a:p>
          <a:p>
            <a:pPr lvl="1"/>
            <a:r>
              <a:rPr lang="en-US" dirty="0"/>
              <a:t>there is a failure to identify or appropriately share or otherwise treat risks. Moreover,</a:t>
            </a:r>
          </a:p>
          <a:p>
            <a:pPr lvl="1"/>
            <a:r>
              <a:rPr lang="en-US" dirty="0"/>
              <a:t>after opportunities have been changed or shared, there may be residual</a:t>
            </a:r>
          </a:p>
          <a:p>
            <a:pPr lvl="1"/>
            <a:r>
              <a:rPr lang="en-US" dirty="0"/>
              <a:t>opportunities that are retained without any specific immediate action being required</a:t>
            </a:r>
          </a:p>
          <a:p>
            <a:pPr lvl="1"/>
            <a:r>
              <a:rPr lang="en-GB" dirty="0"/>
              <a:t>(retaining the residual opportunity).</a:t>
            </a:r>
          </a:p>
          <a:p>
            <a:endParaRPr lang="en-GB" dirty="0"/>
          </a:p>
          <a:p>
            <a:r>
              <a:rPr lang="en-US" b="1" dirty="0">
                <a:solidFill>
                  <a:srgbClr val="FF0000"/>
                </a:solidFill>
              </a:rPr>
              <a:t>TREAT</a:t>
            </a:r>
            <a:r>
              <a:rPr lang="en-US" b="1" dirty="0"/>
              <a:t> </a:t>
            </a:r>
            <a:r>
              <a:rPr lang="en-US" dirty="0"/>
              <a:t>Usually, the majority of risks are addressed this way. The purpose of treatment is that whilst continuing with the activity that gives rise to the risk, specific action is taken in order to constrain such a risk to an acceptable level. Actions related to this kind of approach are as follows:</a:t>
            </a:r>
          </a:p>
          <a:p>
            <a:pPr marL="628650" lvl="1" indent="-171450">
              <a:buFont typeface="Arial" panose="020B0604020202020204" pitchFamily="34" charset="0"/>
              <a:buChar char="•"/>
            </a:pPr>
            <a:r>
              <a:rPr lang="en-US" b="1" dirty="0">
                <a:solidFill>
                  <a:srgbClr val="FF0000"/>
                </a:solidFill>
              </a:rPr>
              <a:t>Removing</a:t>
            </a:r>
            <a:r>
              <a:rPr lang="en-US" dirty="0"/>
              <a:t>: removing the risk source.</a:t>
            </a:r>
          </a:p>
          <a:p>
            <a:pPr marL="628650" lvl="1" indent="-171450">
              <a:buFont typeface="Arial" panose="020B0604020202020204" pitchFamily="34" charset="0"/>
              <a:buChar char="•"/>
            </a:pPr>
            <a:r>
              <a:rPr lang="en-US" b="1" dirty="0">
                <a:solidFill>
                  <a:srgbClr val="FF0000"/>
                </a:solidFill>
              </a:rPr>
              <a:t>Risk reduction</a:t>
            </a:r>
            <a:r>
              <a:rPr lang="en-US" dirty="0"/>
              <a:t>, actions are taken for:</a:t>
            </a:r>
          </a:p>
          <a:p>
            <a:pPr marL="1085850" lvl="2" indent="-171450">
              <a:buFont typeface="Arial" panose="020B0604020202020204" pitchFamily="34" charset="0"/>
              <a:buChar char="•"/>
            </a:pPr>
            <a:r>
              <a:rPr lang="en-US" dirty="0"/>
              <a:t>Changing likelihood (mitigating actions): action taken to reduce the likelihood of negative outcomes and/or to increase opportunity, in order to enhance </a:t>
            </a:r>
            <a:r>
              <a:rPr lang="en-GB" dirty="0"/>
              <a:t>good outcomes.</a:t>
            </a:r>
          </a:p>
          <a:p>
            <a:pPr marL="1085850" lvl="2" indent="-171450">
              <a:buFont typeface="Arial" panose="020B0604020202020204" pitchFamily="34" charset="0"/>
              <a:buChar char="•"/>
            </a:pPr>
            <a:r>
              <a:rPr lang="en-US" dirty="0"/>
              <a:t>Changing the consequences (contingency actions): actions taken to reduce the extent of losses and/or to increase the extent of gains with reference to related opportunities. These include setting up pre-event measures and post event responses such as continuity plans.</a:t>
            </a:r>
          </a:p>
          <a:p>
            <a:pPr marL="1085850" lvl="2" indent="-171450">
              <a:buFont typeface="Arial" panose="020B0604020202020204" pitchFamily="34" charset="0"/>
              <a:buChar char="•"/>
            </a:pPr>
            <a:endParaRPr lang="en-US" dirty="0"/>
          </a:p>
          <a:p>
            <a:r>
              <a:rPr lang="en-US" dirty="0"/>
              <a:t>From the risk management perspective, the first kind of action (changing likelihood) should be preferred as it prevents the risk rather than waiting for the </a:t>
            </a:r>
            <a:r>
              <a:rPr lang="en-GB" dirty="0"/>
              <a:t>consequences.</a:t>
            </a:r>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12</a:t>
            </a:fld>
            <a:endParaRPr lang="en-US" dirty="0"/>
          </a:p>
        </p:txBody>
      </p:sp>
      <p:sp>
        <p:nvSpPr>
          <p:cNvPr id="5" name="TextBox 4">
            <a:extLst>
              <a:ext uri="{FF2B5EF4-FFF2-40B4-BE49-F238E27FC236}">
                <a16:creationId xmlns:a16="http://schemas.microsoft.com/office/drawing/2014/main" id="{440550AA-0492-4965-855E-C3C082513550}"/>
              </a:ext>
            </a:extLst>
          </p:cNvPr>
          <p:cNvSpPr txBox="1"/>
          <p:nvPr/>
        </p:nvSpPr>
        <p:spPr>
          <a:xfrm>
            <a:off x="3200400" y="558800"/>
            <a:ext cx="3263900" cy="1477328"/>
          </a:xfrm>
          <a:prstGeom prst="rect">
            <a:avLst/>
          </a:prstGeom>
          <a:noFill/>
        </p:spPr>
        <p:txBody>
          <a:bodyPr wrap="square" rtlCol="0">
            <a:spAutoFit/>
          </a:bodyPr>
          <a:lstStyle/>
          <a:p>
            <a:pPr algn="r"/>
            <a:r>
              <a:rPr lang="en-US" sz="1500" b="1" dirty="0">
                <a:solidFill>
                  <a:srgbClr val="FF0000"/>
                </a:solidFill>
              </a:rPr>
              <a:t>Risk treatment options </a:t>
            </a:r>
            <a:r>
              <a:rPr lang="en-US" sz="1500" dirty="0"/>
              <a:t>are not necessarily </a:t>
            </a:r>
            <a:r>
              <a:rPr lang="en-US" sz="1500" b="1" dirty="0">
                <a:solidFill>
                  <a:srgbClr val="FF0000"/>
                </a:solidFill>
              </a:rPr>
              <a:t>mutually exclusive</a:t>
            </a:r>
            <a:r>
              <a:rPr lang="en-US" sz="1500" dirty="0"/>
              <a:t>, or appropriate in all</a:t>
            </a:r>
          </a:p>
          <a:p>
            <a:pPr algn="r"/>
            <a:r>
              <a:rPr lang="en-US" sz="1500" dirty="0"/>
              <a:t>circumstances. Often a </a:t>
            </a:r>
            <a:r>
              <a:rPr lang="en-US" sz="1500" b="1" dirty="0">
                <a:solidFill>
                  <a:srgbClr val="FF0000"/>
                </a:solidFill>
              </a:rPr>
              <a:t>risk response </a:t>
            </a:r>
            <a:r>
              <a:rPr lang="en-US" sz="1500" dirty="0"/>
              <a:t>may combine </a:t>
            </a:r>
            <a:r>
              <a:rPr lang="en-US" sz="1500" b="1" dirty="0">
                <a:solidFill>
                  <a:srgbClr val="FF0000"/>
                </a:solidFill>
              </a:rPr>
              <a:t>two or more of these strategies</a:t>
            </a:r>
            <a:r>
              <a:rPr lang="en-US" sz="1500" dirty="0"/>
              <a:t> to </a:t>
            </a:r>
            <a:r>
              <a:rPr lang="en-GB" sz="1500" dirty="0"/>
              <a:t>achieve the desired results</a:t>
            </a:r>
          </a:p>
        </p:txBody>
      </p:sp>
    </p:spTree>
    <p:extLst>
      <p:ext uri="{BB962C8B-B14F-4D97-AF65-F5344CB8AC3E}">
        <p14:creationId xmlns:p14="http://schemas.microsoft.com/office/powerpoint/2010/main" val="2593013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3713" y="528638"/>
            <a:ext cx="2546350" cy="1433512"/>
          </a:xfrm>
        </p:spPr>
      </p:sp>
      <p:sp>
        <p:nvSpPr>
          <p:cNvPr id="3" name="Notes Placeholder 2"/>
          <p:cNvSpPr>
            <a:spLocks noGrp="1"/>
          </p:cNvSpPr>
          <p:nvPr>
            <p:ph type="body" idx="1"/>
          </p:nvPr>
        </p:nvSpPr>
        <p:spPr>
          <a:xfrm>
            <a:off x="493713" y="2186739"/>
            <a:ext cx="5870992" cy="6498474"/>
          </a:xfrm>
        </p:spPr>
        <p:txBody>
          <a:bodyPr/>
          <a:lstStyle/>
          <a:p>
            <a:r>
              <a:rPr lang="en-US" b="1" dirty="0">
                <a:solidFill>
                  <a:srgbClr val="FF0000"/>
                </a:solidFill>
              </a:rPr>
              <a:t>TRANSFER</a:t>
            </a:r>
            <a:r>
              <a:rPr lang="en-US" dirty="0"/>
              <a:t> For some risks the best response may be to transfer them. The transfer of risks may be considered to either reduce the exposure of the organization or because of another organization (which may be another public organization) judged more capable of effectively managing such risks. It is worth noting that some risks are not (fully) transferable: in particular, reputational risk can hardly be transferred. Relationship with the third party to which the risk is transferred needs to be carefully managed to ensure a successful transfer.</a:t>
            </a:r>
          </a:p>
          <a:p>
            <a:endParaRPr lang="en-US" dirty="0"/>
          </a:p>
          <a:p>
            <a:r>
              <a:rPr lang="en-US" dirty="0"/>
              <a:t>Actions related to this kind of approach are as follows:</a:t>
            </a:r>
          </a:p>
          <a:p>
            <a:pPr marL="628650" lvl="1" indent="-171450">
              <a:buFont typeface="Arial" panose="020B0604020202020204" pitchFamily="34" charset="0"/>
              <a:buChar char="•"/>
            </a:pPr>
            <a:r>
              <a:rPr lang="en-US" b="1" dirty="0">
                <a:solidFill>
                  <a:srgbClr val="FF0000"/>
                </a:solidFill>
              </a:rPr>
              <a:t>Transferring</a:t>
            </a:r>
            <a:r>
              <a:rPr lang="en-US" dirty="0"/>
              <a:t> the risk or a portion of it.</a:t>
            </a:r>
          </a:p>
          <a:p>
            <a:pPr marL="628650" lvl="1" indent="-171450">
              <a:buFont typeface="Arial" panose="020B0604020202020204" pitchFamily="34" charset="0"/>
              <a:buChar char="•"/>
            </a:pPr>
            <a:r>
              <a:rPr lang="en-US" b="1" dirty="0">
                <a:solidFill>
                  <a:srgbClr val="FF0000"/>
                </a:solidFill>
              </a:rPr>
              <a:t>Sharing</a:t>
            </a:r>
            <a:r>
              <a:rPr lang="en-US" dirty="0"/>
              <a:t> another party or parties bearing or sharing some part of the risk outcomes, usually by providing additional capabilities or resources that increase the likelihood of opportunities, or the extent of gains from them. Sharing positive outcomes can involve sharing some of the costs involved in acquiring them. </a:t>
            </a:r>
            <a:r>
              <a:rPr lang="en-US" b="1" dirty="0"/>
              <a:t>Sharing arrangements can often introduce new risks, in that the other party or parties may not effectively deliver the required capabilities or resources.</a:t>
            </a:r>
          </a:p>
          <a:p>
            <a:pPr marL="628650" lvl="1" indent="-171450">
              <a:buFont typeface="Arial" panose="020B0604020202020204" pitchFamily="34" charset="0"/>
              <a:buChar char="•"/>
            </a:pPr>
            <a:endParaRPr lang="en-US" b="1" dirty="0"/>
          </a:p>
          <a:p>
            <a:r>
              <a:rPr lang="en-US" b="1" dirty="0">
                <a:solidFill>
                  <a:srgbClr val="FF0000"/>
                </a:solidFill>
              </a:rPr>
              <a:t>TERMINATE</a:t>
            </a:r>
            <a:r>
              <a:rPr lang="en-US" dirty="0"/>
              <a:t> Some risks will only be treatable, or reducible to acceptable levels, by terminating the activity. It is worth noting that such an option can be severely limited in the public sector when compared to the private one. </a:t>
            </a:r>
          </a:p>
          <a:p>
            <a:endParaRPr lang="en-US" dirty="0"/>
          </a:p>
          <a:p>
            <a:r>
              <a:rPr lang="en-US" dirty="0"/>
              <a:t>It can be particularly </a:t>
            </a:r>
            <a:r>
              <a:rPr lang="en-GB" dirty="0"/>
              <a:t>important in project management.</a:t>
            </a:r>
          </a:p>
          <a:p>
            <a:pPr lvl="1"/>
            <a:r>
              <a:rPr lang="en-US" b="1" dirty="0">
                <a:solidFill>
                  <a:srgbClr val="FF0000"/>
                </a:solidFill>
              </a:rPr>
              <a:t>Avoiding</a:t>
            </a:r>
            <a:r>
              <a:rPr lang="en-US" dirty="0"/>
              <a:t>: action is taken to stop the activities giving rise to risk or avoiding the risk by not starting such activities (where this option can be practiced). Risk avoidance cannot occur properly if individuals or organizations are unnecessarily risk-averse. Inappropriate risk avoidance may either increase the significance of other risks or lead to the loss of opportunities.</a:t>
            </a:r>
          </a:p>
          <a:p>
            <a:pPr lvl="1"/>
            <a:endParaRPr lang="en-US" dirty="0"/>
          </a:p>
          <a:p>
            <a:r>
              <a:rPr lang="en-US" b="1" dirty="0">
                <a:solidFill>
                  <a:srgbClr val="FF0000"/>
                </a:solidFill>
              </a:rPr>
              <a:t>TAKE THE OPPORTUNITY</a:t>
            </a:r>
            <a:r>
              <a:rPr lang="en-US" b="1" dirty="0"/>
              <a:t> </a:t>
            </a:r>
            <a:r>
              <a:rPr lang="en-US" dirty="0"/>
              <a:t>This option is not an alternative to those above; rather it is an option that should be considered whenever tolerating, transferring or treating a risk. This can occur in two ways: the first is when an opportunity arises to exploit positive impact whether or not action is taken to mitigate threats at the same time. The second is when circumstances arise which, whilst not generating threats, offer </a:t>
            </a:r>
            <a:r>
              <a:rPr lang="en-GB" dirty="0"/>
              <a:t>positive opportunities.</a:t>
            </a:r>
          </a:p>
          <a:p>
            <a:endParaRPr lang="en-US" dirty="0"/>
          </a:p>
          <a:p>
            <a:pPr marL="628650" lvl="1" indent="-171450">
              <a:buFont typeface="Arial" panose="020B0604020202020204" pitchFamily="34" charset="0"/>
              <a:buChar char="•"/>
            </a:pPr>
            <a:r>
              <a:rPr lang="en-US" b="1" dirty="0">
                <a:solidFill>
                  <a:srgbClr val="FF0000"/>
                </a:solidFill>
              </a:rPr>
              <a:t>Taking/increasing</a:t>
            </a:r>
            <a:r>
              <a:rPr lang="en-US" dirty="0"/>
              <a:t>: taking or increasing risk in order to pursue an opportunity.</a:t>
            </a:r>
          </a:p>
          <a:p>
            <a:endParaRPr lang="en-US" dirty="0"/>
          </a:p>
          <a:p>
            <a:r>
              <a:rPr lang="en-US" dirty="0"/>
              <a:t>, </a:t>
            </a:r>
          </a:p>
        </p:txBody>
      </p:sp>
      <p:sp>
        <p:nvSpPr>
          <p:cNvPr id="4" name="Slide Number Placeholder 3"/>
          <p:cNvSpPr>
            <a:spLocks noGrp="1"/>
          </p:cNvSpPr>
          <p:nvPr>
            <p:ph type="sldNum" sz="quarter" idx="10"/>
          </p:nvPr>
        </p:nvSpPr>
        <p:spPr/>
        <p:txBody>
          <a:bodyPr/>
          <a:lstStyle/>
          <a:p>
            <a:fld id="{CF2FD335-6D8E-486A-8F5F-DFC7325903FF}" type="slidenum">
              <a:rPr lang="en-US" smtClean="0"/>
              <a:t>13</a:t>
            </a:fld>
            <a:endParaRPr lang="en-US" dirty="0"/>
          </a:p>
        </p:txBody>
      </p:sp>
      <p:sp>
        <p:nvSpPr>
          <p:cNvPr id="5" name="TextBox 4">
            <a:extLst>
              <a:ext uri="{FF2B5EF4-FFF2-40B4-BE49-F238E27FC236}">
                <a16:creationId xmlns:a16="http://schemas.microsoft.com/office/drawing/2014/main" id="{A54C7606-533C-403A-9FC3-2AF0FE016BE0}"/>
              </a:ext>
            </a:extLst>
          </p:cNvPr>
          <p:cNvSpPr txBox="1"/>
          <p:nvPr/>
        </p:nvSpPr>
        <p:spPr>
          <a:xfrm>
            <a:off x="3215742" y="528638"/>
            <a:ext cx="3148963" cy="1477328"/>
          </a:xfrm>
          <a:prstGeom prst="rect">
            <a:avLst/>
          </a:prstGeom>
          <a:noFill/>
        </p:spPr>
        <p:txBody>
          <a:bodyPr wrap="square" rtlCol="0">
            <a:spAutoFit/>
          </a:bodyPr>
          <a:lstStyle/>
          <a:p>
            <a:pPr algn="r"/>
            <a:r>
              <a:rPr lang="en-US" sz="1500" dirty="0"/>
              <a:t>An organization can normally benefit from adopting a</a:t>
            </a:r>
          </a:p>
          <a:p>
            <a:pPr algn="r"/>
            <a:r>
              <a:rPr lang="en-US" sz="1500" b="1" dirty="0">
                <a:solidFill>
                  <a:srgbClr val="FF0000"/>
                </a:solidFill>
              </a:rPr>
              <a:t>combination of treatment options</a:t>
            </a:r>
            <a:r>
              <a:rPr lang="en-US" sz="1500" dirty="0"/>
              <a:t>. Implementation of the risk responses selected involves </a:t>
            </a:r>
            <a:r>
              <a:rPr lang="en-US" sz="1500" b="1" dirty="0">
                <a:solidFill>
                  <a:srgbClr val="FF0000"/>
                </a:solidFill>
              </a:rPr>
              <a:t>developing a risk plan</a:t>
            </a:r>
            <a:endParaRPr lang="en-GB" sz="1500" b="1" dirty="0">
              <a:solidFill>
                <a:srgbClr val="FF0000"/>
              </a:solidFill>
            </a:endParaRPr>
          </a:p>
        </p:txBody>
      </p:sp>
    </p:spTree>
    <p:extLst>
      <p:ext uri="{BB962C8B-B14F-4D97-AF65-F5344CB8AC3E}">
        <p14:creationId xmlns:p14="http://schemas.microsoft.com/office/powerpoint/2010/main" val="4274492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452438"/>
            <a:ext cx="2444750" cy="1374775"/>
          </a:xfrm>
        </p:spPr>
      </p:sp>
      <p:sp>
        <p:nvSpPr>
          <p:cNvPr id="4" name="Slide Number Placeholder 3"/>
          <p:cNvSpPr>
            <a:spLocks noGrp="1"/>
          </p:cNvSpPr>
          <p:nvPr>
            <p:ph type="sldNum" sz="quarter" idx="10"/>
          </p:nvPr>
        </p:nvSpPr>
        <p:spPr/>
        <p:txBody>
          <a:bodyPr/>
          <a:lstStyle/>
          <a:p>
            <a:fld id="{CF2FD335-6D8E-486A-8F5F-DFC7325903FF}" type="slidenum">
              <a:rPr lang="en-US" smtClean="0"/>
              <a:t>14</a:t>
            </a:fld>
            <a:endParaRPr lang="en-US" dirty="0"/>
          </a:p>
        </p:txBody>
      </p:sp>
      <p:sp>
        <p:nvSpPr>
          <p:cNvPr id="5" name="TextBox 4">
            <a:extLst>
              <a:ext uri="{FF2B5EF4-FFF2-40B4-BE49-F238E27FC236}">
                <a16:creationId xmlns:a16="http://schemas.microsoft.com/office/drawing/2014/main" id="{F783A247-E569-4A38-AAD0-CA2EC2164296}"/>
              </a:ext>
            </a:extLst>
          </p:cNvPr>
          <p:cNvSpPr txBox="1"/>
          <p:nvPr/>
        </p:nvSpPr>
        <p:spPr>
          <a:xfrm>
            <a:off x="2713039" y="452438"/>
            <a:ext cx="3947254" cy="1492716"/>
          </a:xfrm>
          <a:prstGeom prst="rect">
            <a:avLst/>
          </a:prstGeom>
          <a:noFill/>
          <a:ln>
            <a:noFill/>
          </a:ln>
        </p:spPr>
        <p:txBody>
          <a:bodyPr wrap="square" rtlCol="0">
            <a:spAutoFit/>
          </a:bodyPr>
          <a:lstStyle/>
          <a:p>
            <a:pPr algn="r"/>
            <a:r>
              <a:rPr lang="en-US" sz="1400" b="1" dirty="0"/>
              <a:t>Ground Rules</a:t>
            </a:r>
            <a:endParaRPr lang="en-US" sz="1400" dirty="0"/>
          </a:p>
          <a:p>
            <a:pPr marL="285750" indent="-285750" algn="r">
              <a:buFont typeface="Arial" panose="020B0604020202020204" pitchFamily="34" charset="0"/>
              <a:buChar char="•"/>
            </a:pPr>
            <a:r>
              <a:rPr lang="en-US" sz="1100" dirty="0"/>
              <a:t>Everyone to participate</a:t>
            </a:r>
          </a:p>
          <a:p>
            <a:pPr marL="285750" indent="-285750" algn="r">
              <a:buFont typeface="Arial" panose="020B0604020202020204" pitchFamily="34" charset="0"/>
              <a:buChar char="•"/>
            </a:pPr>
            <a:r>
              <a:rPr lang="en-US" sz="1100" dirty="0"/>
              <a:t>No risks should be rejected. Part of the fun is think up things that could happen that are a bit on the absurd side.</a:t>
            </a:r>
          </a:p>
          <a:p>
            <a:pPr marL="285750" indent="-285750" algn="r">
              <a:buFont typeface="Arial" panose="020B0604020202020204" pitchFamily="34" charset="0"/>
              <a:buChar char="•"/>
            </a:pPr>
            <a:r>
              <a:rPr lang="en-US" sz="1100" dirty="0"/>
              <a:t>The participants must limit the risks to those that can occur on the day of the wedding.</a:t>
            </a:r>
          </a:p>
          <a:p>
            <a:pPr marL="285750" indent="-285750" algn="r">
              <a:buFont typeface="Arial" panose="020B0604020202020204" pitchFamily="34" charset="0"/>
              <a:buChar char="•"/>
            </a:pPr>
            <a:r>
              <a:rPr lang="en-US" sz="1100" dirty="0"/>
              <a:t>The participants must be reminded that when they identify a risk it should be stated in a way that it can be quantified.</a:t>
            </a:r>
          </a:p>
        </p:txBody>
      </p:sp>
      <p:sp>
        <p:nvSpPr>
          <p:cNvPr id="13" name="Rectangle 12">
            <a:extLst>
              <a:ext uri="{FF2B5EF4-FFF2-40B4-BE49-F238E27FC236}">
                <a16:creationId xmlns:a16="http://schemas.microsoft.com/office/drawing/2014/main" id="{C8E34D12-5C59-4591-AB24-9DF771E56622}"/>
              </a:ext>
            </a:extLst>
          </p:cNvPr>
          <p:cNvSpPr/>
          <p:nvPr/>
        </p:nvSpPr>
        <p:spPr>
          <a:xfrm>
            <a:off x="268288" y="2075405"/>
            <a:ext cx="6280794" cy="2308324"/>
          </a:xfrm>
          <a:prstGeom prst="rect">
            <a:avLst/>
          </a:prstGeom>
        </p:spPr>
        <p:txBody>
          <a:bodyPr wrap="square">
            <a:spAutoFit/>
          </a:bodyPr>
          <a:lstStyle/>
          <a:p>
            <a:r>
              <a:rPr lang="en-US" sz="1200" b="1" dirty="0"/>
              <a:t>Setting Risk Treatment Approach</a:t>
            </a:r>
          </a:p>
          <a:p>
            <a:endParaRPr lang="en-US" sz="1200" b="1" dirty="0"/>
          </a:p>
          <a:p>
            <a:r>
              <a:rPr lang="en-US" sz="1200" dirty="0"/>
              <a:t>Going over the four or five highest ranked risks, and starting with the highest ranked one, ask the participants what they would do about it. The participants will give ideas of things that could be done. </a:t>
            </a:r>
          </a:p>
          <a:p>
            <a:endParaRPr lang="en-US" sz="1200" dirty="0"/>
          </a:p>
          <a:p>
            <a:r>
              <a:rPr lang="en-US" sz="1200" dirty="0"/>
              <a:t>Ask them to consider the previous slides where each type of risk treatment approach was highlighted and ask them to consider which one would best fit the risk identified</a:t>
            </a:r>
          </a:p>
          <a:p>
            <a:endParaRPr lang="en-US" sz="1200" dirty="0"/>
          </a:p>
          <a:p>
            <a:r>
              <a:rPr lang="en-US" sz="1200" dirty="0"/>
              <a:t>Encourage them to consider mitigation strategies of reducing the probability or the impact or both. Transfer and avoidance strategies can also be used. The risks that are ranked lower are perhaps risks that could be accepted.</a:t>
            </a:r>
          </a:p>
        </p:txBody>
      </p:sp>
      <p:sp>
        <p:nvSpPr>
          <p:cNvPr id="3" name="Notes Placeholder 2">
            <a:extLst>
              <a:ext uri="{FF2B5EF4-FFF2-40B4-BE49-F238E27FC236}">
                <a16:creationId xmlns:a16="http://schemas.microsoft.com/office/drawing/2014/main" id="{10023492-1928-466E-B290-5C60D176B149}"/>
              </a:ext>
            </a:extLst>
          </p:cNvPr>
          <p:cNvSpPr>
            <a:spLocks noGrp="1"/>
          </p:cNvSpPr>
          <p:nvPr>
            <p:ph type="body" idx="1"/>
          </p:nvPr>
        </p:nvSpPr>
        <p:spPr/>
        <p:txBody>
          <a:bodyPr/>
          <a:lstStyle/>
          <a:p>
            <a:r>
              <a:rPr lang="en-GB" dirty="0"/>
              <a:t>Return to the ‘royal wedding’ exercise and decide on treatment plans.</a:t>
            </a:r>
          </a:p>
        </p:txBody>
      </p:sp>
    </p:spTree>
    <p:extLst>
      <p:ext uri="{BB962C8B-B14F-4D97-AF65-F5344CB8AC3E}">
        <p14:creationId xmlns:p14="http://schemas.microsoft.com/office/powerpoint/2010/main" val="1599082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8638" y="501650"/>
            <a:ext cx="2540000" cy="1428750"/>
          </a:xfrm>
        </p:spPr>
      </p:sp>
      <p:sp>
        <p:nvSpPr>
          <p:cNvPr id="3" name="Notes Placeholder 2"/>
          <p:cNvSpPr>
            <a:spLocks noGrp="1"/>
          </p:cNvSpPr>
          <p:nvPr>
            <p:ph type="body" idx="1"/>
          </p:nvPr>
        </p:nvSpPr>
        <p:spPr>
          <a:xfrm>
            <a:off x="376237" y="2201047"/>
            <a:ext cx="6012205" cy="6732887"/>
          </a:xfrm>
        </p:spPr>
        <p:txBody>
          <a:bodyPr/>
          <a:lstStyle/>
          <a:p>
            <a:r>
              <a:rPr lang="en-US" sz="1600" b="1" dirty="0">
                <a:solidFill>
                  <a:schemeClr val="tx1">
                    <a:lumMod val="95000"/>
                    <a:lumOff val="5000"/>
                  </a:schemeClr>
                </a:solidFill>
              </a:rPr>
              <a:t>Risk Assessment – </a:t>
            </a:r>
            <a:r>
              <a:rPr lang="en-US" sz="1600" b="1" i="1" dirty="0">
                <a:solidFill>
                  <a:schemeClr val="tx1">
                    <a:lumMod val="95000"/>
                    <a:lumOff val="5000"/>
                  </a:schemeClr>
                </a:solidFill>
              </a:rPr>
              <a:t>Risk treatment process</a:t>
            </a:r>
          </a:p>
          <a:p>
            <a:endParaRPr lang="en-US" b="1" i="1" dirty="0">
              <a:solidFill>
                <a:schemeClr val="tx1">
                  <a:lumMod val="95000"/>
                  <a:lumOff val="5000"/>
                </a:schemeClr>
              </a:solidFill>
            </a:endParaRPr>
          </a:p>
          <a:p>
            <a:r>
              <a:rPr lang="en-US" sz="1300" b="1" dirty="0">
                <a:solidFill>
                  <a:srgbClr val="C00000"/>
                </a:solidFill>
                <a:latin typeface="Calibri" panose="020F0502020204030204" pitchFamily="34" charset="0"/>
              </a:rPr>
              <a:t>Risk treatment involves a cyclical process </a:t>
            </a:r>
            <a:r>
              <a:rPr lang="en-US" sz="1300" dirty="0">
                <a:latin typeface="Calibri" panose="020F0502020204030204" pitchFamily="34" charset="0"/>
              </a:rPr>
              <a:t>of:</a:t>
            </a:r>
          </a:p>
          <a:p>
            <a:endParaRPr lang="en-US" sz="1300" b="1" i="1" dirty="0">
              <a:solidFill>
                <a:schemeClr val="tx1">
                  <a:lumMod val="95000"/>
                  <a:lumOff val="5000"/>
                </a:schemeClr>
              </a:solidFill>
            </a:endParaRPr>
          </a:p>
          <a:p>
            <a:r>
              <a:rPr lang="en-US" sz="1300" b="1" dirty="0">
                <a:solidFill>
                  <a:srgbClr val="C00000"/>
                </a:solidFill>
                <a:latin typeface="Calibri" panose="020F0502020204030204" pitchFamily="34" charset="0"/>
              </a:rPr>
              <a:t>Assessing a risk treatment: </a:t>
            </a:r>
            <a:r>
              <a:rPr lang="en-US" sz="1300" i="1" dirty="0">
                <a:latin typeface="Calibri" panose="020F0502020204030204" pitchFamily="34" charset="0"/>
              </a:rPr>
              <a:t>identify and evaluate risk treatment options, evaluating costs of implementing each option with regard to legal, regulatory, and other requirements such as social responsibility;</a:t>
            </a:r>
          </a:p>
          <a:p>
            <a:endParaRPr lang="en-US" sz="1300" b="1" i="1" dirty="0">
              <a:solidFill>
                <a:schemeClr val="tx1">
                  <a:lumMod val="95000"/>
                  <a:lumOff val="5000"/>
                </a:schemeClr>
              </a:solidFill>
            </a:endParaRPr>
          </a:p>
          <a:p>
            <a:r>
              <a:rPr lang="en-US" sz="1300" b="1" dirty="0">
                <a:solidFill>
                  <a:srgbClr val="C00000"/>
                </a:solidFill>
                <a:latin typeface="Calibri" panose="020F0502020204030204" pitchFamily="34" charset="0"/>
              </a:rPr>
              <a:t>Planning risk treatment</a:t>
            </a:r>
            <a:r>
              <a:rPr lang="en-US" sz="1300" dirty="0">
                <a:latin typeface="Calibri" panose="020F0502020204030204" pitchFamily="34" charset="0"/>
              </a:rPr>
              <a:t>, through an </a:t>
            </a:r>
            <a:r>
              <a:rPr lang="en-US" sz="1300" b="1" dirty="0">
                <a:latin typeface="Calibri" panose="020F0502020204030204" pitchFamily="34" charset="0"/>
              </a:rPr>
              <a:t>action plan </a:t>
            </a:r>
            <a:r>
              <a:rPr lang="en-US" sz="1300" dirty="0">
                <a:latin typeface="Calibri" panose="020F0502020204030204" pitchFamily="34" charset="0"/>
              </a:rPr>
              <a:t>including: </a:t>
            </a:r>
            <a:r>
              <a:rPr lang="en-US" sz="1300" i="1" dirty="0">
                <a:latin typeface="Calibri" panose="020F0502020204030204" pitchFamily="34" charset="0"/>
              </a:rPr>
              <a:t>reasons for selecting the treatment options, accountabilities for approving the plan and implementing it; actions; resource requirements; performance measures; reporting and monitoring; timing and schedule;</a:t>
            </a:r>
          </a:p>
          <a:p>
            <a:endParaRPr lang="en-US" sz="1300" b="1" i="1" dirty="0">
              <a:solidFill>
                <a:schemeClr val="tx1">
                  <a:lumMod val="95000"/>
                  <a:lumOff val="5000"/>
                </a:schemeClr>
              </a:solidFill>
            </a:endParaRPr>
          </a:p>
          <a:p>
            <a:pPr marL="342900" indent="-342900" algn="just">
              <a:lnSpc>
                <a:spcPct val="114000"/>
              </a:lnSpc>
              <a:spcAft>
                <a:spcPts val="300"/>
              </a:spcAft>
              <a:buFont typeface="+mj-lt"/>
              <a:buAutoNum type="alphaLcParenR" startAt="3"/>
            </a:pPr>
            <a:r>
              <a:rPr lang="en-US" sz="1300" b="1" dirty="0">
                <a:solidFill>
                  <a:srgbClr val="C00000"/>
                </a:solidFill>
                <a:latin typeface="Calibri" panose="020F0502020204030204" pitchFamily="34" charset="0"/>
              </a:rPr>
              <a:t>Monitoring treatment effectiveness </a:t>
            </a:r>
            <a:r>
              <a:rPr lang="en-US" sz="1300" dirty="0">
                <a:latin typeface="Calibri" panose="020F0502020204030204" pitchFamily="34" charset="0"/>
              </a:rPr>
              <a:t>by controls put in place proportionally to the risks. Risk control actions will be </a:t>
            </a:r>
            <a:r>
              <a:rPr lang="en-US" sz="1300" b="1" dirty="0">
                <a:latin typeface="Calibri" panose="020F0502020204030204" pitchFamily="34" charset="0"/>
              </a:rPr>
              <a:t>prioritized in terms of potential benefits for</a:t>
            </a:r>
            <a:r>
              <a:rPr lang="en-US" sz="1300" dirty="0">
                <a:latin typeface="Calibri" panose="020F0502020204030204" pitchFamily="34" charset="0"/>
              </a:rPr>
              <a:t> the organization and analyzed </a:t>
            </a:r>
            <a:r>
              <a:rPr lang="en-US" sz="1300" b="1" dirty="0">
                <a:latin typeface="Calibri" panose="020F0502020204030204" pitchFamily="34" charset="0"/>
              </a:rPr>
              <a:t>into 4 different controls</a:t>
            </a:r>
            <a:r>
              <a:rPr lang="en-US" sz="1300" dirty="0">
                <a:latin typeface="Calibri" panose="020F0502020204030204" pitchFamily="34" charset="0"/>
              </a:rPr>
              <a:t>:</a:t>
            </a:r>
          </a:p>
          <a:p>
            <a:pPr marL="630238" lvl="1" indent="-268288" algn="just">
              <a:lnSpc>
                <a:spcPct val="114000"/>
              </a:lnSpc>
              <a:spcAft>
                <a:spcPts val="300"/>
              </a:spcAft>
              <a:buFont typeface="+mj-lt"/>
              <a:buAutoNum type="arabicPeriod"/>
              <a:tabLst>
                <a:tab pos="630238" algn="l"/>
              </a:tabLst>
            </a:pPr>
            <a:r>
              <a:rPr lang="en-US" sz="1300" b="1" dirty="0">
                <a:solidFill>
                  <a:srgbClr val="0070C0"/>
                </a:solidFill>
                <a:latin typeface="Calibri" panose="020F0502020204030204" pitchFamily="34" charset="0"/>
              </a:rPr>
              <a:t>Preventative controls</a:t>
            </a:r>
            <a:r>
              <a:rPr lang="en-US" sz="1300" b="1" dirty="0">
                <a:latin typeface="Calibri" panose="020F0502020204030204" pitchFamily="34" charset="0"/>
              </a:rPr>
              <a:t>, </a:t>
            </a:r>
            <a:r>
              <a:rPr lang="en-US" sz="1300" dirty="0">
                <a:latin typeface="Calibri" panose="020F0502020204030204" pitchFamily="34" charset="0"/>
              </a:rPr>
              <a:t>designed to </a:t>
            </a:r>
            <a:r>
              <a:rPr lang="en-US" sz="1300" dirty="0">
                <a:solidFill>
                  <a:srgbClr val="C00000"/>
                </a:solidFill>
                <a:latin typeface="Calibri" panose="020F0502020204030204" pitchFamily="34" charset="0"/>
              </a:rPr>
              <a:t>limit undesirable outcomes</a:t>
            </a:r>
            <a:r>
              <a:rPr lang="en-US" sz="1300" dirty="0">
                <a:latin typeface="Calibri" panose="020F0502020204030204" pitchFamily="34" charset="0"/>
              </a:rPr>
              <a:t> </a:t>
            </a:r>
          </a:p>
          <a:p>
            <a:pPr marL="630238" lvl="1" indent="-268288" algn="just">
              <a:lnSpc>
                <a:spcPct val="114000"/>
              </a:lnSpc>
              <a:spcAft>
                <a:spcPts val="300"/>
              </a:spcAft>
              <a:buFont typeface="+mj-lt"/>
              <a:buAutoNum type="arabicPeriod"/>
              <a:tabLst>
                <a:tab pos="630238" algn="l"/>
              </a:tabLst>
            </a:pPr>
            <a:r>
              <a:rPr lang="en-US" sz="1300" b="1" dirty="0">
                <a:solidFill>
                  <a:srgbClr val="0070C0"/>
                </a:solidFill>
                <a:latin typeface="Calibri" panose="020F0502020204030204" pitchFamily="34" charset="0"/>
              </a:rPr>
              <a:t>Corrective controls, </a:t>
            </a:r>
            <a:r>
              <a:rPr lang="en-US" sz="1300" dirty="0">
                <a:latin typeface="Calibri" panose="020F0502020204030204" pitchFamily="34" charset="0"/>
              </a:rPr>
              <a:t>designed to </a:t>
            </a:r>
            <a:r>
              <a:rPr lang="en-US" sz="1300" dirty="0">
                <a:solidFill>
                  <a:srgbClr val="C00000"/>
                </a:solidFill>
                <a:latin typeface="Calibri" panose="020F0502020204030204" pitchFamily="34" charset="0"/>
              </a:rPr>
              <a:t>correct undesirable outcomes </a:t>
            </a:r>
            <a:r>
              <a:rPr lang="en-US" sz="1300" dirty="0">
                <a:latin typeface="Calibri" panose="020F0502020204030204" pitchFamily="34" charset="0"/>
              </a:rPr>
              <a:t>that have occurred</a:t>
            </a:r>
          </a:p>
          <a:p>
            <a:pPr marL="630238" lvl="1" indent="-268288" algn="just">
              <a:lnSpc>
                <a:spcPct val="114000"/>
              </a:lnSpc>
              <a:spcAft>
                <a:spcPts val="300"/>
              </a:spcAft>
              <a:buFont typeface="+mj-lt"/>
              <a:buAutoNum type="arabicPeriod"/>
              <a:tabLst>
                <a:tab pos="630238" algn="l"/>
              </a:tabLst>
            </a:pPr>
            <a:r>
              <a:rPr lang="en-US" sz="1300" b="1" dirty="0">
                <a:solidFill>
                  <a:srgbClr val="0070C0"/>
                </a:solidFill>
                <a:latin typeface="Calibri" panose="020F0502020204030204" pitchFamily="34" charset="0"/>
              </a:rPr>
              <a:t>Directive controls</a:t>
            </a:r>
            <a:r>
              <a:rPr lang="en-US" sz="1300" b="1" dirty="0">
                <a:latin typeface="Calibri" panose="020F0502020204030204" pitchFamily="34" charset="0"/>
              </a:rPr>
              <a:t>, </a:t>
            </a:r>
            <a:r>
              <a:rPr lang="en-US" sz="1300" dirty="0">
                <a:latin typeface="Calibri" panose="020F0502020204030204" pitchFamily="34" charset="0"/>
              </a:rPr>
              <a:t>designed to </a:t>
            </a:r>
            <a:r>
              <a:rPr lang="en-US" sz="1300" dirty="0">
                <a:solidFill>
                  <a:srgbClr val="C00000"/>
                </a:solidFill>
                <a:latin typeface="Calibri" panose="020F0502020204030204" pitchFamily="34" charset="0"/>
              </a:rPr>
              <a:t>ensure that a particular outcome is achieved</a:t>
            </a:r>
            <a:r>
              <a:rPr lang="en-US" sz="1300" dirty="0">
                <a:latin typeface="Calibri" panose="020F0502020204030204" pitchFamily="34" charset="0"/>
              </a:rPr>
              <a:t> </a:t>
            </a:r>
          </a:p>
          <a:p>
            <a:pPr marL="630238" lvl="1" indent="-268288" algn="just">
              <a:lnSpc>
                <a:spcPct val="114000"/>
              </a:lnSpc>
              <a:spcAft>
                <a:spcPts val="300"/>
              </a:spcAft>
              <a:buFont typeface="+mj-lt"/>
              <a:buAutoNum type="arabicPeriod"/>
              <a:tabLst>
                <a:tab pos="630238" algn="l"/>
              </a:tabLst>
            </a:pPr>
            <a:r>
              <a:rPr lang="en-US" sz="1300" b="1" dirty="0">
                <a:solidFill>
                  <a:srgbClr val="0070C0"/>
                </a:solidFill>
                <a:latin typeface="Calibri" panose="020F0502020204030204" pitchFamily="34" charset="0"/>
              </a:rPr>
              <a:t>Detective controls, </a:t>
            </a:r>
            <a:r>
              <a:rPr lang="en-US" sz="1300" dirty="0">
                <a:latin typeface="Calibri" panose="020F0502020204030204" pitchFamily="34" charset="0"/>
              </a:rPr>
              <a:t>designed to </a:t>
            </a:r>
            <a:r>
              <a:rPr lang="en-US" sz="1300" dirty="0">
                <a:solidFill>
                  <a:srgbClr val="C00000"/>
                </a:solidFill>
                <a:latin typeface="Calibri" panose="020F0502020204030204" pitchFamily="34" charset="0"/>
              </a:rPr>
              <a:t>identify occasions of occurrence </a:t>
            </a:r>
            <a:r>
              <a:rPr lang="en-US" sz="1300" dirty="0">
                <a:latin typeface="Calibri" panose="020F0502020204030204" pitchFamily="34" charset="0"/>
              </a:rPr>
              <a:t>of undesirable outcomes </a:t>
            </a:r>
          </a:p>
          <a:p>
            <a:endParaRPr lang="en-US" sz="1300" b="1" i="1" dirty="0">
              <a:solidFill>
                <a:schemeClr val="tx1">
                  <a:lumMod val="95000"/>
                  <a:lumOff val="5000"/>
                </a:schemeClr>
              </a:solidFill>
            </a:endParaRPr>
          </a:p>
          <a:p>
            <a:r>
              <a:rPr lang="en-US" sz="1300" b="1" dirty="0">
                <a:solidFill>
                  <a:srgbClr val="C00000"/>
                </a:solidFill>
                <a:latin typeface="Calibri" panose="020F0502020204030204" pitchFamily="34" charset="0"/>
              </a:rPr>
              <a:t>Measuring residual risk:</a:t>
            </a:r>
            <a:r>
              <a:rPr lang="en-US" sz="1300" b="1" dirty="0">
                <a:latin typeface="Calibri" panose="020F0502020204030204" pitchFamily="34" charset="0"/>
              </a:rPr>
              <a:t> </a:t>
            </a:r>
            <a:r>
              <a:rPr lang="en-US" sz="1300" dirty="0">
                <a:latin typeface="Calibri" panose="020F0502020204030204" pitchFamily="34" charset="0"/>
              </a:rPr>
              <a:t>deciding </a:t>
            </a:r>
            <a:r>
              <a:rPr lang="en-US" sz="1300" b="1" dirty="0">
                <a:latin typeface="Calibri" panose="020F0502020204030204" pitchFamily="34" charset="0"/>
              </a:rPr>
              <a:t>whether residual risk levels are tolerable </a:t>
            </a:r>
            <a:r>
              <a:rPr lang="en-US" sz="1300" dirty="0">
                <a:latin typeface="Calibri" panose="020F0502020204030204" pitchFamily="34" charset="0"/>
              </a:rPr>
              <a:t>based on the collected information about the cost of implementing further mitigation strategies.</a:t>
            </a:r>
          </a:p>
          <a:p>
            <a:endParaRPr lang="en-US" sz="1300" b="1" i="1" dirty="0">
              <a:solidFill>
                <a:schemeClr val="tx1">
                  <a:lumMod val="95000"/>
                  <a:lumOff val="5000"/>
                </a:schemeClr>
              </a:solidFill>
            </a:endParaRPr>
          </a:p>
          <a:p>
            <a:r>
              <a:rPr lang="en-US" sz="1300" b="1" dirty="0">
                <a:solidFill>
                  <a:srgbClr val="C00000"/>
                </a:solidFill>
                <a:latin typeface="Calibri" panose="020F0502020204030204" pitchFamily="34" charset="0"/>
              </a:rPr>
              <a:t>Feed-back actions: </a:t>
            </a:r>
            <a:r>
              <a:rPr lang="en-US" sz="1300" dirty="0">
                <a:latin typeface="Calibri" panose="020F0502020204030204" pitchFamily="34" charset="0"/>
              </a:rPr>
              <a:t>if residual risk is not tolerable, generating a </a:t>
            </a:r>
            <a:r>
              <a:rPr lang="en-US" sz="1300" b="1" dirty="0">
                <a:latin typeface="Calibri" panose="020F0502020204030204" pitchFamily="34" charset="0"/>
              </a:rPr>
              <a:t>new risk treatment</a:t>
            </a:r>
            <a:r>
              <a:rPr lang="en-US" sz="1300" dirty="0">
                <a:latin typeface="Calibri" panose="020F0502020204030204" pitchFamily="34" charset="0"/>
              </a:rPr>
              <a:t> and repeating the process.</a:t>
            </a:r>
          </a:p>
          <a:p>
            <a:r>
              <a:rPr lang="en-US" b="1" i="1" dirty="0">
                <a:solidFill>
                  <a:schemeClr val="tx1">
                    <a:lumMod val="95000"/>
                    <a:lumOff val="5000"/>
                  </a:schemeClr>
                </a:solidFill>
              </a:rPr>
              <a:t> </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15</a:t>
            </a:fld>
            <a:endParaRPr lang="en-US" dirty="0"/>
          </a:p>
        </p:txBody>
      </p:sp>
    </p:spTree>
    <p:extLst>
      <p:ext uri="{BB962C8B-B14F-4D97-AF65-F5344CB8AC3E}">
        <p14:creationId xmlns:p14="http://schemas.microsoft.com/office/powerpoint/2010/main" val="2215134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6238" y="450850"/>
            <a:ext cx="2540000" cy="1428750"/>
          </a:xfrm>
        </p:spPr>
      </p:sp>
      <p:sp>
        <p:nvSpPr>
          <p:cNvPr id="3" name="Notes Placeholder 2"/>
          <p:cNvSpPr>
            <a:spLocks noGrp="1"/>
          </p:cNvSpPr>
          <p:nvPr>
            <p:ph type="body" idx="1"/>
          </p:nvPr>
        </p:nvSpPr>
        <p:spPr>
          <a:xfrm>
            <a:off x="376237" y="2201047"/>
            <a:ext cx="6012205" cy="6732887"/>
          </a:xfrm>
        </p:spPr>
        <p:txBody>
          <a:bodyPr/>
          <a:lstStyle/>
          <a:p>
            <a:r>
              <a:rPr lang="en-US" sz="1600" b="1" dirty="0"/>
              <a:t>Development of Risk Treatment Plan</a:t>
            </a:r>
          </a:p>
          <a:p>
            <a:endParaRPr lang="en-US" dirty="0"/>
          </a:p>
          <a:p>
            <a:r>
              <a:rPr lang="en-US" dirty="0"/>
              <a:t>Risk Treatment is the process of selecting and implementing of measures to modify risk. Risk treatment measures can include avoiding, optimizing, transferring or retaining risk.</a:t>
            </a:r>
          </a:p>
          <a:p>
            <a:endParaRPr lang="en-US" dirty="0"/>
          </a:p>
          <a:p>
            <a:r>
              <a:rPr lang="en-US" dirty="0"/>
              <a:t>Having identified and evaluated the risks, the next step involves the identification of alternative appropriate actions for managing these risks, the evaluation and assessment of their results or impact and the specification and implementation of treatment plans.</a:t>
            </a:r>
          </a:p>
          <a:p>
            <a:endParaRPr lang="en-US" dirty="0"/>
          </a:p>
          <a:p>
            <a:r>
              <a:rPr lang="en-US" dirty="0"/>
              <a:t>Since identified risks may have varying impact on the organization, not all risks carry the prospect of loss or damage. Opportunities may also arise from the risk identification process, as types of risk with positive impact or outcomes are identified.</a:t>
            </a:r>
          </a:p>
          <a:p>
            <a:endParaRPr lang="en-US" dirty="0"/>
          </a:p>
          <a:p>
            <a:r>
              <a:rPr lang="en-US" dirty="0"/>
              <a:t>Treatment options for risks having negative outcomes look similar to those for risks with positive ones, although their interpretation and implications are completely different. Such options or alternatives might be:</a:t>
            </a:r>
          </a:p>
          <a:p>
            <a:endParaRPr lang="en-US" dirty="0"/>
          </a:p>
          <a:p>
            <a:pPr marL="628650" lvl="1" indent="-171450">
              <a:spcAft>
                <a:spcPts val="1200"/>
              </a:spcAft>
              <a:buFont typeface="Arial" panose="020B0604020202020204" pitchFamily="34" charset="0"/>
              <a:buChar char="•"/>
            </a:pPr>
            <a:r>
              <a:rPr lang="en-US" dirty="0"/>
              <a:t>to avoid the risk by deciding to stop, postpone, cancel, divert or continue with an activity that may be the cause for that risk;</a:t>
            </a:r>
          </a:p>
          <a:p>
            <a:pPr marL="628650" lvl="1" indent="-171450">
              <a:spcAft>
                <a:spcPts val="1200"/>
              </a:spcAft>
              <a:buFont typeface="Arial" panose="020B0604020202020204" pitchFamily="34" charset="0"/>
              <a:buChar char="•"/>
            </a:pPr>
            <a:r>
              <a:rPr lang="en-US" dirty="0"/>
              <a:t>to modify the likelihood of the risk trying to reduce or eliminate the likelihood of the negative outcomes;</a:t>
            </a:r>
          </a:p>
          <a:p>
            <a:pPr marL="628650" lvl="1" indent="-171450">
              <a:spcAft>
                <a:spcPts val="1200"/>
              </a:spcAft>
              <a:buFont typeface="Arial" panose="020B0604020202020204" pitchFamily="34" charset="0"/>
              <a:buChar char="•"/>
            </a:pPr>
            <a:r>
              <a:rPr lang="en-US" dirty="0"/>
              <a:t>to try modifying the consequences in a way that will reduce losses;</a:t>
            </a:r>
          </a:p>
          <a:p>
            <a:pPr marL="628650" lvl="1" indent="-171450">
              <a:spcAft>
                <a:spcPts val="1200"/>
              </a:spcAft>
              <a:buFont typeface="Arial" panose="020B0604020202020204" pitchFamily="34" charset="0"/>
              <a:buChar char="•"/>
            </a:pPr>
            <a:r>
              <a:rPr lang="en-US" dirty="0"/>
              <a:t>to share the risk with other parties facing the same risk (insurance arrangements and organizational structures such as partnerships and joint ventures can be used to spread responsibility and liability); (of course one should always keep in mind that if a risk is shared in whole or in part, the organization is acquiring a new risk, i.e. the risk that the organization to which the initial risk has been transferred may not manage this risk effectively.)</a:t>
            </a:r>
          </a:p>
          <a:p>
            <a:pPr marL="628650" lvl="1" indent="-171450">
              <a:spcAft>
                <a:spcPts val="1200"/>
              </a:spcAft>
              <a:buFont typeface="Arial" panose="020B0604020202020204" pitchFamily="34" charset="0"/>
              <a:buChar char="•"/>
            </a:pPr>
            <a:r>
              <a:rPr lang="en-US" dirty="0"/>
              <a:t>to retain the risk or its residual risks;</a:t>
            </a:r>
          </a:p>
          <a:p>
            <a:endParaRPr lang="en-US" dirty="0"/>
          </a:p>
          <a:p>
            <a:endParaRPr lang="en-US" b="1" i="1" dirty="0">
              <a:solidFill>
                <a:schemeClr val="tx1">
                  <a:lumMod val="95000"/>
                  <a:lumOff val="5000"/>
                </a:schemeClr>
              </a:solidFill>
            </a:endParaRPr>
          </a:p>
          <a:p>
            <a:endParaRPr lang="en-US" b="1" i="1" dirty="0">
              <a:solidFill>
                <a:schemeClr val="tx1">
                  <a:lumMod val="95000"/>
                  <a:lumOff val="5000"/>
                </a:schemeClr>
              </a:solidFill>
            </a:endParaRP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16</a:t>
            </a:fld>
            <a:endParaRPr lang="en-US" dirty="0"/>
          </a:p>
        </p:txBody>
      </p:sp>
    </p:spTree>
    <p:extLst>
      <p:ext uri="{BB962C8B-B14F-4D97-AF65-F5344CB8AC3E}">
        <p14:creationId xmlns:p14="http://schemas.microsoft.com/office/powerpoint/2010/main" val="14528403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452438"/>
            <a:ext cx="2444750" cy="1374775"/>
          </a:xfrm>
        </p:spPr>
      </p:sp>
      <p:sp>
        <p:nvSpPr>
          <p:cNvPr id="4" name="Slide Number Placeholder 3"/>
          <p:cNvSpPr>
            <a:spLocks noGrp="1"/>
          </p:cNvSpPr>
          <p:nvPr>
            <p:ph type="sldNum" sz="quarter" idx="10"/>
          </p:nvPr>
        </p:nvSpPr>
        <p:spPr/>
        <p:txBody>
          <a:bodyPr/>
          <a:lstStyle/>
          <a:p>
            <a:fld id="{CF2FD335-6D8E-486A-8F5F-DFC7325903FF}" type="slidenum">
              <a:rPr lang="en-US" smtClean="0"/>
              <a:t>17</a:t>
            </a:fld>
            <a:endParaRPr lang="en-US" dirty="0"/>
          </a:p>
        </p:txBody>
      </p:sp>
      <p:sp>
        <p:nvSpPr>
          <p:cNvPr id="5" name="TextBox 4">
            <a:extLst>
              <a:ext uri="{FF2B5EF4-FFF2-40B4-BE49-F238E27FC236}">
                <a16:creationId xmlns:a16="http://schemas.microsoft.com/office/drawing/2014/main" id="{F783A247-E569-4A38-AAD0-CA2EC2164296}"/>
              </a:ext>
            </a:extLst>
          </p:cNvPr>
          <p:cNvSpPr txBox="1"/>
          <p:nvPr/>
        </p:nvSpPr>
        <p:spPr>
          <a:xfrm>
            <a:off x="2713039" y="452438"/>
            <a:ext cx="3947254" cy="1492716"/>
          </a:xfrm>
          <a:prstGeom prst="rect">
            <a:avLst/>
          </a:prstGeom>
          <a:noFill/>
          <a:ln>
            <a:noFill/>
          </a:ln>
        </p:spPr>
        <p:txBody>
          <a:bodyPr wrap="square" rtlCol="0">
            <a:spAutoFit/>
          </a:bodyPr>
          <a:lstStyle/>
          <a:p>
            <a:pPr algn="r"/>
            <a:r>
              <a:rPr lang="en-US" sz="1400" b="1" dirty="0"/>
              <a:t>Ground Rules</a:t>
            </a:r>
            <a:endParaRPr lang="en-US" sz="1400" dirty="0"/>
          </a:p>
          <a:p>
            <a:pPr marL="285750" indent="-285750" algn="r">
              <a:buFont typeface="Arial" panose="020B0604020202020204" pitchFamily="34" charset="0"/>
              <a:buChar char="•"/>
            </a:pPr>
            <a:r>
              <a:rPr lang="en-US" sz="1100" dirty="0"/>
              <a:t>Everyone to participate</a:t>
            </a:r>
          </a:p>
          <a:p>
            <a:pPr marL="285750" indent="-285750" algn="r">
              <a:buFont typeface="Arial" panose="020B0604020202020204" pitchFamily="34" charset="0"/>
              <a:buChar char="•"/>
            </a:pPr>
            <a:r>
              <a:rPr lang="en-US" sz="1100" dirty="0"/>
              <a:t>No risks should be rejected. Part of the fun is think up things that could happen that are a bit on the absurd side.</a:t>
            </a:r>
          </a:p>
          <a:p>
            <a:pPr marL="285750" indent="-285750" algn="r">
              <a:buFont typeface="Arial" panose="020B0604020202020204" pitchFamily="34" charset="0"/>
              <a:buChar char="•"/>
            </a:pPr>
            <a:r>
              <a:rPr lang="en-US" sz="1100" dirty="0"/>
              <a:t>The participants must limit the risks to those that can occur on the day of the wedding.</a:t>
            </a:r>
          </a:p>
          <a:p>
            <a:pPr marL="285750" indent="-285750" algn="r">
              <a:buFont typeface="Arial" panose="020B0604020202020204" pitchFamily="34" charset="0"/>
              <a:buChar char="•"/>
            </a:pPr>
            <a:r>
              <a:rPr lang="en-US" sz="1100" dirty="0"/>
              <a:t>The participants must be reminded that when they identify a risk it should be stated in a way that it can be quantified.</a:t>
            </a:r>
          </a:p>
        </p:txBody>
      </p:sp>
      <p:sp>
        <p:nvSpPr>
          <p:cNvPr id="3" name="Rectangle 2">
            <a:extLst>
              <a:ext uri="{FF2B5EF4-FFF2-40B4-BE49-F238E27FC236}">
                <a16:creationId xmlns:a16="http://schemas.microsoft.com/office/drawing/2014/main" id="{F5987D95-264D-48E4-803B-AC76693879DD}"/>
              </a:ext>
            </a:extLst>
          </p:cNvPr>
          <p:cNvSpPr/>
          <p:nvPr/>
        </p:nvSpPr>
        <p:spPr>
          <a:xfrm>
            <a:off x="268288" y="2104088"/>
            <a:ext cx="6194297" cy="3600986"/>
          </a:xfrm>
          <a:prstGeom prst="rect">
            <a:avLst/>
          </a:prstGeom>
        </p:spPr>
        <p:txBody>
          <a:bodyPr wrap="square">
            <a:spAutoFit/>
          </a:bodyPr>
          <a:lstStyle/>
          <a:p>
            <a:r>
              <a:rPr lang="en-US" sz="1200" b="1" dirty="0"/>
              <a:t>Risk Identification</a:t>
            </a:r>
          </a:p>
          <a:p>
            <a:endParaRPr lang="en-US" sz="1200" dirty="0"/>
          </a:p>
          <a:p>
            <a:r>
              <a:rPr lang="en-US" sz="1200" dirty="0"/>
              <a:t>Flip chart paper can be used to write down all of the risks that the participants name. It is very important that the principles of brainstorming be used. </a:t>
            </a:r>
          </a:p>
          <a:p>
            <a:endParaRPr lang="en-US" sz="1200" dirty="0"/>
          </a:p>
          <a:p>
            <a:r>
              <a:rPr lang="en-US" sz="1200" dirty="0"/>
              <a:t>That is that ANY risk that is mentioned is allowed to be listed. It is important that the participants be encouraged to add risks to the list that are a bit on the absurd side. This will increase the entertainment value of the exercise. </a:t>
            </a:r>
          </a:p>
          <a:p>
            <a:endParaRPr lang="en-US" sz="1200" dirty="0"/>
          </a:p>
          <a:p>
            <a:r>
              <a:rPr lang="en-US" sz="1200" dirty="0"/>
              <a:t>The facilitator must guide the participants to stay within the scope of the project. That is, the participants should not list risks that are not within the scope of this project. Risks that should be excluded are risks that occur off the wedding property or risks that take place before or after the wedding day. </a:t>
            </a:r>
          </a:p>
          <a:p>
            <a:endParaRPr lang="en-US" sz="1200" dirty="0"/>
          </a:p>
          <a:p>
            <a:r>
              <a:rPr lang="en-US" sz="1200" dirty="0"/>
              <a:t>The facilitator must be careful not to judge the mentioned risks and not allow the other participants to judge the risks.</a:t>
            </a:r>
          </a:p>
          <a:p>
            <a:endParaRPr lang="en-US" sz="1200" dirty="0"/>
          </a:p>
          <a:p>
            <a:r>
              <a:rPr lang="en-US" sz="1200" dirty="0"/>
              <a:t>The brain storming session continues until the fist page of the flip chart is filled with identified risks</a:t>
            </a:r>
            <a:endParaRPr lang="en-GB" sz="1200" dirty="0"/>
          </a:p>
        </p:txBody>
      </p:sp>
      <p:sp>
        <p:nvSpPr>
          <p:cNvPr id="6" name="Notes Placeholder 5">
            <a:extLst>
              <a:ext uri="{FF2B5EF4-FFF2-40B4-BE49-F238E27FC236}">
                <a16:creationId xmlns:a16="http://schemas.microsoft.com/office/drawing/2014/main" id="{88AC41AE-9A8F-4888-BFB8-99C1E813D2AD}"/>
              </a:ext>
            </a:extLst>
          </p:cNvPr>
          <p:cNvSpPr>
            <a:spLocks noGrp="1"/>
          </p:cNvSpPr>
          <p:nvPr>
            <p:ph type="body" idx="1"/>
          </p:nvPr>
        </p:nvSpPr>
        <p:spPr/>
        <p:txBody>
          <a:bodyPr/>
          <a:lstStyle/>
          <a:p>
            <a:r>
              <a:rPr lang="en-GB" dirty="0"/>
              <a:t>Return to the ‘royal wedding’ risks and develop treatment plans.</a:t>
            </a:r>
          </a:p>
        </p:txBody>
      </p:sp>
    </p:spTree>
    <p:extLst>
      <p:ext uri="{BB962C8B-B14F-4D97-AF65-F5344CB8AC3E}">
        <p14:creationId xmlns:p14="http://schemas.microsoft.com/office/powerpoint/2010/main" val="839282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18</a:t>
            </a:fld>
            <a:endParaRPr lang="en-US" dirty="0"/>
          </a:p>
        </p:txBody>
      </p:sp>
    </p:spTree>
    <p:extLst>
      <p:ext uri="{BB962C8B-B14F-4D97-AF65-F5344CB8AC3E}">
        <p14:creationId xmlns:p14="http://schemas.microsoft.com/office/powerpoint/2010/main" val="1545639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19</a:t>
            </a:fld>
            <a:endParaRPr lang="en-US" dirty="0"/>
          </a:p>
        </p:txBody>
      </p:sp>
    </p:spTree>
    <p:extLst>
      <p:ext uri="{BB962C8B-B14F-4D97-AF65-F5344CB8AC3E}">
        <p14:creationId xmlns:p14="http://schemas.microsoft.com/office/powerpoint/2010/main" val="3502245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1488" y="501650"/>
            <a:ext cx="2549525" cy="1433513"/>
          </a:xfrm>
        </p:spPr>
      </p:sp>
      <p:sp>
        <p:nvSpPr>
          <p:cNvPr id="3" name="Notes Placeholder 2"/>
          <p:cNvSpPr>
            <a:spLocks noGrp="1"/>
          </p:cNvSpPr>
          <p:nvPr>
            <p:ph type="body" idx="1"/>
          </p:nvPr>
        </p:nvSpPr>
        <p:spPr>
          <a:xfrm>
            <a:off x="471487" y="2215489"/>
            <a:ext cx="5834309" cy="6469723"/>
          </a:xfrm>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a:t>
            </a:fld>
            <a:endParaRPr lang="en-US" dirty="0"/>
          </a:p>
        </p:txBody>
      </p:sp>
    </p:spTree>
    <p:extLst>
      <p:ext uri="{BB962C8B-B14F-4D97-AF65-F5344CB8AC3E}">
        <p14:creationId xmlns:p14="http://schemas.microsoft.com/office/powerpoint/2010/main" val="3385820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20</a:t>
            </a:fld>
            <a:endParaRPr lang="en-US" dirty="0"/>
          </a:p>
        </p:txBody>
      </p:sp>
    </p:spTree>
    <p:extLst>
      <p:ext uri="{BB962C8B-B14F-4D97-AF65-F5344CB8AC3E}">
        <p14:creationId xmlns:p14="http://schemas.microsoft.com/office/powerpoint/2010/main" val="4154900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1800" y="501650"/>
            <a:ext cx="2513013" cy="1412875"/>
          </a:xfrm>
        </p:spPr>
      </p:sp>
      <p:sp>
        <p:nvSpPr>
          <p:cNvPr id="3" name="Notes Placeholder 2"/>
          <p:cNvSpPr>
            <a:spLocks noGrp="1"/>
          </p:cNvSpPr>
          <p:nvPr>
            <p:ph type="body" idx="1"/>
          </p:nvPr>
        </p:nvSpPr>
        <p:spPr>
          <a:xfrm>
            <a:off x="348673" y="2210871"/>
            <a:ext cx="5892800" cy="6367463"/>
          </a:xfrm>
        </p:spPr>
        <p:txBody>
          <a:bodyPr/>
          <a:lstStyle/>
          <a:p>
            <a:r>
              <a:rPr lang="en-US" b="1" dirty="0"/>
              <a:t>Risk Identification Techniques</a:t>
            </a:r>
          </a:p>
          <a:p>
            <a:endParaRPr lang="en-US" dirty="0"/>
          </a:p>
          <a:p>
            <a:r>
              <a:rPr lang="en-US" dirty="0"/>
              <a:t>The Management of Risk – Practitioners Guidance identify several different ways of identifying risks within organizations and these include:-</a:t>
            </a:r>
          </a:p>
          <a:p>
            <a:endParaRPr lang="en-US" dirty="0"/>
          </a:p>
          <a:p>
            <a:r>
              <a:rPr lang="en-US" b="1" dirty="0"/>
              <a:t>Checklists</a:t>
            </a:r>
          </a:p>
          <a:p>
            <a:r>
              <a:rPr lang="en-US" dirty="0"/>
              <a:t>Checklists are useful aids as repositories of organizational learning. They provide a mechanism to ensure that risks identified on previous similar activities are not overlooked for the current activity</a:t>
            </a:r>
          </a:p>
          <a:p>
            <a:endParaRPr lang="en-US" dirty="0"/>
          </a:p>
          <a:p>
            <a:r>
              <a:rPr lang="en-US" b="1" dirty="0"/>
              <a:t>Prompt List</a:t>
            </a:r>
          </a:p>
          <a:p>
            <a:r>
              <a:rPr lang="en-US" dirty="0"/>
              <a:t>Prompt lists commonly stimulate thinking about the sources of risk in the widest context through the provision of risk categories and sources of risk from within an organization and in the external environment.</a:t>
            </a:r>
          </a:p>
          <a:p>
            <a:endParaRPr lang="en-US" dirty="0"/>
          </a:p>
          <a:p>
            <a:r>
              <a:rPr lang="en-US" b="1" dirty="0"/>
              <a:t>Cause &amp; Effect Diagrams</a:t>
            </a:r>
          </a:p>
          <a:p>
            <a:r>
              <a:rPr lang="en-US" dirty="0"/>
              <a:t>Also known as fishbone diagrams, this technique helps in the understanding of causes or sources of uncertainty that may give rise to risks.</a:t>
            </a:r>
          </a:p>
          <a:p>
            <a:endParaRPr lang="en-US" dirty="0"/>
          </a:p>
          <a:p>
            <a:r>
              <a:rPr lang="en-US" b="1" dirty="0"/>
              <a:t>Group Techniques </a:t>
            </a:r>
          </a:p>
          <a:p>
            <a:r>
              <a:rPr lang="en-US" dirty="0"/>
              <a:t>(including brainstorming, nominal group technique &amp; Delphi technique)</a:t>
            </a:r>
          </a:p>
          <a:p>
            <a:r>
              <a:rPr lang="en-US" dirty="0"/>
              <a:t>Group workshops can be rich sources of ideas but can also introduce systematic bias to the process so strong facilitation is required. Brainstorming relies on the spontaneous generation of ideas  but are not necessarily collected at this stage. Nominal group technique uses anonymous opportunities to submit ideas (using post-it notes). The Delphi technique is a way of eliciting a response through a remote method to preserve anonymity and mitigate conformity pressures.</a:t>
            </a:r>
          </a:p>
          <a:p>
            <a:endParaRPr lang="en-US" dirty="0"/>
          </a:p>
          <a:p>
            <a:r>
              <a:rPr lang="en-US" b="1" dirty="0"/>
              <a:t>Questionnaires</a:t>
            </a:r>
          </a:p>
          <a:p>
            <a:r>
              <a:rPr lang="en-US" dirty="0"/>
              <a:t>These provide prompts for participants and are a useful way of engaging more remote stakeholders</a:t>
            </a:r>
          </a:p>
          <a:p>
            <a:endParaRPr lang="en-US" dirty="0"/>
          </a:p>
          <a:p>
            <a:r>
              <a:rPr lang="en-US" b="1" dirty="0"/>
              <a:t>Individual Interviews</a:t>
            </a:r>
          </a:p>
          <a:p>
            <a:r>
              <a:rPr lang="en-US" dirty="0"/>
              <a:t>Some stakeholder will warrant an individual interview to discuss the activity, their assumptions and the risks they perceive. Can be useful for engaging senior stakeholders  to protect their time and prevent them from influencing a group session</a:t>
            </a:r>
          </a:p>
        </p:txBody>
      </p:sp>
      <p:sp>
        <p:nvSpPr>
          <p:cNvPr id="4" name="Slide Number Placeholder 3"/>
          <p:cNvSpPr>
            <a:spLocks noGrp="1"/>
          </p:cNvSpPr>
          <p:nvPr>
            <p:ph type="sldNum" sz="quarter" idx="10"/>
          </p:nvPr>
        </p:nvSpPr>
        <p:spPr/>
        <p:txBody>
          <a:bodyPr/>
          <a:lstStyle/>
          <a:p>
            <a:fld id="{CF2FD335-6D8E-486A-8F5F-DFC7325903FF}" type="slidenum">
              <a:rPr lang="en-US" smtClean="0"/>
              <a:t>3</a:t>
            </a:fld>
            <a:endParaRPr lang="en-US" dirty="0"/>
          </a:p>
        </p:txBody>
      </p:sp>
    </p:spTree>
    <p:extLst>
      <p:ext uri="{BB962C8B-B14F-4D97-AF65-F5344CB8AC3E}">
        <p14:creationId xmlns:p14="http://schemas.microsoft.com/office/powerpoint/2010/main" val="4171331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452438"/>
            <a:ext cx="2444750" cy="1374775"/>
          </a:xfrm>
        </p:spPr>
      </p:sp>
      <p:sp>
        <p:nvSpPr>
          <p:cNvPr id="4" name="Slide Number Placeholder 3"/>
          <p:cNvSpPr>
            <a:spLocks noGrp="1"/>
          </p:cNvSpPr>
          <p:nvPr>
            <p:ph type="sldNum" sz="quarter" idx="10"/>
          </p:nvPr>
        </p:nvSpPr>
        <p:spPr/>
        <p:txBody>
          <a:bodyPr/>
          <a:lstStyle/>
          <a:p>
            <a:fld id="{CF2FD335-6D8E-486A-8F5F-DFC7325903FF}" type="slidenum">
              <a:rPr lang="en-US" smtClean="0"/>
              <a:t>4</a:t>
            </a:fld>
            <a:endParaRPr lang="en-US" dirty="0"/>
          </a:p>
        </p:txBody>
      </p:sp>
      <p:sp>
        <p:nvSpPr>
          <p:cNvPr id="5" name="TextBox 4">
            <a:extLst>
              <a:ext uri="{FF2B5EF4-FFF2-40B4-BE49-F238E27FC236}">
                <a16:creationId xmlns:a16="http://schemas.microsoft.com/office/drawing/2014/main" id="{F783A247-E569-4A38-AAD0-CA2EC2164296}"/>
              </a:ext>
            </a:extLst>
          </p:cNvPr>
          <p:cNvSpPr txBox="1"/>
          <p:nvPr/>
        </p:nvSpPr>
        <p:spPr>
          <a:xfrm>
            <a:off x="2713039" y="452438"/>
            <a:ext cx="3947254" cy="1492716"/>
          </a:xfrm>
          <a:prstGeom prst="rect">
            <a:avLst/>
          </a:prstGeom>
          <a:noFill/>
          <a:ln>
            <a:noFill/>
          </a:ln>
        </p:spPr>
        <p:txBody>
          <a:bodyPr wrap="square" rtlCol="0">
            <a:spAutoFit/>
          </a:bodyPr>
          <a:lstStyle/>
          <a:p>
            <a:pPr algn="r"/>
            <a:r>
              <a:rPr lang="en-US" sz="1400" b="1" dirty="0"/>
              <a:t>Ground Rules</a:t>
            </a:r>
            <a:endParaRPr lang="en-US" sz="1400" dirty="0"/>
          </a:p>
          <a:p>
            <a:pPr marL="285750" indent="-285750" algn="r">
              <a:buFont typeface="Arial" panose="020B0604020202020204" pitchFamily="34" charset="0"/>
              <a:buChar char="•"/>
            </a:pPr>
            <a:r>
              <a:rPr lang="en-US" sz="1100" dirty="0"/>
              <a:t>Everyone to participate</a:t>
            </a:r>
          </a:p>
          <a:p>
            <a:pPr marL="285750" indent="-285750" algn="r">
              <a:buFont typeface="Arial" panose="020B0604020202020204" pitchFamily="34" charset="0"/>
              <a:buChar char="•"/>
            </a:pPr>
            <a:r>
              <a:rPr lang="en-US" sz="1100" dirty="0"/>
              <a:t>No risks should be rejected. Part of the fun is think up things that could happen that are a bit on the absurd side.</a:t>
            </a:r>
          </a:p>
          <a:p>
            <a:pPr marL="285750" indent="-285750" algn="r">
              <a:buFont typeface="Arial" panose="020B0604020202020204" pitchFamily="34" charset="0"/>
              <a:buChar char="•"/>
            </a:pPr>
            <a:r>
              <a:rPr lang="en-US" sz="1100" dirty="0"/>
              <a:t>The participants must limit the risks to those that can occur on the day of the wedding.</a:t>
            </a:r>
          </a:p>
          <a:p>
            <a:pPr marL="285750" indent="-285750" algn="r">
              <a:buFont typeface="Arial" panose="020B0604020202020204" pitchFamily="34" charset="0"/>
              <a:buChar char="•"/>
            </a:pPr>
            <a:r>
              <a:rPr lang="en-US" sz="1100" dirty="0"/>
              <a:t>The participants must be reminded that when they identify a risk it should be stated in a way that it can be quantified.</a:t>
            </a:r>
          </a:p>
        </p:txBody>
      </p:sp>
      <p:sp>
        <p:nvSpPr>
          <p:cNvPr id="13" name="Rectangle 12">
            <a:extLst>
              <a:ext uri="{FF2B5EF4-FFF2-40B4-BE49-F238E27FC236}">
                <a16:creationId xmlns:a16="http://schemas.microsoft.com/office/drawing/2014/main" id="{C8E34D12-5C59-4591-AB24-9DF771E56622}"/>
              </a:ext>
            </a:extLst>
          </p:cNvPr>
          <p:cNvSpPr/>
          <p:nvPr/>
        </p:nvSpPr>
        <p:spPr>
          <a:xfrm>
            <a:off x="268288" y="2075406"/>
            <a:ext cx="3166890" cy="6924973"/>
          </a:xfrm>
          <a:prstGeom prst="rect">
            <a:avLst/>
          </a:prstGeom>
        </p:spPr>
        <p:txBody>
          <a:bodyPr wrap="square">
            <a:spAutoFit/>
          </a:bodyPr>
          <a:lstStyle/>
          <a:p>
            <a:r>
              <a:rPr lang="en-US" sz="1200" b="1" dirty="0"/>
              <a:t>Wedding Ceremony</a:t>
            </a:r>
            <a:endParaRPr lang="en-US" sz="1200" dirty="0"/>
          </a:p>
          <a:p>
            <a:r>
              <a:rPr lang="en-US" sz="1200" dirty="0"/>
              <a:t>Who is going to officiate?</a:t>
            </a:r>
          </a:p>
          <a:p>
            <a:r>
              <a:rPr lang="en-US" sz="1200" dirty="0"/>
              <a:t>Wedding music during the ceremony</a:t>
            </a:r>
          </a:p>
          <a:p>
            <a:endParaRPr lang="en-US" sz="1200" dirty="0"/>
          </a:p>
          <a:p>
            <a:r>
              <a:rPr lang="en-US" sz="1200" b="1" dirty="0"/>
              <a:t>Food</a:t>
            </a:r>
            <a:endParaRPr lang="en-US" sz="1200" dirty="0"/>
          </a:p>
          <a:p>
            <a:r>
              <a:rPr lang="en-US" sz="1200" dirty="0"/>
              <a:t>Catering food in the welcoming area, the wedding area, the entertainment area</a:t>
            </a:r>
          </a:p>
          <a:p>
            <a:r>
              <a:rPr lang="en-US" sz="1200" dirty="0"/>
              <a:t>Catering a sit down dinner after the wedding</a:t>
            </a:r>
          </a:p>
          <a:p>
            <a:r>
              <a:rPr lang="en-US" sz="1200" dirty="0"/>
              <a:t>Main wedding cake and mini wedding cakes for each table</a:t>
            </a:r>
          </a:p>
          <a:p>
            <a:endParaRPr lang="en-US" sz="1200" dirty="0"/>
          </a:p>
          <a:p>
            <a:r>
              <a:rPr lang="en-US" sz="1200" b="1" dirty="0"/>
              <a:t>Beverages</a:t>
            </a:r>
          </a:p>
          <a:p>
            <a:r>
              <a:rPr lang="en-US" sz="1200" dirty="0"/>
              <a:t>Providing alcoholic and non-alcoholic drinks in all areas</a:t>
            </a:r>
          </a:p>
          <a:p>
            <a:endParaRPr lang="en-US" sz="1200" dirty="0"/>
          </a:p>
          <a:p>
            <a:r>
              <a:rPr lang="en-US" sz="1200" b="1" dirty="0"/>
              <a:t>Entertainment</a:t>
            </a:r>
            <a:endParaRPr lang="en-US" sz="1200" dirty="0"/>
          </a:p>
          <a:p>
            <a:r>
              <a:rPr lang="en-US" sz="1200" dirty="0"/>
              <a:t>Small band music prior to the wedding</a:t>
            </a:r>
          </a:p>
          <a:p>
            <a:r>
              <a:rPr lang="en-US" sz="1200" dirty="0"/>
              <a:t>Dance music after the wedding</a:t>
            </a:r>
          </a:p>
          <a:p>
            <a:r>
              <a:rPr lang="en-US" sz="1200" dirty="0"/>
              <a:t>Bruno Mars and his backup band</a:t>
            </a:r>
          </a:p>
          <a:p>
            <a:r>
              <a:rPr lang="en-US" sz="1200" dirty="0"/>
              <a:t>The Montreal Philharmonic Orchestra</a:t>
            </a:r>
          </a:p>
          <a:p>
            <a:endParaRPr lang="en-US" sz="1200" dirty="0"/>
          </a:p>
          <a:p>
            <a:r>
              <a:rPr lang="en-US" sz="1200" b="1" dirty="0"/>
              <a:t>Party Favors</a:t>
            </a:r>
            <a:endParaRPr lang="en-US" sz="1200" dirty="0"/>
          </a:p>
          <a:p>
            <a:r>
              <a:rPr lang="en-US" sz="1200" dirty="0"/>
              <a:t>Small gift for each of the guests</a:t>
            </a:r>
          </a:p>
          <a:p>
            <a:r>
              <a:rPr lang="en-US" sz="1200" dirty="0"/>
              <a:t>Larger gift for members of the wedding party</a:t>
            </a:r>
          </a:p>
          <a:p>
            <a:r>
              <a:rPr lang="en-US" sz="1200" dirty="0"/>
              <a:t>Small gifts for staff</a:t>
            </a:r>
          </a:p>
          <a:p>
            <a:r>
              <a:rPr lang="en-US" sz="1200" dirty="0"/>
              <a:t>Large gifts for local police</a:t>
            </a:r>
          </a:p>
          <a:p>
            <a:endParaRPr lang="en-US" sz="1200" dirty="0"/>
          </a:p>
          <a:p>
            <a:r>
              <a:rPr lang="en-US" sz="1200" b="1" dirty="0"/>
              <a:t>Clothing</a:t>
            </a:r>
          </a:p>
          <a:p>
            <a:r>
              <a:rPr lang="en-US" sz="1200" dirty="0"/>
              <a:t>Bride’s dress</a:t>
            </a:r>
          </a:p>
          <a:p>
            <a:r>
              <a:rPr lang="en-US" sz="1200" dirty="0"/>
              <a:t>Groom's clothing</a:t>
            </a:r>
          </a:p>
          <a:p>
            <a:r>
              <a:rPr lang="en-US" sz="1200" dirty="0"/>
              <a:t>The wedding party</a:t>
            </a:r>
          </a:p>
          <a:p>
            <a:r>
              <a:rPr lang="en-US" sz="1200" dirty="0"/>
              <a:t>Dressers for hair, make up and clothing</a:t>
            </a:r>
          </a:p>
          <a:p>
            <a:endParaRPr lang="en-US" sz="1200" dirty="0"/>
          </a:p>
          <a:p>
            <a:r>
              <a:rPr lang="en-US" sz="1200" b="1" dirty="0"/>
              <a:t>Location</a:t>
            </a:r>
          </a:p>
          <a:p>
            <a:r>
              <a:rPr lang="en-US" sz="1200" dirty="0"/>
              <a:t>The wedding is to take place Barbour Castle which is on 10 acres of landscaped lawns and gardens in London, England</a:t>
            </a:r>
          </a:p>
        </p:txBody>
      </p:sp>
      <p:sp>
        <p:nvSpPr>
          <p:cNvPr id="14" name="TextBox 13">
            <a:extLst>
              <a:ext uri="{FF2B5EF4-FFF2-40B4-BE49-F238E27FC236}">
                <a16:creationId xmlns:a16="http://schemas.microsoft.com/office/drawing/2014/main" id="{F6641DC5-11A0-4E29-8C6B-3EBBE642010A}"/>
              </a:ext>
            </a:extLst>
          </p:cNvPr>
          <p:cNvSpPr txBox="1"/>
          <p:nvPr/>
        </p:nvSpPr>
        <p:spPr>
          <a:xfrm>
            <a:off x="3435178" y="2075406"/>
            <a:ext cx="3459892" cy="6186309"/>
          </a:xfrm>
          <a:prstGeom prst="rect">
            <a:avLst/>
          </a:prstGeom>
          <a:noFill/>
        </p:spPr>
        <p:txBody>
          <a:bodyPr wrap="square" rtlCol="0">
            <a:spAutoFit/>
          </a:bodyPr>
          <a:lstStyle/>
          <a:p>
            <a:r>
              <a:rPr lang="en-US" sz="1200" b="1" dirty="0"/>
              <a:t>VIP Transportation</a:t>
            </a:r>
            <a:endParaRPr lang="en-US" sz="1200" dirty="0"/>
          </a:p>
          <a:p>
            <a:r>
              <a:rPr lang="en-US" sz="1200" b="1" dirty="0"/>
              <a:t>Special transportation for distinguished guests</a:t>
            </a:r>
            <a:r>
              <a:rPr lang="en-US" sz="1200" dirty="0"/>
              <a:t>:</a:t>
            </a:r>
          </a:p>
          <a:p>
            <a:r>
              <a:rPr lang="en-US" sz="1200" dirty="0"/>
              <a:t>Queen Elizabeth II of Great </a:t>
            </a:r>
            <a:r>
              <a:rPr lang="en-US" sz="1200" dirty="0" err="1"/>
              <a:t>Britan</a:t>
            </a:r>
            <a:endParaRPr lang="en-US" sz="1200" dirty="0"/>
          </a:p>
          <a:p>
            <a:r>
              <a:rPr lang="en-US" sz="1200" dirty="0"/>
              <a:t>The Royal Family</a:t>
            </a:r>
          </a:p>
          <a:p>
            <a:r>
              <a:rPr lang="en-US" sz="1200" dirty="0"/>
              <a:t>President Putin of Russia</a:t>
            </a:r>
          </a:p>
          <a:p>
            <a:r>
              <a:rPr lang="en-US" sz="1200" dirty="0"/>
              <a:t>Former Prime Minister David Cameron</a:t>
            </a:r>
          </a:p>
          <a:p>
            <a:r>
              <a:rPr lang="en-US" sz="1200" dirty="0"/>
              <a:t>Former President Barack Obama</a:t>
            </a:r>
          </a:p>
          <a:p>
            <a:r>
              <a:rPr lang="en-US" sz="1200" dirty="0"/>
              <a:t>President Donald Trump</a:t>
            </a:r>
          </a:p>
          <a:p>
            <a:r>
              <a:rPr lang="en-US" sz="1200" dirty="0"/>
              <a:t>114 Members of Parliament</a:t>
            </a:r>
          </a:p>
          <a:p>
            <a:r>
              <a:rPr lang="en-US" sz="1200" dirty="0"/>
              <a:t>The Beckham Family</a:t>
            </a:r>
          </a:p>
          <a:p>
            <a:r>
              <a:rPr lang="en-US" sz="1200" dirty="0"/>
              <a:t>Cliff Richard &amp; Elton John</a:t>
            </a:r>
          </a:p>
          <a:p>
            <a:r>
              <a:rPr lang="en-US" sz="1200" dirty="0"/>
              <a:t>George Clooney &amp; his wife</a:t>
            </a:r>
          </a:p>
          <a:p>
            <a:r>
              <a:rPr lang="en-US" sz="1200" dirty="0"/>
              <a:t>Oprah Winfrey</a:t>
            </a:r>
          </a:p>
          <a:p>
            <a:endParaRPr lang="en-US" sz="1200" dirty="0"/>
          </a:p>
          <a:p>
            <a:r>
              <a:rPr lang="en-US" sz="1200" b="1" dirty="0"/>
              <a:t>Security</a:t>
            </a:r>
            <a:endParaRPr lang="en-US" sz="1200" dirty="0"/>
          </a:p>
          <a:p>
            <a:r>
              <a:rPr lang="en-US" sz="1200" dirty="0"/>
              <a:t>Perimeter security from paparazzi</a:t>
            </a:r>
          </a:p>
          <a:p>
            <a:r>
              <a:rPr lang="en-US" sz="1200" dirty="0"/>
              <a:t>Internal security for unruly guests</a:t>
            </a:r>
          </a:p>
          <a:p>
            <a:r>
              <a:rPr lang="en-US" sz="1200" dirty="0"/>
              <a:t>Terrorist attacks</a:t>
            </a:r>
          </a:p>
          <a:p>
            <a:r>
              <a:rPr lang="en-US" sz="1200" dirty="0"/>
              <a:t>Contamination of food and drink</a:t>
            </a:r>
          </a:p>
          <a:p>
            <a:r>
              <a:rPr lang="en-US" sz="1200" dirty="0"/>
              <a:t>Air security</a:t>
            </a:r>
          </a:p>
          <a:p>
            <a:r>
              <a:rPr lang="en-US" sz="1200" dirty="0"/>
              <a:t>Parking lots</a:t>
            </a:r>
          </a:p>
          <a:p>
            <a:endParaRPr lang="en-US" sz="1200" dirty="0"/>
          </a:p>
          <a:p>
            <a:r>
              <a:rPr lang="en-US" sz="1200" b="1" dirty="0"/>
              <a:t>Medical Care</a:t>
            </a:r>
            <a:endParaRPr lang="en-US" sz="1200" dirty="0"/>
          </a:p>
          <a:p>
            <a:r>
              <a:rPr lang="en-US" sz="1200" dirty="0"/>
              <a:t>Emergency medical staff</a:t>
            </a:r>
          </a:p>
          <a:p>
            <a:r>
              <a:rPr lang="en-US" sz="1200" dirty="0"/>
              <a:t>Emergency infirmary</a:t>
            </a:r>
          </a:p>
          <a:p>
            <a:r>
              <a:rPr lang="en-US" sz="1200" dirty="0"/>
              <a:t>Private doctor for bride and groom</a:t>
            </a:r>
          </a:p>
          <a:p>
            <a:endParaRPr lang="en-US" sz="1200" dirty="0"/>
          </a:p>
          <a:p>
            <a:r>
              <a:rPr lang="en-US" sz="1200" b="1" dirty="0"/>
              <a:t>Decorations</a:t>
            </a:r>
            <a:endParaRPr lang="en-US" sz="1200" dirty="0"/>
          </a:p>
          <a:p>
            <a:r>
              <a:rPr lang="en-US" sz="1200" dirty="0"/>
              <a:t>Flowers and decorations inside house</a:t>
            </a:r>
          </a:p>
          <a:p>
            <a:r>
              <a:rPr lang="en-US" sz="1200" dirty="0"/>
              <a:t>Flowers and decorations outside house</a:t>
            </a:r>
          </a:p>
          <a:p>
            <a:r>
              <a:rPr lang="en-US" sz="1200" dirty="0"/>
              <a:t>Wedding flowers for Bride</a:t>
            </a:r>
          </a:p>
          <a:p>
            <a:r>
              <a:rPr lang="en-US" sz="1200" dirty="0"/>
              <a:t>Flowers for wedding party</a:t>
            </a:r>
            <a:endParaRPr lang="en-GB" sz="1200" dirty="0"/>
          </a:p>
        </p:txBody>
      </p:sp>
    </p:spTree>
    <p:extLst>
      <p:ext uri="{BB962C8B-B14F-4D97-AF65-F5344CB8AC3E}">
        <p14:creationId xmlns:p14="http://schemas.microsoft.com/office/powerpoint/2010/main" val="3581022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452438"/>
            <a:ext cx="2444750" cy="1374775"/>
          </a:xfrm>
        </p:spPr>
      </p:sp>
      <p:sp>
        <p:nvSpPr>
          <p:cNvPr id="4" name="Slide Number Placeholder 3"/>
          <p:cNvSpPr>
            <a:spLocks noGrp="1"/>
          </p:cNvSpPr>
          <p:nvPr>
            <p:ph type="sldNum" sz="quarter" idx="10"/>
          </p:nvPr>
        </p:nvSpPr>
        <p:spPr/>
        <p:txBody>
          <a:bodyPr/>
          <a:lstStyle/>
          <a:p>
            <a:fld id="{CF2FD335-6D8E-486A-8F5F-DFC7325903FF}" type="slidenum">
              <a:rPr lang="en-US" smtClean="0"/>
              <a:t>5</a:t>
            </a:fld>
            <a:endParaRPr lang="en-US" dirty="0"/>
          </a:p>
        </p:txBody>
      </p:sp>
      <p:sp>
        <p:nvSpPr>
          <p:cNvPr id="5" name="TextBox 4">
            <a:extLst>
              <a:ext uri="{FF2B5EF4-FFF2-40B4-BE49-F238E27FC236}">
                <a16:creationId xmlns:a16="http://schemas.microsoft.com/office/drawing/2014/main" id="{F783A247-E569-4A38-AAD0-CA2EC2164296}"/>
              </a:ext>
            </a:extLst>
          </p:cNvPr>
          <p:cNvSpPr txBox="1"/>
          <p:nvPr/>
        </p:nvSpPr>
        <p:spPr>
          <a:xfrm>
            <a:off x="2713039" y="452438"/>
            <a:ext cx="3947254" cy="1492716"/>
          </a:xfrm>
          <a:prstGeom prst="rect">
            <a:avLst/>
          </a:prstGeom>
          <a:noFill/>
          <a:ln>
            <a:noFill/>
          </a:ln>
        </p:spPr>
        <p:txBody>
          <a:bodyPr wrap="square" rtlCol="0">
            <a:spAutoFit/>
          </a:bodyPr>
          <a:lstStyle/>
          <a:p>
            <a:pPr algn="r"/>
            <a:r>
              <a:rPr lang="en-US" sz="1400" b="1" dirty="0"/>
              <a:t>Ground Rules</a:t>
            </a:r>
            <a:endParaRPr lang="en-US" sz="1400" dirty="0"/>
          </a:p>
          <a:p>
            <a:pPr marL="285750" indent="-285750" algn="r">
              <a:buFont typeface="Arial" panose="020B0604020202020204" pitchFamily="34" charset="0"/>
              <a:buChar char="•"/>
            </a:pPr>
            <a:r>
              <a:rPr lang="en-US" sz="1100" dirty="0"/>
              <a:t>Everyone to participate</a:t>
            </a:r>
          </a:p>
          <a:p>
            <a:pPr marL="285750" indent="-285750" algn="r">
              <a:buFont typeface="Arial" panose="020B0604020202020204" pitchFamily="34" charset="0"/>
              <a:buChar char="•"/>
            </a:pPr>
            <a:r>
              <a:rPr lang="en-US" sz="1100" dirty="0"/>
              <a:t>No risks should be rejected. Part of the fun is think up things that could happen that are a bit on the absurd side.</a:t>
            </a:r>
          </a:p>
          <a:p>
            <a:pPr marL="285750" indent="-285750" algn="r">
              <a:buFont typeface="Arial" panose="020B0604020202020204" pitchFamily="34" charset="0"/>
              <a:buChar char="•"/>
            </a:pPr>
            <a:r>
              <a:rPr lang="en-US" sz="1100" dirty="0"/>
              <a:t>The participants must limit the risks to those that can occur on the day of the wedding.</a:t>
            </a:r>
          </a:p>
          <a:p>
            <a:pPr marL="285750" indent="-285750" algn="r">
              <a:buFont typeface="Arial" panose="020B0604020202020204" pitchFamily="34" charset="0"/>
              <a:buChar char="•"/>
            </a:pPr>
            <a:r>
              <a:rPr lang="en-US" sz="1100" dirty="0"/>
              <a:t>The participants must be reminded that when they identify a risk it should be stated in a way that it can be quantified.</a:t>
            </a:r>
          </a:p>
        </p:txBody>
      </p:sp>
      <p:sp>
        <p:nvSpPr>
          <p:cNvPr id="3" name="Rectangle 2">
            <a:extLst>
              <a:ext uri="{FF2B5EF4-FFF2-40B4-BE49-F238E27FC236}">
                <a16:creationId xmlns:a16="http://schemas.microsoft.com/office/drawing/2014/main" id="{F5987D95-264D-48E4-803B-AC76693879DD}"/>
              </a:ext>
            </a:extLst>
          </p:cNvPr>
          <p:cNvSpPr/>
          <p:nvPr/>
        </p:nvSpPr>
        <p:spPr>
          <a:xfrm>
            <a:off x="268288" y="2104088"/>
            <a:ext cx="6194297" cy="4339650"/>
          </a:xfrm>
          <a:prstGeom prst="rect">
            <a:avLst/>
          </a:prstGeom>
        </p:spPr>
        <p:txBody>
          <a:bodyPr wrap="square">
            <a:spAutoFit/>
          </a:bodyPr>
          <a:lstStyle/>
          <a:p>
            <a:r>
              <a:rPr lang="en-US" sz="1200" b="1" dirty="0"/>
              <a:t>Risk Identification</a:t>
            </a:r>
          </a:p>
          <a:p>
            <a:endParaRPr lang="en-US" sz="1200" dirty="0"/>
          </a:p>
          <a:p>
            <a:r>
              <a:rPr lang="en-US" sz="1200" dirty="0"/>
              <a:t>Flip chart paper can be used to write down all of the risks that the participants name. It is very important that the principles of brainstorming be used. </a:t>
            </a:r>
          </a:p>
          <a:p>
            <a:endParaRPr lang="en-US" sz="1200" dirty="0"/>
          </a:p>
          <a:p>
            <a:r>
              <a:rPr lang="en-US" sz="1200" dirty="0"/>
              <a:t>That is that ANY risk that is mentioned is allowed to be listed. It is important that the participants be encouraged to add risks to the list that are a bit on the absurd side. This will increase the entertainment value of the exercise. </a:t>
            </a:r>
          </a:p>
          <a:p>
            <a:endParaRPr lang="en-US" sz="1200" dirty="0"/>
          </a:p>
          <a:p>
            <a:r>
              <a:rPr lang="en-US" sz="1200" dirty="0"/>
              <a:t>The facilitator must guide the participants to stay within the scope of the project. That is, the participants should not list risks that are not within the scope of this project. Risks that should be excluded are risks that occur off the wedding property or risks that take place before or after the wedding day. </a:t>
            </a:r>
          </a:p>
          <a:p>
            <a:endParaRPr lang="en-US" sz="1200" dirty="0"/>
          </a:p>
          <a:p>
            <a:r>
              <a:rPr lang="en-US" sz="1200" dirty="0"/>
              <a:t>The facilitator must be careful not to judge the mentioned risks and not allow the other participants to judge the risks. The brain storming session continues until the fist page of the flip chart is filled with identified risks</a:t>
            </a:r>
          </a:p>
          <a:p>
            <a:endParaRPr lang="en-US" sz="1200" dirty="0"/>
          </a:p>
          <a:p>
            <a:r>
              <a:rPr lang="en-US" sz="1200" b="1" dirty="0"/>
              <a:t>Ranking the Risks</a:t>
            </a:r>
          </a:p>
          <a:p>
            <a:endParaRPr lang="en-US" sz="1200" dirty="0"/>
          </a:p>
          <a:p>
            <a:r>
              <a:rPr lang="en-US" sz="1200" dirty="0"/>
              <a:t>Looking over the list of risks and their severity, mark the rank of the four or five highest severity risks. There will usually be a break where there will be four or five risks that have a quite high severity and the rest will be noticeably lower. It is not necessary to rank all of the risks.</a:t>
            </a:r>
            <a:endParaRPr lang="en-GB" sz="1200" dirty="0"/>
          </a:p>
        </p:txBody>
      </p:sp>
    </p:spTree>
    <p:extLst>
      <p:ext uri="{BB962C8B-B14F-4D97-AF65-F5344CB8AC3E}">
        <p14:creationId xmlns:p14="http://schemas.microsoft.com/office/powerpoint/2010/main" val="2589273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452438"/>
            <a:ext cx="2444750" cy="1374775"/>
          </a:xfrm>
        </p:spPr>
      </p:sp>
      <p:sp>
        <p:nvSpPr>
          <p:cNvPr id="4" name="Slide Number Placeholder 3"/>
          <p:cNvSpPr>
            <a:spLocks noGrp="1"/>
          </p:cNvSpPr>
          <p:nvPr>
            <p:ph type="sldNum" sz="quarter" idx="10"/>
          </p:nvPr>
        </p:nvSpPr>
        <p:spPr/>
        <p:txBody>
          <a:bodyPr/>
          <a:lstStyle/>
          <a:p>
            <a:fld id="{CF2FD335-6D8E-486A-8F5F-DFC7325903FF}" type="slidenum">
              <a:rPr lang="en-US" smtClean="0"/>
              <a:t>6</a:t>
            </a:fld>
            <a:endParaRPr lang="en-US" dirty="0"/>
          </a:p>
        </p:txBody>
      </p:sp>
      <p:sp>
        <p:nvSpPr>
          <p:cNvPr id="5" name="TextBox 4">
            <a:extLst>
              <a:ext uri="{FF2B5EF4-FFF2-40B4-BE49-F238E27FC236}">
                <a16:creationId xmlns:a16="http://schemas.microsoft.com/office/drawing/2014/main" id="{F783A247-E569-4A38-AAD0-CA2EC2164296}"/>
              </a:ext>
            </a:extLst>
          </p:cNvPr>
          <p:cNvSpPr txBox="1"/>
          <p:nvPr/>
        </p:nvSpPr>
        <p:spPr>
          <a:xfrm>
            <a:off x="2713039" y="452438"/>
            <a:ext cx="3947254" cy="1492716"/>
          </a:xfrm>
          <a:prstGeom prst="rect">
            <a:avLst/>
          </a:prstGeom>
          <a:noFill/>
          <a:ln>
            <a:noFill/>
          </a:ln>
        </p:spPr>
        <p:txBody>
          <a:bodyPr wrap="square" rtlCol="0">
            <a:spAutoFit/>
          </a:bodyPr>
          <a:lstStyle/>
          <a:p>
            <a:pPr algn="r"/>
            <a:r>
              <a:rPr lang="en-US" sz="1400" b="1" dirty="0"/>
              <a:t>Ground Rules</a:t>
            </a:r>
            <a:endParaRPr lang="en-US" sz="1400" dirty="0"/>
          </a:p>
          <a:p>
            <a:pPr marL="285750" indent="-285750" algn="r">
              <a:buFont typeface="Arial" panose="020B0604020202020204" pitchFamily="34" charset="0"/>
              <a:buChar char="•"/>
            </a:pPr>
            <a:r>
              <a:rPr lang="en-US" sz="1100" dirty="0"/>
              <a:t>Everyone to participate</a:t>
            </a:r>
          </a:p>
          <a:p>
            <a:pPr marL="285750" indent="-285750" algn="r">
              <a:buFont typeface="Arial" panose="020B0604020202020204" pitchFamily="34" charset="0"/>
              <a:buChar char="•"/>
            </a:pPr>
            <a:r>
              <a:rPr lang="en-US" sz="1100" dirty="0"/>
              <a:t>No risks should be rejected. Part of the fun is think up things that could happen that are a bit on the absurd side.</a:t>
            </a:r>
          </a:p>
          <a:p>
            <a:pPr marL="285750" indent="-285750" algn="r">
              <a:buFont typeface="Arial" panose="020B0604020202020204" pitchFamily="34" charset="0"/>
              <a:buChar char="•"/>
            </a:pPr>
            <a:r>
              <a:rPr lang="en-US" sz="1100" dirty="0"/>
              <a:t>The participants must limit the risks to those that can occur on the day of the wedding.</a:t>
            </a:r>
          </a:p>
          <a:p>
            <a:pPr marL="285750" indent="-285750" algn="r">
              <a:buFont typeface="Arial" panose="020B0604020202020204" pitchFamily="34" charset="0"/>
              <a:buChar char="•"/>
            </a:pPr>
            <a:r>
              <a:rPr lang="en-US" sz="1100" dirty="0"/>
              <a:t>The participants must be reminded that when they identify a risk it should be stated in a way that it can be quantified.</a:t>
            </a:r>
          </a:p>
        </p:txBody>
      </p:sp>
      <p:sp>
        <p:nvSpPr>
          <p:cNvPr id="3" name="Rectangle 2">
            <a:extLst>
              <a:ext uri="{FF2B5EF4-FFF2-40B4-BE49-F238E27FC236}">
                <a16:creationId xmlns:a16="http://schemas.microsoft.com/office/drawing/2014/main" id="{F5987D95-264D-48E4-803B-AC76693879DD}"/>
              </a:ext>
            </a:extLst>
          </p:cNvPr>
          <p:cNvSpPr/>
          <p:nvPr/>
        </p:nvSpPr>
        <p:spPr>
          <a:xfrm>
            <a:off x="268288" y="2104088"/>
            <a:ext cx="6194297" cy="4339650"/>
          </a:xfrm>
          <a:prstGeom prst="rect">
            <a:avLst/>
          </a:prstGeom>
        </p:spPr>
        <p:txBody>
          <a:bodyPr wrap="square">
            <a:spAutoFit/>
          </a:bodyPr>
          <a:lstStyle/>
          <a:p>
            <a:r>
              <a:rPr lang="en-US" sz="1200" b="1" dirty="0"/>
              <a:t>Risk Identification</a:t>
            </a:r>
          </a:p>
          <a:p>
            <a:endParaRPr lang="en-US" sz="1200" dirty="0"/>
          </a:p>
          <a:p>
            <a:r>
              <a:rPr lang="en-US" sz="1200" dirty="0"/>
              <a:t>Flip chart paper can be used to write down all of the risks that the participants name. It is very important that the principles of brainstorming be used. </a:t>
            </a:r>
          </a:p>
          <a:p>
            <a:endParaRPr lang="en-US" sz="1200" dirty="0"/>
          </a:p>
          <a:p>
            <a:r>
              <a:rPr lang="en-US" sz="1200" dirty="0"/>
              <a:t>That is that ANY risk that is mentioned is allowed to be listed. It is important that the participants be encouraged to add risks to the list that are a bit on the absurd side. This will increase the entertainment value of the exercise. </a:t>
            </a:r>
          </a:p>
          <a:p>
            <a:endParaRPr lang="en-US" sz="1200" dirty="0"/>
          </a:p>
          <a:p>
            <a:r>
              <a:rPr lang="en-US" sz="1200" dirty="0"/>
              <a:t>The facilitator must guide the participants to stay within the scope of the project. That is, the participants should not list risks that are not within the scope of this project. Risks that should be excluded are risks that occur off the wedding property or risks that take place before or after the wedding day. </a:t>
            </a:r>
          </a:p>
          <a:p>
            <a:endParaRPr lang="en-US" sz="1200" dirty="0"/>
          </a:p>
          <a:p>
            <a:r>
              <a:rPr lang="en-US" sz="1200" dirty="0"/>
              <a:t>The facilitator must be careful not to judge the mentioned risks and not allow the other participants to judge the risks. The brain storming session continues until the fist page of the flip chart is filled with identified risks</a:t>
            </a:r>
          </a:p>
          <a:p>
            <a:endParaRPr lang="en-US" sz="1200" dirty="0"/>
          </a:p>
          <a:p>
            <a:r>
              <a:rPr lang="en-US" sz="1200" b="1" dirty="0"/>
              <a:t>Ranking the Risks</a:t>
            </a:r>
          </a:p>
          <a:p>
            <a:endParaRPr lang="en-US" sz="1200" dirty="0"/>
          </a:p>
          <a:p>
            <a:r>
              <a:rPr lang="en-US" sz="1200" dirty="0"/>
              <a:t>Looking over the list of risks and their severity, mark the rank of the four or five highest severity risks. There will usually be a break where there will be four or five risks that have a quite high severity and the rest will be noticeably lower. It is not necessary to rank all of the risks.</a:t>
            </a:r>
            <a:endParaRPr lang="en-GB" sz="1200" dirty="0"/>
          </a:p>
        </p:txBody>
      </p:sp>
      <p:sp>
        <p:nvSpPr>
          <p:cNvPr id="6" name="Notes Placeholder 5">
            <a:extLst>
              <a:ext uri="{FF2B5EF4-FFF2-40B4-BE49-F238E27FC236}">
                <a16:creationId xmlns:a16="http://schemas.microsoft.com/office/drawing/2014/main" id="{BC2CD916-DDA2-4AA1-8BD5-8E21213AF401}"/>
              </a:ext>
            </a:extLst>
          </p:cNvPr>
          <p:cNvSpPr>
            <a:spLocks noGrp="1"/>
          </p:cNvSpPr>
          <p:nvPr>
            <p:ph type="body" idx="1"/>
          </p:nvPr>
        </p:nvSpPr>
        <p:spPr/>
        <p:txBody>
          <a:bodyPr/>
          <a:lstStyle/>
          <a:p>
            <a:r>
              <a:rPr lang="en-US" dirty="0"/>
              <a:t>The purpose of addressing (treating) risks is to turn uncertainty to the organization’s benefit, by constraining threats and taking </a:t>
            </a:r>
            <a:r>
              <a:rPr lang="en-GB" dirty="0"/>
              <a:t>advantage of opportunities.</a:t>
            </a:r>
          </a:p>
          <a:p>
            <a:endParaRPr lang="en-US" dirty="0"/>
          </a:p>
          <a:p>
            <a:r>
              <a:rPr lang="en-US" dirty="0"/>
              <a:t>After assigning priority to risks, risk treatment should be identified both for corporate and operational risks, as well as linked to business planning processes. The challenge is to determine suitable responses that form a consistent and integrated strategy,</a:t>
            </a:r>
          </a:p>
          <a:p>
            <a:r>
              <a:rPr lang="en-US" dirty="0"/>
              <a:t>so that the remaining risk falls within the acceptable level of exposure. </a:t>
            </a:r>
          </a:p>
          <a:p>
            <a:endParaRPr lang="en-US" dirty="0"/>
          </a:p>
          <a:p>
            <a:r>
              <a:rPr lang="en-US" dirty="0"/>
              <a:t>It is worth noting that there is no right response to risk. The response chosen depends on issues such as the organization’s ‘risk appetite’, the impact and likelihood of risk, and costs and benefits of the mitigation plans.</a:t>
            </a:r>
          </a:p>
          <a:p>
            <a:endParaRPr lang="en-US" dirty="0"/>
          </a:p>
          <a:p>
            <a:r>
              <a:rPr lang="en-US" dirty="0"/>
              <a:t>Risk treatment should comply with legal requirements, as well as government and organizational policies. Therefore, decisions concerning whether risk treatment is required may be based on operational, technical, financial, legal, social, environmental or other </a:t>
            </a:r>
            <a:r>
              <a:rPr lang="en-US" b="1" dirty="0"/>
              <a:t>criteria</a:t>
            </a:r>
            <a:r>
              <a:rPr lang="en-US" dirty="0"/>
              <a:t>. </a:t>
            </a:r>
          </a:p>
          <a:p>
            <a:endParaRPr lang="en-US" dirty="0"/>
          </a:p>
          <a:p>
            <a:r>
              <a:rPr lang="en-US" dirty="0"/>
              <a:t>Such criteria should reflect the organization’s context, and depend on its internal policies, goals and objectives, as well as its stakeholders’ needs. In this respect, a team approach is useful to help define the context properly and for well-targeted change </a:t>
            </a:r>
            <a:r>
              <a:rPr lang="en-GB" dirty="0"/>
              <a:t>management during risk treatment.</a:t>
            </a:r>
          </a:p>
        </p:txBody>
      </p:sp>
    </p:spTree>
    <p:extLst>
      <p:ext uri="{BB962C8B-B14F-4D97-AF65-F5344CB8AC3E}">
        <p14:creationId xmlns:p14="http://schemas.microsoft.com/office/powerpoint/2010/main" val="4113464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5463" y="460375"/>
            <a:ext cx="2465387" cy="1387475"/>
          </a:xfrm>
        </p:spPr>
      </p:sp>
      <p:sp>
        <p:nvSpPr>
          <p:cNvPr id="3" name="Notes Placeholder 2"/>
          <p:cNvSpPr>
            <a:spLocks noGrp="1"/>
          </p:cNvSpPr>
          <p:nvPr>
            <p:ph type="body" idx="1"/>
          </p:nvPr>
        </p:nvSpPr>
        <p:spPr>
          <a:xfrm>
            <a:off x="525463" y="1971418"/>
            <a:ext cx="6015037" cy="6804282"/>
          </a:xfrm>
        </p:spPr>
        <p:txBody>
          <a:bodyPr/>
          <a:lstStyle/>
          <a:p>
            <a:r>
              <a:rPr lang="en-US" dirty="0"/>
              <a:t>Risk treatment involves a </a:t>
            </a:r>
            <a:r>
              <a:rPr lang="en-US" b="1" dirty="0"/>
              <a:t>cyclical process </a:t>
            </a:r>
            <a:r>
              <a:rPr lang="en-US" dirty="0"/>
              <a:t>of:</a:t>
            </a:r>
          </a:p>
          <a:p>
            <a:endParaRPr lang="en-US" dirty="0"/>
          </a:p>
          <a:p>
            <a:pPr lvl="1"/>
            <a:r>
              <a:rPr lang="en-US" dirty="0"/>
              <a:t>a) </a:t>
            </a:r>
            <a:r>
              <a:rPr lang="en-US" sz="1050" b="1" dirty="0"/>
              <a:t>Assessing a risk treatment</a:t>
            </a:r>
            <a:r>
              <a:rPr lang="en-US" sz="1050" dirty="0"/>
              <a:t>: identify and evaluate risk treatment options;</a:t>
            </a:r>
            <a:endParaRPr lang="en-US" sz="1050" b="1" dirty="0"/>
          </a:p>
          <a:p>
            <a:pPr lvl="1"/>
            <a:r>
              <a:rPr lang="en-US" sz="1050" dirty="0"/>
              <a:t>b) </a:t>
            </a:r>
            <a:r>
              <a:rPr lang="en-US" sz="1050" b="1" dirty="0"/>
              <a:t>Planning risk treatment</a:t>
            </a:r>
            <a:r>
              <a:rPr lang="en-US" sz="1050" dirty="0"/>
              <a:t>: prepare a risk treatment schedule and action plan;</a:t>
            </a:r>
          </a:p>
          <a:p>
            <a:pPr lvl="1"/>
            <a:r>
              <a:rPr lang="en-US" sz="1050" dirty="0"/>
              <a:t>c) </a:t>
            </a:r>
            <a:r>
              <a:rPr lang="en-US" sz="1050" b="1" dirty="0"/>
              <a:t>Monitoring effectiveness </a:t>
            </a:r>
            <a:r>
              <a:rPr lang="en-US" sz="1050" dirty="0"/>
              <a:t>for that treatment;</a:t>
            </a:r>
          </a:p>
          <a:p>
            <a:pPr lvl="1"/>
            <a:r>
              <a:rPr lang="en-US" sz="1050" dirty="0"/>
              <a:t>d) </a:t>
            </a:r>
            <a:r>
              <a:rPr lang="en-US" sz="1050" b="1" dirty="0"/>
              <a:t>Measuring residual risk</a:t>
            </a:r>
            <a:r>
              <a:rPr lang="en-US" sz="1050" dirty="0"/>
              <a:t>: deciding whether residual risk levels are tolerable;</a:t>
            </a:r>
          </a:p>
          <a:p>
            <a:pPr lvl="1"/>
            <a:r>
              <a:rPr lang="en-US" sz="1050" dirty="0"/>
              <a:t>e) </a:t>
            </a:r>
            <a:r>
              <a:rPr lang="en-US" sz="1050" b="1" dirty="0"/>
              <a:t>Feed-back actions</a:t>
            </a:r>
            <a:r>
              <a:rPr lang="en-US" sz="1050" dirty="0"/>
              <a:t>: if residual risk is not tolerable, generating a new risk treatment and repeating the process.</a:t>
            </a:r>
          </a:p>
          <a:p>
            <a:pPr lvl="1"/>
            <a:endParaRPr lang="en-US" dirty="0"/>
          </a:p>
          <a:p>
            <a:r>
              <a:rPr lang="en-US" b="1" dirty="0"/>
              <a:t>a) </a:t>
            </a:r>
            <a:r>
              <a:rPr lang="en-US" b="1" dirty="0">
                <a:solidFill>
                  <a:srgbClr val="FF0000"/>
                </a:solidFill>
              </a:rPr>
              <a:t>Risk treatment assessment</a:t>
            </a:r>
            <a:r>
              <a:rPr lang="en-US" dirty="0"/>
              <a:t>: an organization should select the best option at its disposal. That involves balancing the costs of implementing each option against the benefits derived from it, with regard to legal, regulatory, and other requirements such as social responsibility. In general, the cost of managing risks needs to be balanced with the benefits obtained. When making such cost versus benefit judgments, the context should be taken into account. It is important to consider all direct and indirect costs and benefits, whether tangible or intangible, and measure them in financial or other terms.</a:t>
            </a:r>
          </a:p>
          <a:p>
            <a:endParaRPr lang="en-US" dirty="0"/>
          </a:p>
          <a:p>
            <a:r>
              <a:rPr lang="en-US" b="1" dirty="0"/>
              <a:t>b) </a:t>
            </a:r>
            <a:r>
              <a:rPr lang="en-US" b="1" dirty="0">
                <a:solidFill>
                  <a:srgbClr val="FF0000"/>
                </a:solidFill>
              </a:rPr>
              <a:t>Risk Treatment Plan</a:t>
            </a:r>
            <a:r>
              <a:rPr lang="en-US" dirty="0"/>
              <a:t>: Treatment should involve, at the operational level, preparing and implementing a related plan. It shows how the treatment options selected will be implemented and should be integrated with the management and budgetary processes. Specifically, the information provided in a treatment plan should include: (a) The reasons for selecting the treatment options, including expected benefits; (b) Who is accountable for approving the plan and who is responsible for </a:t>
            </a:r>
            <a:r>
              <a:rPr lang="en-GB" dirty="0"/>
              <a:t>implementing it; (c) The actions proposed; </a:t>
            </a:r>
            <a:r>
              <a:rPr lang="en-US" dirty="0"/>
              <a:t>(d). Resource requirements, including contingencies; (e) Performance measures and constraints; (f) Reporting and monitoring requirements; </a:t>
            </a:r>
            <a:r>
              <a:rPr lang="en-GB" dirty="0"/>
              <a:t>(g) Timing and schedule.</a:t>
            </a:r>
          </a:p>
          <a:p>
            <a:endParaRPr lang="en-GB" dirty="0"/>
          </a:p>
          <a:p>
            <a:r>
              <a:rPr lang="en-US" b="1" dirty="0"/>
              <a:t>c) </a:t>
            </a:r>
            <a:r>
              <a:rPr lang="en-US" b="1" dirty="0">
                <a:solidFill>
                  <a:srgbClr val="FF0000"/>
                </a:solidFill>
              </a:rPr>
              <a:t>Risk treatment monitoring</a:t>
            </a:r>
            <a:r>
              <a:rPr lang="en-US" dirty="0"/>
              <a:t>: in designing response actions, it is important that the </a:t>
            </a:r>
            <a:r>
              <a:rPr lang="en-US" b="1" dirty="0"/>
              <a:t>controls </a:t>
            </a:r>
            <a:r>
              <a:rPr lang="en-US" dirty="0"/>
              <a:t>put in place are proportional to the risks. Risk analysis assists such a process by identifying those risks requiring attention by the management. Risk control actions will be prioritized in terms of their potential to benefit the organization. Effectiveness of internal control is determined by how much the risk will be either eliminated or reduced by the control measures proposed. </a:t>
            </a:r>
          </a:p>
          <a:p>
            <a:endParaRPr lang="en-US" b="1" dirty="0"/>
          </a:p>
          <a:p>
            <a:r>
              <a:rPr lang="en-US" b="1" dirty="0"/>
              <a:t>d) </a:t>
            </a:r>
            <a:r>
              <a:rPr lang="en-US" b="1" dirty="0">
                <a:solidFill>
                  <a:srgbClr val="FF0000"/>
                </a:solidFill>
              </a:rPr>
              <a:t>Residual risk measurement</a:t>
            </a:r>
            <a:r>
              <a:rPr lang="en-US" dirty="0"/>
              <a:t>: If a residual risk persists even after treatment, a decision should be taken about whether to retain this risk or to repeat the risk treatment process. For residual risks that are deemed to be high, information should be collected about the cost of implementing further mitigation strategies.</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7</a:t>
            </a:fld>
            <a:endParaRPr lang="en-US" dirty="0"/>
          </a:p>
        </p:txBody>
      </p:sp>
    </p:spTree>
    <p:extLst>
      <p:ext uri="{BB962C8B-B14F-4D97-AF65-F5344CB8AC3E}">
        <p14:creationId xmlns:p14="http://schemas.microsoft.com/office/powerpoint/2010/main" val="111354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469900"/>
            <a:ext cx="2528888" cy="1422400"/>
          </a:xfrm>
        </p:spPr>
      </p:sp>
      <p:sp>
        <p:nvSpPr>
          <p:cNvPr id="3" name="Notes Placeholder 2"/>
          <p:cNvSpPr>
            <a:spLocks noGrp="1"/>
          </p:cNvSpPr>
          <p:nvPr>
            <p:ph type="body" idx="1"/>
          </p:nvPr>
        </p:nvSpPr>
        <p:spPr>
          <a:xfrm>
            <a:off x="482600" y="2139949"/>
            <a:ext cx="5854700" cy="6545263"/>
          </a:xfrm>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8</a:t>
            </a:fld>
            <a:endParaRPr lang="en-US" dirty="0"/>
          </a:p>
        </p:txBody>
      </p:sp>
    </p:spTree>
    <p:extLst>
      <p:ext uri="{BB962C8B-B14F-4D97-AF65-F5344CB8AC3E}">
        <p14:creationId xmlns:p14="http://schemas.microsoft.com/office/powerpoint/2010/main" val="2809048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469900"/>
            <a:ext cx="2551113" cy="1435100"/>
          </a:xfrm>
        </p:spPr>
      </p:sp>
      <p:sp>
        <p:nvSpPr>
          <p:cNvPr id="4" name="Slide Number Placeholder 3"/>
          <p:cNvSpPr>
            <a:spLocks noGrp="1"/>
          </p:cNvSpPr>
          <p:nvPr>
            <p:ph type="sldNum" sz="quarter" idx="10"/>
          </p:nvPr>
        </p:nvSpPr>
        <p:spPr/>
        <p:txBody>
          <a:bodyPr/>
          <a:lstStyle/>
          <a:p>
            <a:fld id="{CF2FD335-6D8E-486A-8F5F-DFC7325903FF}" type="slidenum">
              <a:rPr lang="en-US" smtClean="0"/>
              <a:t>9</a:t>
            </a:fld>
            <a:endParaRPr lang="en-US" dirty="0"/>
          </a:p>
        </p:txBody>
      </p:sp>
    </p:spTree>
    <p:extLst>
      <p:ext uri="{BB962C8B-B14F-4D97-AF65-F5344CB8AC3E}">
        <p14:creationId xmlns:p14="http://schemas.microsoft.com/office/powerpoint/2010/main" val="3509489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6/27/2018</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6/27/2018</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6/27/2018</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6/27/2018</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6/27/2018</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cid:image006.jpg@01D21421.4FC9899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Risk Management in Statistical Organizations</a:t>
            </a:r>
          </a:p>
        </p:txBody>
      </p:sp>
    </p:spTree>
    <p:extLst>
      <p:ext uri="{BB962C8B-B14F-4D97-AF65-F5344CB8AC3E}">
        <p14:creationId xmlns:p14="http://schemas.microsoft.com/office/powerpoint/2010/main" val="2331255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2E56537-4897-4E0E-962B-30A6F4076EE4}"/>
              </a:ext>
            </a:extLst>
          </p:cNvPr>
          <p:cNvSpPr>
            <a:spLocks noGrp="1"/>
          </p:cNvSpPr>
          <p:nvPr>
            <p:ph type="title"/>
          </p:nvPr>
        </p:nvSpPr>
        <p:spPr>
          <a:xfrm>
            <a:off x="241300" y="588521"/>
            <a:ext cx="10972800" cy="1066800"/>
          </a:xfrm>
        </p:spPr>
        <p:txBody>
          <a:bodyPr/>
          <a:lstStyle/>
          <a:p>
            <a:r>
              <a:rPr lang="en-GB" b="1" dirty="0"/>
              <a:t>Risk Scoring Matrix</a:t>
            </a:r>
            <a:endParaRPr lang="en-US" b="1" dirty="0"/>
          </a:p>
        </p:txBody>
      </p:sp>
      <p:graphicFrame>
        <p:nvGraphicFramePr>
          <p:cNvPr id="5" name="Table 4">
            <a:extLst>
              <a:ext uri="{FF2B5EF4-FFF2-40B4-BE49-F238E27FC236}">
                <a16:creationId xmlns:a16="http://schemas.microsoft.com/office/drawing/2014/main" id="{298D58E3-9580-47EB-95F9-ED646F2BC12F}"/>
              </a:ext>
            </a:extLst>
          </p:cNvPr>
          <p:cNvGraphicFramePr>
            <a:graphicFrameLocks noGrp="1"/>
          </p:cNvGraphicFramePr>
          <p:nvPr>
            <p:extLst>
              <p:ext uri="{D42A27DB-BD31-4B8C-83A1-F6EECF244321}">
                <p14:modId xmlns:p14="http://schemas.microsoft.com/office/powerpoint/2010/main" val="3901532888"/>
              </p:ext>
            </p:extLst>
          </p:nvPr>
        </p:nvGraphicFramePr>
        <p:xfrm>
          <a:off x="1314451" y="1655321"/>
          <a:ext cx="8826498" cy="4405484"/>
        </p:xfrm>
        <a:graphic>
          <a:graphicData uri="http://schemas.openxmlformats.org/drawingml/2006/table">
            <a:tbl>
              <a:tblPr/>
              <a:tblGrid>
                <a:gridCol w="997249">
                  <a:extLst>
                    <a:ext uri="{9D8B030D-6E8A-4147-A177-3AD203B41FA5}">
                      <a16:colId xmlns:a16="http://schemas.microsoft.com/office/drawing/2014/main" val="20000"/>
                    </a:ext>
                  </a:extLst>
                </a:gridCol>
                <a:gridCol w="1367850">
                  <a:extLst>
                    <a:ext uri="{9D8B030D-6E8A-4147-A177-3AD203B41FA5}">
                      <a16:colId xmlns:a16="http://schemas.microsoft.com/office/drawing/2014/main" val="20001"/>
                    </a:ext>
                  </a:extLst>
                </a:gridCol>
                <a:gridCol w="1241899">
                  <a:extLst>
                    <a:ext uri="{9D8B030D-6E8A-4147-A177-3AD203B41FA5}">
                      <a16:colId xmlns:a16="http://schemas.microsoft.com/office/drawing/2014/main" val="20002"/>
                    </a:ext>
                  </a:extLst>
                </a:gridCol>
                <a:gridCol w="1304875">
                  <a:extLst>
                    <a:ext uri="{9D8B030D-6E8A-4147-A177-3AD203B41FA5}">
                      <a16:colId xmlns:a16="http://schemas.microsoft.com/office/drawing/2014/main" val="20003"/>
                    </a:ext>
                  </a:extLst>
                </a:gridCol>
                <a:gridCol w="1304875">
                  <a:extLst>
                    <a:ext uri="{9D8B030D-6E8A-4147-A177-3AD203B41FA5}">
                      <a16:colId xmlns:a16="http://schemas.microsoft.com/office/drawing/2014/main" val="20004"/>
                    </a:ext>
                  </a:extLst>
                </a:gridCol>
                <a:gridCol w="1304875">
                  <a:extLst>
                    <a:ext uri="{9D8B030D-6E8A-4147-A177-3AD203B41FA5}">
                      <a16:colId xmlns:a16="http://schemas.microsoft.com/office/drawing/2014/main" val="20005"/>
                    </a:ext>
                  </a:extLst>
                </a:gridCol>
                <a:gridCol w="1304875">
                  <a:extLst>
                    <a:ext uri="{9D8B030D-6E8A-4147-A177-3AD203B41FA5}">
                      <a16:colId xmlns:a16="http://schemas.microsoft.com/office/drawing/2014/main" val="20006"/>
                    </a:ext>
                  </a:extLst>
                </a:gridCol>
              </a:tblGrid>
              <a:tr h="619868">
                <a:tc rowSpan="2" gridSpan="2">
                  <a:txBody>
                    <a:bodyPr/>
                    <a:lstStyle/>
                    <a:p>
                      <a:pPr algn="ctr">
                        <a:lnSpc>
                          <a:spcPct val="115000"/>
                        </a:lnSpc>
                        <a:spcAft>
                          <a:spcPts val="0"/>
                        </a:spcAft>
                      </a:pPr>
                      <a:r>
                        <a:rPr lang="en-GB" sz="2400" b="1" dirty="0">
                          <a:solidFill>
                            <a:srgbClr val="000000"/>
                          </a:solidFill>
                          <a:latin typeface="Calibri"/>
                          <a:ea typeface="Times New Roman"/>
                          <a:cs typeface="Times New Roman"/>
                        </a:rPr>
                        <a:t> </a:t>
                      </a:r>
                      <a:r>
                        <a:rPr lang="en-GB" sz="2800" b="1" dirty="0">
                          <a:solidFill>
                            <a:srgbClr val="000000"/>
                          </a:solidFill>
                          <a:latin typeface="Calibri"/>
                          <a:ea typeface="Times New Roman"/>
                          <a:cs typeface="Times New Roman"/>
                        </a:rPr>
                        <a:t>Risk Exposure Calculator</a:t>
                      </a:r>
                      <a:endParaRPr lang="en-GB" sz="2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gridSpan="5">
                  <a:txBody>
                    <a:bodyPr/>
                    <a:lstStyle/>
                    <a:p>
                      <a:pPr algn="ctr">
                        <a:lnSpc>
                          <a:spcPct val="115000"/>
                        </a:lnSpc>
                        <a:spcAft>
                          <a:spcPts val="0"/>
                        </a:spcAft>
                      </a:pPr>
                      <a:r>
                        <a:rPr lang="en-GB" sz="3600" b="1" dirty="0">
                          <a:solidFill>
                            <a:srgbClr val="000000"/>
                          </a:solidFill>
                          <a:latin typeface="Arial"/>
                          <a:ea typeface="Times New Roman"/>
                          <a:cs typeface="Times New Roman"/>
                        </a:rPr>
                        <a:t>Likelihood</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619868">
                <a:tc gridSpan="2" vMerge="1">
                  <a:txBody>
                    <a:bodyPr/>
                    <a:lstStyle/>
                    <a:p>
                      <a:endParaRPr lang="en-GB"/>
                    </a:p>
                  </a:txBody>
                  <a:tcPr/>
                </a:tc>
                <a:tc hMerge="1" vMerge="1">
                  <a:txBody>
                    <a:bodyPr/>
                    <a:lstStyle/>
                    <a:p>
                      <a:endParaRPr lang="en-GB"/>
                    </a:p>
                  </a:txBody>
                  <a:tcPr/>
                </a:tc>
                <a:tc>
                  <a:txBody>
                    <a:bodyPr/>
                    <a:lstStyle/>
                    <a:p>
                      <a:pPr algn="ctr">
                        <a:lnSpc>
                          <a:spcPct val="115000"/>
                        </a:lnSpc>
                        <a:spcAft>
                          <a:spcPts val="0"/>
                        </a:spcAft>
                      </a:pPr>
                      <a:r>
                        <a:rPr lang="en-GB" sz="1400" b="1" dirty="0">
                          <a:solidFill>
                            <a:srgbClr val="000000"/>
                          </a:solidFill>
                          <a:latin typeface="Arial"/>
                          <a:ea typeface="Calibri"/>
                          <a:cs typeface="Times New Roman"/>
                        </a:rPr>
                        <a:t>Rare</a:t>
                      </a:r>
                    </a:p>
                    <a:p>
                      <a:pPr algn="ctr">
                        <a:lnSpc>
                          <a:spcPct val="115000"/>
                        </a:lnSpc>
                        <a:spcAft>
                          <a:spcPts val="0"/>
                        </a:spcAft>
                      </a:pPr>
                      <a:r>
                        <a:rPr lang="en-GB" sz="1400" b="1" dirty="0">
                          <a:solidFill>
                            <a:srgbClr val="000000"/>
                          </a:solidFill>
                          <a:latin typeface="Arial"/>
                          <a:ea typeface="Calibri"/>
                          <a:cs typeface="Times New Roman"/>
                        </a:rPr>
                        <a:t>(1)</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0000"/>
                          </a:solidFill>
                          <a:latin typeface="Arial"/>
                          <a:ea typeface="Calibri"/>
                          <a:cs typeface="Times New Roman"/>
                        </a:rPr>
                        <a:t>Unlikely </a:t>
                      </a:r>
                    </a:p>
                    <a:p>
                      <a:pPr algn="ctr">
                        <a:lnSpc>
                          <a:spcPct val="115000"/>
                        </a:lnSpc>
                        <a:spcAft>
                          <a:spcPts val="0"/>
                        </a:spcAft>
                      </a:pPr>
                      <a:r>
                        <a:rPr lang="en-GB" sz="1400" b="1" dirty="0">
                          <a:solidFill>
                            <a:srgbClr val="000000"/>
                          </a:solidFill>
                          <a:latin typeface="Arial"/>
                          <a:ea typeface="Calibri"/>
                          <a:cs typeface="Times New Roman"/>
                        </a:rPr>
                        <a:t>(2)</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0000"/>
                          </a:solidFill>
                          <a:latin typeface="Arial"/>
                          <a:ea typeface="Calibri"/>
                          <a:cs typeface="Times New Roman"/>
                        </a:rPr>
                        <a:t>Possible</a:t>
                      </a:r>
                    </a:p>
                    <a:p>
                      <a:pPr algn="ctr">
                        <a:lnSpc>
                          <a:spcPct val="115000"/>
                        </a:lnSpc>
                        <a:spcAft>
                          <a:spcPts val="0"/>
                        </a:spcAft>
                      </a:pPr>
                      <a:r>
                        <a:rPr lang="en-GB" sz="1400" b="1" dirty="0">
                          <a:solidFill>
                            <a:srgbClr val="000000"/>
                          </a:solidFill>
                          <a:latin typeface="Arial"/>
                          <a:ea typeface="Calibri"/>
                          <a:cs typeface="Times New Roman"/>
                        </a:rPr>
                        <a:t> (3)</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0000"/>
                          </a:solidFill>
                          <a:latin typeface="Arial"/>
                          <a:ea typeface="Calibri"/>
                          <a:cs typeface="Times New Roman"/>
                        </a:rPr>
                        <a:t>Likely</a:t>
                      </a:r>
                    </a:p>
                    <a:p>
                      <a:pPr algn="ctr">
                        <a:lnSpc>
                          <a:spcPct val="115000"/>
                        </a:lnSpc>
                        <a:spcAft>
                          <a:spcPts val="0"/>
                        </a:spcAft>
                      </a:pPr>
                      <a:r>
                        <a:rPr lang="en-GB" sz="1400" b="1" dirty="0">
                          <a:solidFill>
                            <a:srgbClr val="000000"/>
                          </a:solidFill>
                          <a:latin typeface="Arial"/>
                          <a:ea typeface="Calibri"/>
                          <a:cs typeface="Times New Roman"/>
                        </a:rPr>
                        <a:t> (4)</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0000"/>
                          </a:solidFill>
                          <a:latin typeface="Arial"/>
                          <a:ea typeface="Calibri"/>
                          <a:cs typeface="Times New Roman"/>
                        </a:rPr>
                        <a:t>Almost certain (5)</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19868">
                <a:tc rowSpan="5">
                  <a:txBody>
                    <a:bodyPr/>
                    <a:lstStyle/>
                    <a:p>
                      <a:pPr algn="ctr">
                        <a:lnSpc>
                          <a:spcPct val="115000"/>
                        </a:lnSpc>
                        <a:spcAft>
                          <a:spcPts val="0"/>
                        </a:spcAft>
                      </a:pPr>
                      <a:r>
                        <a:rPr lang="en-GB" sz="3600" b="1" dirty="0">
                          <a:solidFill>
                            <a:srgbClr val="000000"/>
                          </a:solidFill>
                          <a:latin typeface="Arial"/>
                          <a:ea typeface="Times New Roman"/>
                          <a:cs typeface="Times New Roman"/>
                        </a:rPr>
                        <a:t>Impact</a:t>
                      </a:r>
                      <a:endParaRPr lang="en-GB" sz="3600" dirty="0">
                        <a:latin typeface="Calibri"/>
                        <a:ea typeface="Calibri"/>
                        <a:cs typeface="Times New Roman"/>
                      </a:endParaRPr>
                    </a:p>
                  </a:txBody>
                  <a:tcPr marL="65314" marR="6531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400" b="1" dirty="0">
                          <a:solidFill>
                            <a:srgbClr val="000000"/>
                          </a:solidFill>
                          <a:latin typeface="Arial"/>
                          <a:ea typeface="Times New Roman"/>
                          <a:cs typeface="Times New Roman"/>
                        </a:rPr>
                        <a:t>Disastrous      (6)</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6</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12</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18</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115000"/>
                        </a:lnSpc>
                        <a:spcAft>
                          <a:spcPts val="0"/>
                        </a:spcAft>
                      </a:pPr>
                      <a:r>
                        <a:rPr lang="en-GB" sz="3600" b="1" dirty="0">
                          <a:solidFill>
                            <a:srgbClr val="FFFFFF"/>
                          </a:solidFill>
                          <a:latin typeface="Arial"/>
                          <a:ea typeface="Times New Roman"/>
                          <a:cs typeface="Times New Roman"/>
                        </a:rPr>
                        <a:t>24</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a:lnSpc>
                          <a:spcPct val="115000"/>
                        </a:lnSpc>
                        <a:spcAft>
                          <a:spcPts val="0"/>
                        </a:spcAft>
                      </a:pPr>
                      <a:r>
                        <a:rPr lang="en-GB" sz="3600" b="1" dirty="0">
                          <a:solidFill>
                            <a:srgbClr val="FFFFFF"/>
                          </a:solidFill>
                          <a:latin typeface="Arial"/>
                          <a:ea typeface="Times New Roman"/>
                          <a:cs typeface="Times New Roman"/>
                        </a:rPr>
                        <a:t>30</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0002"/>
                  </a:ext>
                </a:extLst>
              </a:tr>
              <a:tr h="619868">
                <a:tc vMerge="1">
                  <a:txBody>
                    <a:bodyPr/>
                    <a:lstStyle/>
                    <a:p>
                      <a:endParaRPr lang="en-GB"/>
                    </a:p>
                  </a:txBody>
                  <a:tcPr/>
                </a:tc>
                <a:tc>
                  <a:txBody>
                    <a:bodyPr/>
                    <a:lstStyle/>
                    <a:p>
                      <a:pPr algn="ctr">
                        <a:lnSpc>
                          <a:spcPct val="115000"/>
                        </a:lnSpc>
                        <a:spcAft>
                          <a:spcPts val="0"/>
                        </a:spcAft>
                      </a:pPr>
                      <a:r>
                        <a:rPr lang="en-GB" sz="1400" b="1" dirty="0">
                          <a:solidFill>
                            <a:srgbClr val="000000"/>
                          </a:solidFill>
                          <a:latin typeface="Arial"/>
                          <a:ea typeface="Times New Roman"/>
                          <a:cs typeface="Times New Roman"/>
                        </a:rPr>
                        <a:t>Major </a:t>
                      </a:r>
                    </a:p>
                    <a:p>
                      <a:pPr algn="ctr">
                        <a:lnSpc>
                          <a:spcPct val="115000"/>
                        </a:lnSpc>
                        <a:spcAft>
                          <a:spcPts val="0"/>
                        </a:spcAft>
                      </a:pPr>
                      <a:r>
                        <a:rPr lang="en-GB" sz="1400" b="1" dirty="0">
                          <a:solidFill>
                            <a:srgbClr val="000000"/>
                          </a:solidFill>
                          <a:latin typeface="Arial"/>
                          <a:ea typeface="Times New Roman"/>
                          <a:cs typeface="Times New Roman"/>
                        </a:rPr>
                        <a:t>(4)</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3600" b="1">
                          <a:solidFill>
                            <a:srgbClr val="000000"/>
                          </a:solidFill>
                          <a:latin typeface="Arial"/>
                          <a:ea typeface="Times New Roman"/>
                          <a:cs typeface="Times New Roman"/>
                        </a:rPr>
                        <a:t>4</a:t>
                      </a:r>
                      <a:endParaRPr lang="en-GB" sz="36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8</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12</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16</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115000"/>
                        </a:lnSpc>
                        <a:spcAft>
                          <a:spcPts val="0"/>
                        </a:spcAft>
                      </a:pPr>
                      <a:r>
                        <a:rPr lang="en-GB" sz="3600" b="1">
                          <a:solidFill>
                            <a:srgbClr val="000000"/>
                          </a:solidFill>
                          <a:latin typeface="Arial"/>
                          <a:ea typeface="Times New Roman"/>
                          <a:cs typeface="Times New Roman"/>
                        </a:rPr>
                        <a:t>20</a:t>
                      </a:r>
                      <a:endParaRPr lang="en-GB" sz="36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619868">
                <a:tc vMerge="1">
                  <a:txBody>
                    <a:bodyPr/>
                    <a:lstStyle/>
                    <a:p>
                      <a:endParaRPr lang="en-GB"/>
                    </a:p>
                  </a:txBody>
                  <a:tcPr/>
                </a:tc>
                <a:tc>
                  <a:txBody>
                    <a:bodyPr/>
                    <a:lstStyle/>
                    <a:p>
                      <a:pPr algn="ctr">
                        <a:lnSpc>
                          <a:spcPct val="115000"/>
                        </a:lnSpc>
                        <a:spcAft>
                          <a:spcPts val="0"/>
                        </a:spcAft>
                      </a:pPr>
                      <a:r>
                        <a:rPr lang="en-GB" sz="1400" b="1" dirty="0">
                          <a:solidFill>
                            <a:srgbClr val="000000"/>
                          </a:solidFill>
                          <a:latin typeface="Arial"/>
                          <a:ea typeface="Times New Roman"/>
                          <a:cs typeface="Times New Roman"/>
                        </a:rPr>
                        <a:t>Moderate </a:t>
                      </a:r>
                    </a:p>
                    <a:p>
                      <a:pPr algn="ctr">
                        <a:lnSpc>
                          <a:spcPct val="115000"/>
                        </a:lnSpc>
                        <a:spcAft>
                          <a:spcPts val="0"/>
                        </a:spcAft>
                      </a:pPr>
                      <a:r>
                        <a:rPr lang="en-GB" sz="1400" b="1" dirty="0">
                          <a:solidFill>
                            <a:srgbClr val="000000"/>
                          </a:solidFill>
                          <a:latin typeface="Arial"/>
                          <a:ea typeface="Times New Roman"/>
                          <a:cs typeface="Times New Roman"/>
                        </a:rPr>
                        <a:t>(3)</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3</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a:solidFill>
                            <a:srgbClr val="000000"/>
                          </a:solidFill>
                          <a:latin typeface="Arial"/>
                          <a:ea typeface="Times New Roman"/>
                          <a:cs typeface="Times New Roman"/>
                        </a:rPr>
                        <a:t>6</a:t>
                      </a:r>
                      <a:endParaRPr lang="en-GB" sz="36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9</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12</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15</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619868">
                <a:tc vMerge="1">
                  <a:txBody>
                    <a:bodyPr/>
                    <a:lstStyle/>
                    <a:p>
                      <a:endParaRPr lang="en-GB"/>
                    </a:p>
                  </a:txBody>
                  <a:tcPr/>
                </a:tc>
                <a:tc>
                  <a:txBody>
                    <a:bodyPr/>
                    <a:lstStyle/>
                    <a:p>
                      <a:pPr algn="ctr">
                        <a:lnSpc>
                          <a:spcPct val="115000"/>
                        </a:lnSpc>
                        <a:spcAft>
                          <a:spcPts val="0"/>
                        </a:spcAft>
                      </a:pPr>
                      <a:r>
                        <a:rPr lang="en-GB" sz="1400" b="1" dirty="0">
                          <a:solidFill>
                            <a:srgbClr val="000000"/>
                          </a:solidFill>
                          <a:latin typeface="Arial"/>
                          <a:ea typeface="Times New Roman"/>
                          <a:cs typeface="Times New Roman"/>
                        </a:rPr>
                        <a:t>Minor </a:t>
                      </a:r>
                    </a:p>
                    <a:p>
                      <a:pPr algn="ctr">
                        <a:lnSpc>
                          <a:spcPct val="115000"/>
                        </a:lnSpc>
                        <a:spcAft>
                          <a:spcPts val="0"/>
                        </a:spcAft>
                      </a:pPr>
                      <a:r>
                        <a:rPr lang="en-GB" sz="1400" b="1" dirty="0">
                          <a:solidFill>
                            <a:srgbClr val="000000"/>
                          </a:solidFill>
                          <a:latin typeface="Arial"/>
                          <a:ea typeface="Times New Roman"/>
                          <a:cs typeface="Times New Roman"/>
                        </a:rPr>
                        <a:t>(2)</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2</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4</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a:solidFill>
                            <a:srgbClr val="000000"/>
                          </a:solidFill>
                          <a:latin typeface="Arial"/>
                          <a:ea typeface="Times New Roman"/>
                          <a:cs typeface="Times New Roman"/>
                        </a:rPr>
                        <a:t>6</a:t>
                      </a:r>
                      <a:endParaRPr lang="en-GB" sz="36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8</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10</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extLst>
                  <a:ext uri="{0D108BD9-81ED-4DB2-BD59-A6C34878D82A}">
                    <a16:rowId xmlns:a16="http://schemas.microsoft.com/office/drawing/2014/main" val="10005"/>
                  </a:ext>
                </a:extLst>
              </a:tr>
              <a:tr h="619868">
                <a:tc vMerge="1">
                  <a:txBody>
                    <a:bodyPr/>
                    <a:lstStyle/>
                    <a:p>
                      <a:endParaRPr lang="en-GB"/>
                    </a:p>
                  </a:txBody>
                  <a:tcPr/>
                </a:tc>
                <a:tc>
                  <a:txBody>
                    <a:bodyPr/>
                    <a:lstStyle/>
                    <a:p>
                      <a:pPr algn="ctr">
                        <a:lnSpc>
                          <a:spcPct val="115000"/>
                        </a:lnSpc>
                        <a:spcAft>
                          <a:spcPts val="0"/>
                        </a:spcAft>
                      </a:pPr>
                      <a:r>
                        <a:rPr lang="en-GB" sz="1400" b="1" dirty="0">
                          <a:solidFill>
                            <a:srgbClr val="000000"/>
                          </a:solidFill>
                          <a:latin typeface="Arial"/>
                          <a:ea typeface="Times New Roman"/>
                          <a:cs typeface="Times New Roman"/>
                        </a:rPr>
                        <a:t>Insignificant   (1)</a:t>
                      </a:r>
                      <a:endParaRPr lang="en-GB" sz="14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1</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2</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3</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4</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n-GB" sz="3600" b="1" dirty="0">
                          <a:solidFill>
                            <a:srgbClr val="000000"/>
                          </a:solidFill>
                          <a:latin typeface="Arial"/>
                          <a:ea typeface="Times New Roman"/>
                          <a:cs typeface="Times New Roman"/>
                        </a:rPr>
                        <a:t>5</a:t>
                      </a:r>
                      <a:endParaRPr lang="en-GB" sz="36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extLst>
                  <a:ext uri="{0D108BD9-81ED-4DB2-BD59-A6C34878D82A}">
                    <a16:rowId xmlns:a16="http://schemas.microsoft.com/office/drawing/2014/main" val="10006"/>
                  </a:ext>
                </a:extLst>
              </a:tr>
            </a:tbl>
          </a:graphicData>
        </a:graphic>
      </p:graphicFrame>
      <p:sp>
        <p:nvSpPr>
          <p:cNvPr id="6" name="Rectangle 5">
            <a:extLst>
              <a:ext uri="{FF2B5EF4-FFF2-40B4-BE49-F238E27FC236}">
                <a16:creationId xmlns:a16="http://schemas.microsoft.com/office/drawing/2014/main" id="{CF010E31-89E2-42DF-9506-8DF4D8915D7E}"/>
              </a:ext>
            </a:extLst>
          </p:cNvPr>
          <p:cNvSpPr/>
          <p:nvPr/>
        </p:nvSpPr>
        <p:spPr>
          <a:xfrm>
            <a:off x="2277556" y="6165334"/>
            <a:ext cx="6900287" cy="584775"/>
          </a:xfrm>
          <a:prstGeom prst="rect">
            <a:avLst/>
          </a:prstGeom>
        </p:spPr>
        <p:txBody>
          <a:bodyPr wrap="none">
            <a:spAutoFit/>
          </a:bodyPr>
          <a:lstStyle/>
          <a:p>
            <a:r>
              <a:rPr lang="en-US" sz="3200" dirty="0">
                <a:solidFill>
                  <a:schemeClr val="accent2">
                    <a:lumMod val="75000"/>
                  </a:schemeClr>
                </a:solidFill>
              </a:rPr>
              <a:t>Likelihood x Impact = Exposure (L x I = E)</a:t>
            </a:r>
          </a:p>
        </p:txBody>
      </p:sp>
    </p:spTree>
    <p:extLst>
      <p:ext uri="{BB962C8B-B14F-4D97-AF65-F5344CB8AC3E}">
        <p14:creationId xmlns:p14="http://schemas.microsoft.com/office/powerpoint/2010/main" val="12606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28221"/>
            <a:ext cx="10972800" cy="1066800"/>
          </a:xfrm>
        </p:spPr>
        <p:txBody>
          <a:bodyPr/>
          <a:lstStyle/>
          <a:p>
            <a:r>
              <a:rPr lang="en-GB" b="1" dirty="0"/>
              <a:t>Risk Identification Exercise</a:t>
            </a:r>
            <a:endParaRPr lang="en-US" b="1" dirty="0"/>
          </a:p>
        </p:txBody>
      </p:sp>
      <p:sp>
        <p:nvSpPr>
          <p:cNvPr id="11" name="Rectangle 10">
            <a:extLst>
              <a:ext uri="{FF2B5EF4-FFF2-40B4-BE49-F238E27FC236}">
                <a16:creationId xmlns:a16="http://schemas.microsoft.com/office/drawing/2014/main" id="{FF01E2E9-8648-490C-8648-961493BFA639}"/>
              </a:ext>
            </a:extLst>
          </p:cNvPr>
          <p:cNvSpPr/>
          <p:nvPr/>
        </p:nvSpPr>
        <p:spPr>
          <a:xfrm>
            <a:off x="609600" y="1795021"/>
            <a:ext cx="5908777" cy="584775"/>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0" cap="none" spc="0" normalizeH="0" baseline="0" noProof="0" dirty="0">
              <a:ln>
                <a:noFill/>
              </a:ln>
              <a:solidFill>
                <a:schemeClr val="accent3">
                  <a:lumMod val="50000"/>
                </a:schemeClr>
              </a:solidFill>
              <a:effectLst/>
              <a:uLnTx/>
              <a:uFillTx/>
            </a:endParaRPr>
          </a:p>
        </p:txBody>
      </p:sp>
      <p:graphicFrame>
        <p:nvGraphicFramePr>
          <p:cNvPr id="6" name="Table 5">
            <a:extLst>
              <a:ext uri="{FF2B5EF4-FFF2-40B4-BE49-F238E27FC236}">
                <a16:creationId xmlns:a16="http://schemas.microsoft.com/office/drawing/2014/main" id="{1CAB2D4F-7C3F-4E66-9F93-86003A2ED295}"/>
              </a:ext>
            </a:extLst>
          </p:cNvPr>
          <p:cNvGraphicFramePr>
            <a:graphicFrameLocks noGrp="1"/>
          </p:cNvGraphicFramePr>
          <p:nvPr>
            <p:extLst>
              <p:ext uri="{D42A27DB-BD31-4B8C-83A1-F6EECF244321}">
                <p14:modId xmlns:p14="http://schemas.microsoft.com/office/powerpoint/2010/main" val="30028223"/>
              </p:ext>
            </p:extLst>
          </p:nvPr>
        </p:nvGraphicFramePr>
        <p:xfrm>
          <a:off x="609600" y="1697566"/>
          <a:ext cx="10871202" cy="4665136"/>
        </p:xfrm>
        <a:graphic>
          <a:graphicData uri="http://schemas.openxmlformats.org/drawingml/2006/table">
            <a:tbl>
              <a:tblPr firstRow="1" bandRow="1">
                <a:tableStyleId>{3B4B98B0-60AC-42C2-AFA5-B58CD77FA1E5}</a:tableStyleId>
              </a:tblPr>
              <a:tblGrid>
                <a:gridCol w="6896100">
                  <a:extLst>
                    <a:ext uri="{9D8B030D-6E8A-4147-A177-3AD203B41FA5}">
                      <a16:colId xmlns:a16="http://schemas.microsoft.com/office/drawing/2014/main" val="4287401803"/>
                    </a:ext>
                  </a:extLst>
                </a:gridCol>
                <a:gridCol w="977900">
                  <a:extLst>
                    <a:ext uri="{9D8B030D-6E8A-4147-A177-3AD203B41FA5}">
                      <a16:colId xmlns:a16="http://schemas.microsoft.com/office/drawing/2014/main" val="4088860921"/>
                    </a:ext>
                  </a:extLst>
                </a:gridCol>
                <a:gridCol w="1028700">
                  <a:extLst>
                    <a:ext uri="{9D8B030D-6E8A-4147-A177-3AD203B41FA5}">
                      <a16:colId xmlns:a16="http://schemas.microsoft.com/office/drawing/2014/main" val="1265834414"/>
                    </a:ext>
                  </a:extLst>
                </a:gridCol>
                <a:gridCol w="1104900">
                  <a:extLst>
                    <a:ext uri="{9D8B030D-6E8A-4147-A177-3AD203B41FA5}">
                      <a16:colId xmlns:a16="http://schemas.microsoft.com/office/drawing/2014/main" val="402755737"/>
                    </a:ext>
                  </a:extLst>
                </a:gridCol>
                <a:gridCol w="863602">
                  <a:extLst>
                    <a:ext uri="{9D8B030D-6E8A-4147-A177-3AD203B41FA5}">
                      <a16:colId xmlns:a16="http://schemas.microsoft.com/office/drawing/2014/main" val="1787629868"/>
                    </a:ext>
                  </a:extLst>
                </a:gridCol>
              </a:tblGrid>
              <a:tr h="583142">
                <a:tc>
                  <a:txBody>
                    <a:bodyPr/>
                    <a:lstStyle/>
                    <a:p>
                      <a:r>
                        <a:rPr lang="en-GB" dirty="0"/>
                        <a:t>Risk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a:t>Likelihood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GB" dirty="0"/>
                        <a:t>Impact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GB" dirty="0"/>
                        <a:t>Exposure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GB" dirty="0"/>
                        <a:t>Rank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762105"/>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3184754"/>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7885816"/>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4799286"/>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7080227"/>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7869571"/>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6039379"/>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0000"/>
                      </a:srgb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2680764"/>
                  </a:ext>
                </a:extLst>
              </a:tr>
            </a:tbl>
          </a:graphicData>
        </a:graphic>
      </p:graphicFrame>
    </p:spTree>
    <p:extLst>
      <p:ext uri="{BB962C8B-B14F-4D97-AF65-F5344CB8AC3E}">
        <p14:creationId xmlns:p14="http://schemas.microsoft.com/office/powerpoint/2010/main" val="1647162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4915"/>
            <a:ext cx="10972800" cy="1066800"/>
          </a:xfrm>
        </p:spPr>
        <p:txBody>
          <a:bodyPr/>
          <a:lstStyle/>
          <a:p>
            <a:pPr algn="just">
              <a:defRPr/>
            </a:pPr>
            <a:r>
              <a:rPr lang="en-US" b="1" dirty="0">
                <a:solidFill>
                  <a:schemeClr val="accent3">
                    <a:lumMod val="50000"/>
                  </a:schemeClr>
                </a:solidFill>
              </a:rPr>
              <a:t>Risk Assessment – </a:t>
            </a:r>
            <a:r>
              <a:rPr lang="en-US" b="1" i="1" dirty="0">
                <a:solidFill>
                  <a:schemeClr val="accent3">
                    <a:lumMod val="50000"/>
                  </a:schemeClr>
                </a:solidFill>
              </a:rPr>
              <a:t>Risk</a:t>
            </a:r>
            <a:r>
              <a:rPr lang="en-US" b="1" dirty="0">
                <a:solidFill>
                  <a:schemeClr val="accent3">
                    <a:lumMod val="50000"/>
                  </a:schemeClr>
                </a:solidFill>
              </a:rPr>
              <a:t> </a:t>
            </a:r>
            <a:r>
              <a:rPr lang="en-US" b="1" i="1" dirty="0">
                <a:solidFill>
                  <a:schemeClr val="accent3">
                    <a:lumMod val="50000"/>
                  </a:schemeClr>
                </a:solidFill>
              </a:rPr>
              <a:t>Treatment</a:t>
            </a:r>
          </a:p>
        </p:txBody>
      </p:sp>
      <p:sp>
        <p:nvSpPr>
          <p:cNvPr id="3" name="Rectangle: Rounded Corners 2">
            <a:extLst>
              <a:ext uri="{FF2B5EF4-FFF2-40B4-BE49-F238E27FC236}">
                <a16:creationId xmlns:a16="http://schemas.microsoft.com/office/drawing/2014/main" id="{AC7BDFAD-0D31-4C68-B166-382284D21480}"/>
              </a:ext>
            </a:extLst>
          </p:cNvPr>
          <p:cNvSpPr/>
          <p:nvPr/>
        </p:nvSpPr>
        <p:spPr>
          <a:xfrm>
            <a:off x="609599" y="2200612"/>
            <a:ext cx="2330245" cy="545057"/>
          </a:xfrm>
          <a:prstGeom prst="roundRect">
            <a:avLst/>
          </a:prstGeom>
          <a:ln w="34925">
            <a:solidFill>
              <a:schemeClr val="accent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3200" b="1" dirty="0">
                <a:solidFill>
                  <a:schemeClr val="accent3">
                    <a:lumMod val="50000"/>
                  </a:schemeClr>
                </a:solidFill>
              </a:rPr>
              <a:t>Tolerate</a:t>
            </a:r>
          </a:p>
        </p:txBody>
      </p:sp>
      <p:sp>
        <p:nvSpPr>
          <p:cNvPr id="4" name="Rectangle 3">
            <a:extLst>
              <a:ext uri="{FF2B5EF4-FFF2-40B4-BE49-F238E27FC236}">
                <a16:creationId xmlns:a16="http://schemas.microsoft.com/office/drawing/2014/main" id="{4B439B8C-2D85-4A5E-9BE3-F116BCAD7853}"/>
              </a:ext>
            </a:extLst>
          </p:cNvPr>
          <p:cNvSpPr/>
          <p:nvPr/>
        </p:nvSpPr>
        <p:spPr>
          <a:xfrm>
            <a:off x="609598" y="1237877"/>
            <a:ext cx="10795819" cy="784830"/>
          </a:xfrm>
          <a:prstGeom prst="rect">
            <a:avLst/>
          </a:prstGeom>
        </p:spPr>
        <p:txBody>
          <a:bodyPr wrap="square">
            <a:spAutoFit/>
          </a:bodyPr>
          <a:lstStyle/>
          <a:p>
            <a:pPr algn="just">
              <a:lnSpc>
                <a:spcPct val="125000"/>
              </a:lnSpc>
              <a:spcAft>
                <a:spcPts val="600"/>
              </a:spcAft>
            </a:pPr>
            <a:r>
              <a:rPr lang="en-US" dirty="0">
                <a:solidFill>
                  <a:schemeClr val="accent3">
                    <a:lumMod val="50000"/>
                  </a:schemeClr>
                </a:solidFill>
                <a:latin typeface="Calibri" panose="020F0502020204030204" pitchFamily="34" charset="0"/>
              </a:rPr>
              <a:t>There are </a:t>
            </a:r>
            <a:r>
              <a:rPr lang="en-US" b="1" dirty="0">
                <a:solidFill>
                  <a:schemeClr val="accent3">
                    <a:lumMod val="50000"/>
                  </a:schemeClr>
                </a:solidFill>
                <a:latin typeface="Calibri" panose="020F0502020204030204" pitchFamily="34" charset="0"/>
              </a:rPr>
              <a:t>different response action categories </a:t>
            </a:r>
            <a:r>
              <a:rPr lang="en-US" dirty="0">
                <a:solidFill>
                  <a:schemeClr val="accent3">
                    <a:lumMod val="50000"/>
                  </a:schemeClr>
                </a:solidFill>
                <a:latin typeface="Calibri" panose="020F0502020204030204" pitchFamily="34" charset="0"/>
              </a:rPr>
              <a:t>which correspond to key general approaches, not necessarily mutually exclusive, or appropriate in all circumstances</a:t>
            </a:r>
            <a:r>
              <a:rPr lang="en-US" dirty="0">
                <a:latin typeface="Calibri" panose="020F0502020204030204" pitchFamily="34" charset="0"/>
              </a:rPr>
              <a:t>.</a:t>
            </a:r>
          </a:p>
        </p:txBody>
      </p:sp>
      <p:sp>
        <p:nvSpPr>
          <p:cNvPr id="5" name="Rectangle 4">
            <a:extLst>
              <a:ext uri="{FF2B5EF4-FFF2-40B4-BE49-F238E27FC236}">
                <a16:creationId xmlns:a16="http://schemas.microsoft.com/office/drawing/2014/main" id="{D72C6390-0DC8-47D1-B2BC-77914BE90AC4}"/>
              </a:ext>
            </a:extLst>
          </p:cNvPr>
          <p:cNvSpPr/>
          <p:nvPr/>
        </p:nvSpPr>
        <p:spPr>
          <a:xfrm>
            <a:off x="609597" y="2277649"/>
            <a:ext cx="10795819" cy="1656479"/>
          </a:xfrm>
          <a:prstGeom prst="rect">
            <a:avLst/>
          </a:prstGeom>
        </p:spPr>
        <p:txBody>
          <a:bodyPr wrap="square">
            <a:spAutoFit/>
          </a:bodyPr>
          <a:lstStyle/>
          <a:p>
            <a:pPr algn="just">
              <a:lnSpc>
                <a:spcPct val="114000"/>
              </a:lnSpc>
              <a:spcAft>
                <a:spcPts val="600"/>
              </a:spcAft>
            </a:pPr>
            <a:r>
              <a:rPr lang="en-US" dirty="0">
                <a:solidFill>
                  <a:schemeClr val="accent3">
                    <a:lumMod val="50000"/>
                  </a:schemeClr>
                </a:solidFill>
                <a:latin typeface="Calibri" panose="020F0502020204030204" pitchFamily="34" charset="0"/>
              </a:rPr>
              <a:t>                                              In these cases the response may be to tolerate the existing level of risk. The actions are:</a:t>
            </a:r>
          </a:p>
          <a:p>
            <a:pPr algn="just">
              <a:lnSpc>
                <a:spcPct val="114000"/>
              </a:lnSpc>
              <a:spcAft>
                <a:spcPts val="600"/>
              </a:spcAft>
            </a:pPr>
            <a:endParaRPr lang="en-US" sz="400" dirty="0">
              <a:solidFill>
                <a:schemeClr val="accent3">
                  <a:lumMod val="50000"/>
                </a:schemeClr>
              </a:solidFill>
              <a:latin typeface="Calibri" panose="020F0502020204030204" pitchFamily="34" charset="0"/>
            </a:endParaRPr>
          </a:p>
          <a:p>
            <a:pPr marL="266700" indent="-180975" algn="just">
              <a:lnSpc>
                <a:spcPct val="114000"/>
              </a:lnSpc>
              <a:spcAft>
                <a:spcPts val="600"/>
              </a:spcAft>
              <a:buFont typeface="Arial" panose="020B0604020202020204" pitchFamily="34" charset="0"/>
              <a:buChar char="•"/>
            </a:pPr>
            <a:r>
              <a:rPr lang="en-US" b="1" dirty="0">
                <a:solidFill>
                  <a:schemeClr val="accent3">
                    <a:lumMod val="50000"/>
                  </a:schemeClr>
                </a:solidFill>
                <a:latin typeface="Calibri" panose="020F0502020204030204" pitchFamily="34" charset="0"/>
              </a:rPr>
              <a:t>Risk acceptance: </a:t>
            </a:r>
            <a:r>
              <a:rPr lang="en-US" dirty="0">
                <a:solidFill>
                  <a:schemeClr val="accent3">
                    <a:lumMod val="50000"/>
                  </a:schemeClr>
                </a:solidFill>
                <a:latin typeface="Calibri" panose="020F0502020204030204" pitchFamily="34" charset="0"/>
              </a:rPr>
              <a:t>no action is taken to affect likelihood or impact.</a:t>
            </a:r>
          </a:p>
          <a:p>
            <a:pPr marL="266700" indent="-180975" algn="just">
              <a:lnSpc>
                <a:spcPct val="114000"/>
              </a:lnSpc>
              <a:spcAft>
                <a:spcPts val="600"/>
              </a:spcAft>
              <a:buFont typeface="Arial" panose="020B0604020202020204" pitchFamily="34" charset="0"/>
              <a:buChar char="•"/>
            </a:pPr>
            <a:r>
              <a:rPr lang="en-US" b="1" dirty="0">
                <a:solidFill>
                  <a:schemeClr val="accent3">
                    <a:lumMod val="50000"/>
                  </a:schemeClr>
                </a:solidFill>
                <a:latin typeface="Calibri" panose="020F0502020204030204" pitchFamily="34" charset="0"/>
              </a:rPr>
              <a:t>Retaining: </a:t>
            </a:r>
            <a:r>
              <a:rPr lang="en-US" dirty="0">
                <a:solidFill>
                  <a:schemeClr val="accent3">
                    <a:lumMod val="50000"/>
                  </a:schemeClr>
                </a:solidFill>
                <a:latin typeface="Calibri" panose="020F0502020204030204" pitchFamily="34" charset="0"/>
              </a:rPr>
              <a:t>The risk can be retained by accepting the burden of loss, or benefit of gain, including the acceptance of risks that have not been identified or when there is a failure to identify risks. </a:t>
            </a:r>
          </a:p>
        </p:txBody>
      </p:sp>
      <p:sp>
        <p:nvSpPr>
          <p:cNvPr id="7" name="Rectangle: Rounded Corners 6">
            <a:extLst>
              <a:ext uri="{FF2B5EF4-FFF2-40B4-BE49-F238E27FC236}">
                <a16:creationId xmlns:a16="http://schemas.microsoft.com/office/drawing/2014/main" id="{F973552A-71F4-4614-875C-B2BE5117FFFF}"/>
              </a:ext>
            </a:extLst>
          </p:cNvPr>
          <p:cNvSpPr/>
          <p:nvPr/>
        </p:nvSpPr>
        <p:spPr>
          <a:xfrm>
            <a:off x="609597" y="4061247"/>
            <a:ext cx="2330245" cy="545057"/>
          </a:xfrm>
          <a:prstGeom prst="roundRect">
            <a:avLst/>
          </a:prstGeom>
          <a:ln w="34925">
            <a:solidFill>
              <a:schemeClr val="accent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3200" b="1" dirty="0">
                <a:solidFill>
                  <a:schemeClr val="accent3">
                    <a:lumMod val="50000"/>
                  </a:schemeClr>
                </a:solidFill>
              </a:rPr>
              <a:t>Treat</a:t>
            </a:r>
          </a:p>
        </p:txBody>
      </p:sp>
      <p:sp>
        <p:nvSpPr>
          <p:cNvPr id="6" name="Rectangle 5">
            <a:extLst>
              <a:ext uri="{FF2B5EF4-FFF2-40B4-BE49-F238E27FC236}">
                <a16:creationId xmlns:a16="http://schemas.microsoft.com/office/drawing/2014/main" id="{0D8A71A9-058A-4A80-ACB3-EF83CADB35FD}"/>
              </a:ext>
            </a:extLst>
          </p:cNvPr>
          <p:cNvSpPr/>
          <p:nvPr/>
        </p:nvSpPr>
        <p:spPr>
          <a:xfrm>
            <a:off x="609599" y="4144620"/>
            <a:ext cx="10972801" cy="2441951"/>
          </a:xfrm>
          <a:prstGeom prst="rect">
            <a:avLst/>
          </a:prstGeom>
        </p:spPr>
        <p:txBody>
          <a:bodyPr wrap="square">
            <a:spAutoFit/>
          </a:bodyPr>
          <a:lstStyle/>
          <a:p>
            <a:pPr algn="just">
              <a:lnSpc>
                <a:spcPct val="114000"/>
              </a:lnSpc>
              <a:spcAft>
                <a:spcPts val="600"/>
              </a:spcAft>
            </a:pPr>
            <a:r>
              <a:rPr lang="en-US" dirty="0">
                <a:latin typeface="Calibri" panose="020F0502020204030204" pitchFamily="34" charset="0"/>
              </a:rPr>
              <a:t>                                              </a:t>
            </a:r>
            <a:r>
              <a:rPr lang="en-US" dirty="0">
                <a:solidFill>
                  <a:schemeClr val="accent3">
                    <a:lumMod val="50000"/>
                  </a:schemeClr>
                </a:solidFill>
                <a:latin typeface="Calibri" panose="020F0502020204030204" pitchFamily="34" charset="0"/>
              </a:rPr>
              <a:t>These are </a:t>
            </a:r>
            <a:r>
              <a:rPr lang="en-US" b="1" dirty="0">
                <a:solidFill>
                  <a:srgbClr val="C00000"/>
                </a:solidFill>
                <a:latin typeface="Calibri" panose="020F0502020204030204" pitchFamily="34" charset="0"/>
              </a:rPr>
              <a:t>actions aiming at limiting the risks </a:t>
            </a:r>
            <a:r>
              <a:rPr lang="en-US" dirty="0">
                <a:solidFill>
                  <a:schemeClr val="accent3">
                    <a:lumMod val="50000"/>
                  </a:schemeClr>
                </a:solidFill>
                <a:latin typeface="Calibri" panose="020F0502020204030204" pitchFamily="34" charset="0"/>
              </a:rPr>
              <a:t>to an acceptable level related by:</a:t>
            </a:r>
          </a:p>
          <a:p>
            <a:pPr algn="just">
              <a:lnSpc>
                <a:spcPct val="114000"/>
              </a:lnSpc>
              <a:spcAft>
                <a:spcPts val="600"/>
              </a:spcAft>
            </a:pPr>
            <a:endParaRPr lang="en-US" sz="400" dirty="0">
              <a:solidFill>
                <a:schemeClr val="accent3">
                  <a:lumMod val="50000"/>
                </a:schemeClr>
              </a:solidFill>
              <a:latin typeface="Calibri" panose="020F0502020204030204" pitchFamily="34" charset="0"/>
            </a:endParaRPr>
          </a:p>
          <a:p>
            <a:pPr marL="285750" indent="-200025" algn="just">
              <a:lnSpc>
                <a:spcPct val="114000"/>
              </a:lnSpc>
              <a:spcAft>
                <a:spcPts val="600"/>
              </a:spcAft>
              <a:buFont typeface="Arial" panose="020B0604020202020204" pitchFamily="34" charset="0"/>
              <a:buChar char="•"/>
            </a:pPr>
            <a:r>
              <a:rPr lang="en-US" b="1" dirty="0">
                <a:solidFill>
                  <a:schemeClr val="accent3">
                    <a:lumMod val="50000"/>
                  </a:schemeClr>
                </a:solidFill>
                <a:latin typeface="Calibri" panose="020F0502020204030204" pitchFamily="34" charset="0"/>
              </a:rPr>
              <a:t>Removing </a:t>
            </a:r>
            <a:r>
              <a:rPr lang="en-US" dirty="0">
                <a:solidFill>
                  <a:schemeClr val="accent3">
                    <a:lumMod val="50000"/>
                  </a:schemeClr>
                </a:solidFill>
                <a:latin typeface="Calibri" panose="020F0502020204030204" pitchFamily="34" charset="0"/>
              </a:rPr>
              <a:t>the risk source.</a:t>
            </a:r>
          </a:p>
          <a:p>
            <a:pPr marL="285750" indent="-200025" algn="just">
              <a:lnSpc>
                <a:spcPct val="114000"/>
              </a:lnSpc>
              <a:spcAft>
                <a:spcPts val="600"/>
              </a:spcAft>
              <a:buFont typeface="Arial" panose="020B0604020202020204" pitchFamily="34" charset="0"/>
              <a:buChar char="•"/>
            </a:pPr>
            <a:r>
              <a:rPr lang="en-US" b="1" dirty="0">
                <a:solidFill>
                  <a:schemeClr val="accent3">
                    <a:lumMod val="50000"/>
                  </a:schemeClr>
                </a:solidFill>
                <a:latin typeface="Calibri" panose="020F0502020204030204" pitchFamily="34" charset="0"/>
              </a:rPr>
              <a:t>Risk reduction</a:t>
            </a:r>
            <a:r>
              <a:rPr lang="en-US" dirty="0">
                <a:solidFill>
                  <a:schemeClr val="accent3">
                    <a:lumMod val="50000"/>
                  </a:schemeClr>
                </a:solidFill>
                <a:latin typeface="Calibri" panose="020F0502020204030204" pitchFamily="34" charset="0"/>
              </a:rPr>
              <a:t>, taking actions for: </a:t>
            </a:r>
          </a:p>
          <a:p>
            <a:pPr marL="542925" lvl="1" indent="-276225" algn="just">
              <a:lnSpc>
                <a:spcPct val="114000"/>
              </a:lnSpc>
              <a:spcAft>
                <a:spcPts val="600"/>
              </a:spcAft>
              <a:buFont typeface="Courier New" panose="02070309020205020404" pitchFamily="49" charset="0"/>
              <a:buChar char="o"/>
            </a:pPr>
            <a:r>
              <a:rPr lang="en-US" b="1" i="1" dirty="0">
                <a:solidFill>
                  <a:srgbClr val="C00000"/>
                </a:solidFill>
                <a:latin typeface="Calibri" panose="020F0502020204030204" pitchFamily="34" charset="0"/>
              </a:rPr>
              <a:t>Changing likelihood </a:t>
            </a:r>
            <a:r>
              <a:rPr lang="en-US" dirty="0">
                <a:solidFill>
                  <a:schemeClr val="accent3">
                    <a:lumMod val="50000"/>
                  </a:schemeClr>
                </a:solidFill>
                <a:latin typeface="Calibri" panose="020F0502020204030204" pitchFamily="34" charset="0"/>
              </a:rPr>
              <a:t>action to reduce the likelihood of negative outcomes and/or to increase opportunity, </a:t>
            </a:r>
          </a:p>
          <a:p>
            <a:pPr marL="542925" lvl="1" indent="-276225" algn="just">
              <a:lnSpc>
                <a:spcPct val="114000"/>
              </a:lnSpc>
              <a:spcAft>
                <a:spcPts val="600"/>
              </a:spcAft>
              <a:buFont typeface="Courier New" panose="02070309020205020404" pitchFamily="49" charset="0"/>
              <a:buChar char="o"/>
            </a:pPr>
            <a:r>
              <a:rPr lang="en-US" b="1" i="1" dirty="0">
                <a:solidFill>
                  <a:srgbClr val="C00000"/>
                </a:solidFill>
                <a:latin typeface="Calibri" panose="020F0502020204030204" pitchFamily="34" charset="0"/>
              </a:rPr>
              <a:t>Changing the consequences </a:t>
            </a:r>
            <a:r>
              <a:rPr lang="en-US" dirty="0">
                <a:solidFill>
                  <a:schemeClr val="accent3">
                    <a:lumMod val="50000"/>
                  </a:schemeClr>
                </a:solidFill>
                <a:latin typeface="Calibri" panose="020F0502020204030204" pitchFamily="34" charset="0"/>
              </a:rPr>
              <a:t>(contingency actions): actions taken to reduce the extent of losses and/or to increase the extent of gains with reference to related opportunities (e.g. continuity plans).</a:t>
            </a:r>
          </a:p>
        </p:txBody>
      </p:sp>
    </p:spTree>
    <p:extLst>
      <p:ext uri="{BB962C8B-B14F-4D97-AF65-F5344CB8AC3E}">
        <p14:creationId xmlns:p14="http://schemas.microsoft.com/office/powerpoint/2010/main" val="260659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4915"/>
            <a:ext cx="10972800" cy="1066800"/>
          </a:xfrm>
        </p:spPr>
        <p:txBody>
          <a:bodyPr/>
          <a:lstStyle/>
          <a:p>
            <a:pPr algn="just">
              <a:defRPr/>
            </a:pPr>
            <a:r>
              <a:rPr lang="en-US" b="1" dirty="0">
                <a:solidFill>
                  <a:schemeClr val="accent3">
                    <a:lumMod val="50000"/>
                  </a:schemeClr>
                </a:solidFill>
              </a:rPr>
              <a:t>Risk Assessment – </a:t>
            </a:r>
            <a:r>
              <a:rPr lang="en-US" b="1" i="1" dirty="0">
                <a:solidFill>
                  <a:schemeClr val="accent3">
                    <a:lumMod val="50000"/>
                  </a:schemeClr>
                </a:solidFill>
              </a:rPr>
              <a:t>Risk</a:t>
            </a:r>
            <a:r>
              <a:rPr lang="en-US" b="1" dirty="0">
                <a:solidFill>
                  <a:schemeClr val="accent3">
                    <a:lumMod val="50000"/>
                  </a:schemeClr>
                </a:solidFill>
              </a:rPr>
              <a:t> </a:t>
            </a:r>
            <a:r>
              <a:rPr lang="en-US" b="1" i="1" dirty="0">
                <a:solidFill>
                  <a:schemeClr val="accent3">
                    <a:lumMod val="50000"/>
                  </a:schemeClr>
                </a:solidFill>
              </a:rPr>
              <a:t>Treatment</a:t>
            </a:r>
          </a:p>
        </p:txBody>
      </p:sp>
      <p:sp>
        <p:nvSpPr>
          <p:cNvPr id="5" name="Rectangle 4">
            <a:extLst>
              <a:ext uri="{FF2B5EF4-FFF2-40B4-BE49-F238E27FC236}">
                <a16:creationId xmlns:a16="http://schemas.microsoft.com/office/drawing/2014/main" id="{D72C6390-0DC8-47D1-B2BC-77914BE90AC4}"/>
              </a:ext>
            </a:extLst>
          </p:cNvPr>
          <p:cNvSpPr/>
          <p:nvPr/>
        </p:nvSpPr>
        <p:spPr>
          <a:xfrm>
            <a:off x="609596" y="1497939"/>
            <a:ext cx="10795819" cy="1825180"/>
          </a:xfrm>
          <a:prstGeom prst="rect">
            <a:avLst/>
          </a:prstGeom>
        </p:spPr>
        <p:txBody>
          <a:bodyPr wrap="square">
            <a:spAutoFit/>
          </a:bodyPr>
          <a:lstStyle/>
          <a:p>
            <a:pPr algn="just">
              <a:lnSpc>
                <a:spcPct val="114000"/>
              </a:lnSpc>
              <a:spcAft>
                <a:spcPts val="600"/>
              </a:spcAft>
            </a:pPr>
            <a:r>
              <a:rPr lang="en-US" dirty="0">
                <a:solidFill>
                  <a:schemeClr val="accent3">
                    <a:lumMod val="50000"/>
                  </a:schemeClr>
                </a:solidFill>
                <a:latin typeface="Calibri" panose="020F0502020204030204" pitchFamily="34" charset="0"/>
              </a:rPr>
              <a:t>                                              Some </a:t>
            </a:r>
            <a:r>
              <a:rPr lang="en-US" b="1" dirty="0">
                <a:solidFill>
                  <a:srgbClr val="C00000"/>
                </a:solidFill>
                <a:latin typeface="Calibri" panose="020F0502020204030204" pitchFamily="34" charset="0"/>
              </a:rPr>
              <a:t>risks are not (fully) transferable </a:t>
            </a:r>
            <a:r>
              <a:rPr lang="en-US" dirty="0">
                <a:solidFill>
                  <a:schemeClr val="accent3">
                    <a:lumMod val="50000"/>
                  </a:schemeClr>
                </a:solidFill>
                <a:latin typeface="Calibri" panose="020F0502020204030204" pitchFamily="34" charset="0"/>
              </a:rPr>
              <a:t>(e.g. reputational risk).  </a:t>
            </a:r>
            <a:r>
              <a:rPr lang="en-US" b="1" dirty="0">
                <a:solidFill>
                  <a:srgbClr val="C00000"/>
                </a:solidFill>
                <a:latin typeface="Calibri" panose="020F0502020204030204" pitchFamily="34" charset="0"/>
              </a:rPr>
              <a:t>Actions</a:t>
            </a:r>
            <a:r>
              <a:rPr lang="en-US" b="1" dirty="0">
                <a:solidFill>
                  <a:schemeClr val="accent3">
                    <a:lumMod val="50000"/>
                  </a:schemeClr>
                </a:solidFill>
                <a:latin typeface="Calibri" panose="020F0502020204030204" pitchFamily="34" charset="0"/>
              </a:rPr>
              <a:t> </a:t>
            </a:r>
            <a:r>
              <a:rPr lang="en-US" dirty="0">
                <a:solidFill>
                  <a:schemeClr val="accent3">
                    <a:lumMod val="50000"/>
                  </a:schemeClr>
                </a:solidFill>
                <a:latin typeface="Calibri" panose="020F0502020204030204" pitchFamily="34" charset="0"/>
              </a:rPr>
              <a:t>related to this                  ……………………………………</a:t>
            </a:r>
            <a:r>
              <a:rPr lang="en-US" dirty="0">
                <a:solidFill>
                  <a:schemeClr val="bg1"/>
                </a:solidFill>
                <a:latin typeface="Calibri" panose="020F0502020204030204" pitchFamily="34" charset="0"/>
              </a:rPr>
              <a:t>….</a:t>
            </a:r>
            <a:r>
              <a:rPr lang="en-US" dirty="0">
                <a:solidFill>
                  <a:schemeClr val="accent3">
                    <a:lumMod val="50000"/>
                  </a:schemeClr>
                </a:solidFill>
                <a:latin typeface="Calibri" panose="020F0502020204030204" pitchFamily="34" charset="0"/>
              </a:rPr>
              <a:t>kind of approach are:</a:t>
            </a:r>
            <a:endParaRPr lang="en-US" sz="400" dirty="0">
              <a:solidFill>
                <a:schemeClr val="accent3">
                  <a:lumMod val="50000"/>
                </a:schemeClr>
              </a:solidFill>
              <a:latin typeface="Calibri" panose="020F0502020204030204" pitchFamily="34" charset="0"/>
            </a:endParaRPr>
          </a:p>
          <a:p>
            <a:pPr marL="180975" indent="-180975" algn="just">
              <a:lnSpc>
                <a:spcPct val="114000"/>
              </a:lnSpc>
              <a:spcAft>
                <a:spcPts val="600"/>
              </a:spcAft>
              <a:buFont typeface="Arial" panose="020B0604020202020204" pitchFamily="34" charset="0"/>
              <a:buChar char="•"/>
            </a:pPr>
            <a:r>
              <a:rPr lang="en-US" b="1" i="1" dirty="0">
                <a:solidFill>
                  <a:schemeClr val="accent3">
                    <a:lumMod val="50000"/>
                  </a:schemeClr>
                </a:solidFill>
                <a:latin typeface="Calibri" panose="020F0502020204030204" pitchFamily="34" charset="0"/>
              </a:rPr>
              <a:t>Transferring</a:t>
            </a:r>
            <a:r>
              <a:rPr lang="en-US" i="1" dirty="0">
                <a:solidFill>
                  <a:schemeClr val="accent3">
                    <a:lumMod val="50000"/>
                  </a:schemeClr>
                </a:solidFill>
                <a:latin typeface="Calibri" panose="020F0502020204030204" pitchFamily="34" charset="0"/>
              </a:rPr>
              <a:t> </a:t>
            </a:r>
            <a:r>
              <a:rPr lang="en-US" dirty="0">
                <a:solidFill>
                  <a:schemeClr val="accent3">
                    <a:lumMod val="50000"/>
                  </a:schemeClr>
                </a:solidFill>
                <a:latin typeface="Calibri" panose="020F0502020204030204" pitchFamily="34" charset="0"/>
              </a:rPr>
              <a:t> the risk or a portion of it.</a:t>
            </a:r>
          </a:p>
          <a:p>
            <a:pPr marL="180975" indent="-180975" algn="just">
              <a:lnSpc>
                <a:spcPct val="114000"/>
              </a:lnSpc>
              <a:spcAft>
                <a:spcPts val="600"/>
              </a:spcAft>
              <a:buFont typeface="Arial" panose="020B0604020202020204" pitchFamily="34" charset="0"/>
              <a:buChar char="•"/>
            </a:pPr>
            <a:r>
              <a:rPr lang="en-US" b="1" i="1" dirty="0">
                <a:solidFill>
                  <a:schemeClr val="accent3">
                    <a:lumMod val="50000"/>
                  </a:schemeClr>
                </a:solidFill>
                <a:latin typeface="Calibri" panose="020F0502020204030204" pitchFamily="34" charset="0"/>
              </a:rPr>
              <a:t>Sharing: another party or parties </a:t>
            </a:r>
            <a:r>
              <a:rPr lang="en-US" dirty="0">
                <a:solidFill>
                  <a:schemeClr val="accent3">
                    <a:lumMod val="50000"/>
                  </a:schemeClr>
                </a:solidFill>
                <a:latin typeface="Calibri" panose="020F0502020204030204" pitchFamily="34" charset="0"/>
              </a:rPr>
              <a:t>bearing or sharing some part of the risk outcomes, usually by providing additional capabilities or resources that increase the likelihood of opportunities. </a:t>
            </a:r>
          </a:p>
        </p:txBody>
      </p:sp>
      <p:sp>
        <p:nvSpPr>
          <p:cNvPr id="7" name="Rectangle: Rounded Corners 6">
            <a:extLst>
              <a:ext uri="{FF2B5EF4-FFF2-40B4-BE49-F238E27FC236}">
                <a16:creationId xmlns:a16="http://schemas.microsoft.com/office/drawing/2014/main" id="{F973552A-71F4-4614-875C-B2BE5117FFFF}"/>
              </a:ext>
            </a:extLst>
          </p:cNvPr>
          <p:cNvSpPr/>
          <p:nvPr/>
        </p:nvSpPr>
        <p:spPr>
          <a:xfrm>
            <a:off x="609596" y="3461341"/>
            <a:ext cx="2330245" cy="545057"/>
          </a:xfrm>
          <a:prstGeom prst="roundRect">
            <a:avLst/>
          </a:prstGeom>
          <a:ln w="34925">
            <a:solidFill>
              <a:schemeClr val="accent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3200" b="1" dirty="0">
                <a:solidFill>
                  <a:schemeClr val="accent3">
                    <a:lumMod val="50000"/>
                  </a:schemeClr>
                </a:solidFill>
              </a:rPr>
              <a:t>Terminate</a:t>
            </a:r>
          </a:p>
        </p:txBody>
      </p:sp>
      <p:sp>
        <p:nvSpPr>
          <p:cNvPr id="6" name="Rectangle 5">
            <a:extLst>
              <a:ext uri="{FF2B5EF4-FFF2-40B4-BE49-F238E27FC236}">
                <a16:creationId xmlns:a16="http://schemas.microsoft.com/office/drawing/2014/main" id="{0D8A71A9-058A-4A80-ACB3-EF83CADB35FD}"/>
              </a:ext>
            </a:extLst>
          </p:cNvPr>
          <p:cNvSpPr/>
          <p:nvPr/>
        </p:nvSpPr>
        <p:spPr>
          <a:xfrm>
            <a:off x="609599" y="3595303"/>
            <a:ext cx="10972801" cy="1228670"/>
          </a:xfrm>
          <a:prstGeom prst="rect">
            <a:avLst/>
          </a:prstGeom>
        </p:spPr>
        <p:txBody>
          <a:bodyPr wrap="square">
            <a:spAutoFit/>
          </a:bodyPr>
          <a:lstStyle/>
          <a:p>
            <a:pPr algn="just">
              <a:lnSpc>
                <a:spcPct val="114000"/>
              </a:lnSpc>
              <a:spcAft>
                <a:spcPts val="600"/>
              </a:spcAft>
            </a:pPr>
            <a:r>
              <a:rPr lang="en-US" dirty="0">
                <a:latin typeface="Calibri" panose="020F0502020204030204" pitchFamily="34" charset="0"/>
              </a:rPr>
              <a:t>                                              </a:t>
            </a:r>
            <a:r>
              <a:rPr lang="en-US" dirty="0">
                <a:solidFill>
                  <a:schemeClr val="accent3">
                    <a:lumMod val="50000"/>
                  </a:schemeClr>
                </a:solidFill>
                <a:latin typeface="Calibri" panose="020F0502020204030204" pitchFamily="34" charset="0"/>
              </a:rPr>
              <a:t>Some risks will only be treatable </a:t>
            </a:r>
            <a:r>
              <a:rPr lang="en-US" b="1" dirty="0">
                <a:solidFill>
                  <a:srgbClr val="C00000"/>
                </a:solidFill>
                <a:latin typeface="Calibri" panose="020F0502020204030204" pitchFamily="34" charset="0"/>
              </a:rPr>
              <a:t>terminating the activity</a:t>
            </a:r>
            <a:r>
              <a:rPr lang="en-US" b="1" dirty="0">
                <a:solidFill>
                  <a:schemeClr val="accent3">
                    <a:lumMod val="50000"/>
                  </a:schemeClr>
                </a:solidFill>
                <a:latin typeface="Calibri" panose="020F0502020204030204" pitchFamily="34" charset="0"/>
              </a:rPr>
              <a:t>.</a:t>
            </a:r>
          </a:p>
          <a:p>
            <a:pPr algn="just">
              <a:lnSpc>
                <a:spcPct val="114000"/>
              </a:lnSpc>
              <a:spcAft>
                <a:spcPts val="600"/>
              </a:spcAft>
            </a:pPr>
            <a:endParaRPr lang="en-US" sz="100" b="1" dirty="0">
              <a:solidFill>
                <a:schemeClr val="accent3">
                  <a:lumMod val="50000"/>
                </a:schemeClr>
              </a:solidFill>
              <a:latin typeface="Calibri" panose="020F0502020204030204" pitchFamily="34" charset="0"/>
            </a:endParaRPr>
          </a:p>
          <a:p>
            <a:pPr marL="180975" algn="just">
              <a:lnSpc>
                <a:spcPct val="114000"/>
              </a:lnSpc>
              <a:spcAft>
                <a:spcPts val="600"/>
              </a:spcAft>
            </a:pPr>
            <a:r>
              <a:rPr lang="en-US" b="1" dirty="0">
                <a:solidFill>
                  <a:schemeClr val="accent3">
                    <a:lumMod val="50000"/>
                  </a:schemeClr>
                </a:solidFill>
                <a:latin typeface="Calibri" panose="020F0502020204030204" pitchFamily="34" charset="0"/>
              </a:rPr>
              <a:t>To avoid the risk, </a:t>
            </a:r>
            <a:r>
              <a:rPr lang="en-US" dirty="0">
                <a:solidFill>
                  <a:schemeClr val="accent3">
                    <a:lumMod val="50000"/>
                  </a:schemeClr>
                </a:solidFill>
                <a:latin typeface="Calibri" panose="020F0502020204030204" pitchFamily="34" charset="0"/>
              </a:rPr>
              <a:t>action is taken to stop the activities giving rise to risk by not starting such activities; it cannot occur properly if individuals or organizations are unnecessarily risk-averse. </a:t>
            </a:r>
          </a:p>
        </p:txBody>
      </p:sp>
      <p:sp>
        <p:nvSpPr>
          <p:cNvPr id="8" name="Rectangle: Rounded Corners 7">
            <a:extLst>
              <a:ext uri="{FF2B5EF4-FFF2-40B4-BE49-F238E27FC236}">
                <a16:creationId xmlns:a16="http://schemas.microsoft.com/office/drawing/2014/main" id="{B7B7F11C-FDDE-4EEF-A03B-25EF38C29C33}"/>
              </a:ext>
            </a:extLst>
          </p:cNvPr>
          <p:cNvSpPr/>
          <p:nvPr/>
        </p:nvSpPr>
        <p:spPr>
          <a:xfrm>
            <a:off x="609596" y="4958914"/>
            <a:ext cx="4286869" cy="545057"/>
          </a:xfrm>
          <a:prstGeom prst="roundRect">
            <a:avLst/>
          </a:prstGeom>
          <a:ln w="34925">
            <a:solidFill>
              <a:schemeClr val="accent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3200" b="1" dirty="0">
                <a:solidFill>
                  <a:schemeClr val="accent3">
                    <a:lumMod val="50000"/>
                  </a:schemeClr>
                </a:solidFill>
              </a:rPr>
              <a:t>Take the Opportunity</a:t>
            </a:r>
          </a:p>
        </p:txBody>
      </p:sp>
      <p:sp>
        <p:nvSpPr>
          <p:cNvPr id="9" name="Rectangle 8">
            <a:extLst>
              <a:ext uri="{FF2B5EF4-FFF2-40B4-BE49-F238E27FC236}">
                <a16:creationId xmlns:a16="http://schemas.microsoft.com/office/drawing/2014/main" id="{399CEE23-B724-4E0C-966A-983070A1F2FE}"/>
              </a:ext>
            </a:extLst>
          </p:cNvPr>
          <p:cNvSpPr/>
          <p:nvPr/>
        </p:nvSpPr>
        <p:spPr>
          <a:xfrm>
            <a:off x="609597" y="5094724"/>
            <a:ext cx="10972804" cy="1305614"/>
          </a:xfrm>
          <a:prstGeom prst="rect">
            <a:avLst/>
          </a:prstGeom>
        </p:spPr>
        <p:txBody>
          <a:bodyPr wrap="square">
            <a:spAutoFit/>
          </a:bodyPr>
          <a:lstStyle/>
          <a:p>
            <a:pPr algn="just">
              <a:lnSpc>
                <a:spcPct val="114000"/>
              </a:lnSpc>
              <a:spcAft>
                <a:spcPts val="600"/>
              </a:spcAft>
            </a:pPr>
            <a:r>
              <a:rPr lang="en-US" sz="1600" dirty="0">
                <a:latin typeface="Calibri" panose="020F0502020204030204" pitchFamily="34" charset="0"/>
              </a:rPr>
              <a:t>                                                                                               </a:t>
            </a:r>
            <a:r>
              <a:rPr lang="en-US" dirty="0">
                <a:solidFill>
                  <a:schemeClr val="accent3">
                    <a:lumMod val="50000"/>
                  </a:schemeClr>
                </a:solidFill>
                <a:latin typeface="Calibri" panose="020F0502020204030204" pitchFamily="34" charset="0"/>
              </a:rPr>
              <a:t>This option </a:t>
            </a:r>
            <a:r>
              <a:rPr lang="en-US" b="1" dirty="0">
                <a:solidFill>
                  <a:srgbClr val="C00000"/>
                </a:solidFill>
                <a:latin typeface="Calibri" panose="020F0502020204030204" pitchFamily="34" charset="0"/>
              </a:rPr>
              <a:t>is not an risk solution</a:t>
            </a:r>
            <a:r>
              <a:rPr lang="en-US" dirty="0">
                <a:solidFill>
                  <a:schemeClr val="accent3">
                    <a:lumMod val="50000"/>
                  </a:schemeClr>
                </a:solidFill>
                <a:latin typeface="Calibri" panose="020F0502020204030204" pitchFamily="34" charset="0"/>
              </a:rPr>
              <a:t>. This </a:t>
            </a:r>
            <a:r>
              <a:rPr lang="en-US" b="1" dirty="0">
                <a:solidFill>
                  <a:srgbClr val="C00000"/>
                </a:solidFill>
                <a:latin typeface="Calibri" panose="020F0502020204030204" pitchFamily="34" charset="0"/>
              </a:rPr>
              <a:t>can occur when</a:t>
            </a:r>
            <a:r>
              <a:rPr lang="en-US" dirty="0">
                <a:solidFill>
                  <a:schemeClr val="accent3">
                    <a:lumMod val="50000"/>
                  </a:schemeClr>
                </a:solidFill>
                <a:latin typeface="Calibri" panose="020F0502020204030204" pitchFamily="34" charset="0"/>
              </a:rPr>
              <a:t>: </a:t>
            </a:r>
          </a:p>
          <a:p>
            <a:pPr algn="just">
              <a:lnSpc>
                <a:spcPct val="114000"/>
              </a:lnSpc>
              <a:spcAft>
                <a:spcPts val="600"/>
              </a:spcAft>
            </a:pPr>
            <a:endParaRPr lang="en-US" sz="200" dirty="0">
              <a:solidFill>
                <a:schemeClr val="accent3">
                  <a:lumMod val="50000"/>
                </a:schemeClr>
              </a:solidFill>
              <a:latin typeface="Calibri" panose="020F0502020204030204" pitchFamily="34" charset="0"/>
            </a:endParaRPr>
          </a:p>
          <a:p>
            <a:pPr marL="447675" lvl="1" indent="-266700" algn="just">
              <a:lnSpc>
                <a:spcPct val="114000"/>
              </a:lnSpc>
              <a:spcAft>
                <a:spcPts val="600"/>
              </a:spcAft>
              <a:buFont typeface="Courier New" panose="02070309020205020404" pitchFamily="49" charset="0"/>
              <a:buChar char="o"/>
            </a:pPr>
            <a:r>
              <a:rPr lang="en-US" b="1" dirty="0">
                <a:solidFill>
                  <a:schemeClr val="accent3">
                    <a:lumMod val="50000"/>
                  </a:schemeClr>
                </a:solidFill>
                <a:latin typeface="Calibri" panose="020F0502020204030204" pitchFamily="34" charset="0"/>
              </a:rPr>
              <a:t>an opportunity arises to exploit positive impact </a:t>
            </a:r>
            <a:r>
              <a:rPr lang="en-US" dirty="0">
                <a:solidFill>
                  <a:schemeClr val="accent3">
                    <a:lumMod val="50000"/>
                  </a:schemeClr>
                </a:solidFill>
                <a:latin typeface="Calibri" panose="020F0502020204030204" pitchFamily="34" charset="0"/>
              </a:rPr>
              <a:t>whether or not action is taken to mitigate at the same time; </a:t>
            </a:r>
          </a:p>
          <a:p>
            <a:pPr marL="447675" lvl="1" indent="-266700" algn="just">
              <a:lnSpc>
                <a:spcPct val="114000"/>
              </a:lnSpc>
              <a:spcAft>
                <a:spcPts val="600"/>
              </a:spcAft>
              <a:buFont typeface="Courier New" panose="02070309020205020404" pitchFamily="49" charset="0"/>
              <a:buChar char="o"/>
            </a:pPr>
            <a:r>
              <a:rPr lang="en-US" b="1" dirty="0">
                <a:solidFill>
                  <a:schemeClr val="accent3">
                    <a:lumMod val="50000"/>
                  </a:schemeClr>
                </a:solidFill>
                <a:latin typeface="Calibri" panose="020F0502020204030204" pitchFamily="34" charset="0"/>
              </a:rPr>
              <a:t>circumstances arise </a:t>
            </a:r>
            <a:r>
              <a:rPr lang="en-US" dirty="0">
                <a:solidFill>
                  <a:schemeClr val="accent3">
                    <a:lumMod val="50000"/>
                  </a:schemeClr>
                </a:solidFill>
                <a:latin typeface="Calibri" panose="020F0502020204030204" pitchFamily="34" charset="0"/>
              </a:rPr>
              <a:t>which, whilst not generating threats, </a:t>
            </a:r>
            <a:r>
              <a:rPr lang="en-US" b="1" dirty="0">
                <a:solidFill>
                  <a:schemeClr val="accent3">
                    <a:lumMod val="50000"/>
                  </a:schemeClr>
                </a:solidFill>
                <a:latin typeface="Calibri" panose="020F0502020204030204" pitchFamily="34" charset="0"/>
              </a:rPr>
              <a:t>offer positive opportunities</a:t>
            </a:r>
            <a:r>
              <a:rPr lang="en-US" dirty="0">
                <a:solidFill>
                  <a:schemeClr val="accent3">
                    <a:lumMod val="50000"/>
                  </a:schemeClr>
                </a:solidFill>
                <a:latin typeface="Calibri" panose="020F0502020204030204" pitchFamily="34" charset="0"/>
              </a:rPr>
              <a:t>.</a:t>
            </a:r>
            <a:r>
              <a:rPr lang="en-US" dirty="0">
                <a:latin typeface="Calibri" panose="020F0502020204030204" pitchFamily="34" charset="0"/>
              </a:rPr>
              <a:t> </a:t>
            </a:r>
          </a:p>
        </p:txBody>
      </p:sp>
      <p:sp>
        <p:nvSpPr>
          <p:cNvPr id="3" name="Rectangle: Rounded Corners 2">
            <a:extLst>
              <a:ext uri="{FF2B5EF4-FFF2-40B4-BE49-F238E27FC236}">
                <a16:creationId xmlns:a16="http://schemas.microsoft.com/office/drawing/2014/main" id="{AC7BDFAD-0D31-4C68-B166-382284D21480}"/>
              </a:ext>
            </a:extLst>
          </p:cNvPr>
          <p:cNvSpPr/>
          <p:nvPr/>
        </p:nvSpPr>
        <p:spPr>
          <a:xfrm>
            <a:off x="609596" y="1583270"/>
            <a:ext cx="2330245" cy="545057"/>
          </a:xfrm>
          <a:prstGeom prst="roundRect">
            <a:avLst/>
          </a:prstGeom>
          <a:ln w="34925">
            <a:solidFill>
              <a:schemeClr val="accent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3200" b="1" dirty="0">
                <a:solidFill>
                  <a:schemeClr val="accent3">
                    <a:lumMod val="50000"/>
                  </a:schemeClr>
                </a:solidFill>
              </a:rPr>
              <a:t>Transfer</a:t>
            </a:r>
          </a:p>
        </p:txBody>
      </p:sp>
    </p:spTree>
    <p:extLst>
      <p:ext uri="{BB962C8B-B14F-4D97-AF65-F5344CB8AC3E}">
        <p14:creationId xmlns:p14="http://schemas.microsoft.com/office/powerpoint/2010/main" val="2436855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28221"/>
            <a:ext cx="10972800" cy="1066800"/>
          </a:xfrm>
        </p:spPr>
        <p:txBody>
          <a:bodyPr/>
          <a:lstStyle/>
          <a:p>
            <a:r>
              <a:rPr lang="en-GB" b="1" dirty="0"/>
              <a:t>Risk Identification Exercise</a:t>
            </a:r>
            <a:endParaRPr lang="en-US" b="1" dirty="0"/>
          </a:p>
        </p:txBody>
      </p:sp>
      <p:sp>
        <p:nvSpPr>
          <p:cNvPr id="11" name="Rectangle 10">
            <a:extLst>
              <a:ext uri="{FF2B5EF4-FFF2-40B4-BE49-F238E27FC236}">
                <a16:creationId xmlns:a16="http://schemas.microsoft.com/office/drawing/2014/main" id="{FF01E2E9-8648-490C-8648-961493BFA639}"/>
              </a:ext>
            </a:extLst>
          </p:cNvPr>
          <p:cNvSpPr/>
          <p:nvPr/>
        </p:nvSpPr>
        <p:spPr>
          <a:xfrm>
            <a:off x="609600" y="1795021"/>
            <a:ext cx="5908777" cy="584775"/>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0" cap="none" spc="0" normalizeH="0" baseline="0" noProof="0" dirty="0">
              <a:ln>
                <a:noFill/>
              </a:ln>
              <a:solidFill>
                <a:schemeClr val="accent3">
                  <a:lumMod val="50000"/>
                </a:schemeClr>
              </a:solidFill>
              <a:effectLst/>
              <a:uLnTx/>
              <a:uFillTx/>
            </a:endParaRPr>
          </a:p>
        </p:txBody>
      </p:sp>
      <p:graphicFrame>
        <p:nvGraphicFramePr>
          <p:cNvPr id="6" name="Table 5">
            <a:extLst>
              <a:ext uri="{FF2B5EF4-FFF2-40B4-BE49-F238E27FC236}">
                <a16:creationId xmlns:a16="http://schemas.microsoft.com/office/drawing/2014/main" id="{1CAB2D4F-7C3F-4E66-9F93-86003A2ED295}"/>
              </a:ext>
            </a:extLst>
          </p:cNvPr>
          <p:cNvGraphicFramePr>
            <a:graphicFrameLocks noGrp="1"/>
          </p:cNvGraphicFramePr>
          <p:nvPr>
            <p:extLst>
              <p:ext uri="{D42A27DB-BD31-4B8C-83A1-F6EECF244321}">
                <p14:modId xmlns:p14="http://schemas.microsoft.com/office/powerpoint/2010/main" val="1539478937"/>
              </p:ext>
            </p:extLst>
          </p:nvPr>
        </p:nvGraphicFramePr>
        <p:xfrm>
          <a:off x="609600" y="1697566"/>
          <a:ext cx="10871202" cy="4665136"/>
        </p:xfrm>
        <a:graphic>
          <a:graphicData uri="http://schemas.openxmlformats.org/drawingml/2006/table">
            <a:tbl>
              <a:tblPr firstRow="1" bandRow="1">
                <a:tableStyleId>{3B4B98B0-60AC-42C2-AFA5-B58CD77FA1E5}</a:tableStyleId>
              </a:tblPr>
              <a:tblGrid>
                <a:gridCol w="5461000">
                  <a:extLst>
                    <a:ext uri="{9D8B030D-6E8A-4147-A177-3AD203B41FA5}">
                      <a16:colId xmlns:a16="http://schemas.microsoft.com/office/drawing/2014/main" val="4287401803"/>
                    </a:ext>
                  </a:extLst>
                </a:gridCol>
                <a:gridCol w="1435100">
                  <a:extLst>
                    <a:ext uri="{9D8B030D-6E8A-4147-A177-3AD203B41FA5}">
                      <a16:colId xmlns:a16="http://schemas.microsoft.com/office/drawing/2014/main" val="1223260948"/>
                    </a:ext>
                  </a:extLst>
                </a:gridCol>
                <a:gridCol w="977900">
                  <a:extLst>
                    <a:ext uri="{9D8B030D-6E8A-4147-A177-3AD203B41FA5}">
                      <a16:colId xmlns:a16="http://schemas.microsoft.com/office/drawing/2014/main" val="4088860921"/>
                    </a:ext>
                  </a:extLst>
                </a:gridCol>
                <a:gridCol w="1028700">
                  <a:extLst>
                    <a:ext uri="{9D8B030D-6E8A-4147-A177-3AD203B41FA5}">
                      <a16:colId xmlns:a16="http://schemas.microsoft.com/office/drawing/2014/main" val="1265834414"/>
                    </a:ext>
                  </a:extLst>
                </a:gridCol>
                <a:gridCol w="1104900">
                  <a:extLst>
                    <a:ext uri="{9D8B030D-6E8A-4147-A177-3AD203B41FA5}">
                      <a16:colId xmlns:a16="http://schemas.microsoft.com/office/drawing/2014/main" val="402755737"/>
                    </a:ext>
                  </a:extLst>
                </a:gridCol>
                <a:gridCol w="863602">
                  <a:extLst>
                    <a:ext uri="{9D8B030D-6E8A-4147-A177-3AD203B41FA5}">
                      <a16:colId xmlns:a16="http://schemas.microsoft.com/office/drawing/2014/main" val="1787629868"/>
                    </a:ext>
                  </a:extLst>
                </a:gridCol>
              </a:tblGrid>
              <a:tr h="583142">
                <a:tc>
                  <a:txBody>
                    <a:bodyPr/>
                    <a:lstStyle/>
                    <a:p>
                      <a:r>
                        <a:rPr lang="en-GB" dirty="0"/>
                        <a:t>Risk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Treatment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GB" sz="1400" dirty="0"/>
                        <a:t>Likelihood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Impact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Exposure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Rank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762105"/>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3184754"/>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7885816"/>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4799286"/>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7080227"/>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7869571"/>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6039379"/>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2680764"/>
                  </a:ext>
                </a:extLst>
              </a:tr>
            </a:tbl>
          </a:graphicData>
        </a:graphic>
      </p:graphicFrame>
    </p:spTree>
    <p:extLst>
      <p:ext uri="{BB962C8B-B14F-4D97-AF65-F5344CB8AC3E}">
        <p14:creationId xmlns:p14="http://schemas.microsoft.com/office/powerpoint/2010/main" val="4225692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4915"/>
            <a:ext cx="10972800" cy="1066800"/>
          </a:xfrm>
        </p:spPr>
        <p:txBody>
          <a:bodyPr/>
          <a:lstStyle/>
          <a:p>
            <a:pPr algn="just">
              <a:defRPr/>
            </a:pPr>
            <a:r>
              <a:rPr lang="en-US" b="1" dirty="0">
                <a:solidFill>
                  <a:schemeClr val="accent3">
                    <a:lumMod val="50000"/>
                  </a:schemeClr>
                </a:solidFill>
              </a:rPr>
              <a:t>Risk Assessment – </a:t>
            </a:r>
            <a:r>
              <a:rPr lang="en-US" b="1" i="1" dirty="0">
                <a:solidFill>
                  <a:schemeClr val="accent3">
                    <a:lumMod val="50000"/>
                  </a:schemeClr>
                </a:solidFill>
              </a:rPr>
              <a:t>Risk</a:t>
            </a:r>
            <a:r>
              <a:rPr lang="en-US" b="1" dirty="0">
                <a:solidFill>
                  <a:schemeClr val="accent3">
                    <a:lumMod val="50000"/>
                  </a:schemeClr>
                </a:solidFill>
              </a:rPr>
              <a:t> </a:t>
            </a:r>
            <a:r>
              <a:rPr lang="en-US" b="1" i="1" dirty="0">
                <a:solidFill>
                  <a:schemeClr val="accent3">
                    <a:lumMod val="50000"/>
                  </a:schemeClr>
                </a:solidFill>
              </a:rPr>
              <a:t>Treatment Process</a:t>
            </a:r>
          </a:p>
        </p:txBody>
      </p:sp>
      <p:sp>
        <p:nvSpPr>
          <p:cNvPr id="4" name="Rectangle 3">
            <a:extLst>
              <a:ext uri="{FF2B5EF4-FFF2-40B4-BE49-F238E27FC236}">
                <a16:creationId xmlns:a16="http://schemas.microsoft.com/office/drawing/2014/main" id="{25CB1CC1-7156-4241-A83E-40F2A24033CD}"/>
              </a:ext>
            </a:extLst>
          </p:cNvPr>
          <p:cNvSpPr/>
          <p:nvPr/>
        </p:nvSpPr>
        <p:spPr>
          <a:xfrm>
            <a:off x="609600" y="1248654"/>
            <a:ext cx="4401590" cy="390107"/>
          </a:xfrm>
          <a:prstGeom prst="rect">
            <a:avLst/>
          </a:prstGeom>
        </p:spPr>
        <p:txBody>
          <a:bodyPr wrap="none">
            <a:spAutoFit/>
          </a:bodyPr>
          <a:lstStyle/>
          <a:p>
            <a:pPr algn="just">
              <a:lnSpc>
                <a:spcPct val="114000"/>
              </a:lnSpc>
              <a:spcAft>
                <a:spcPts val="300"/>
              </a:spcAft>
            </a:pPr>
            <a:r>
              <a:rPr lang="en-US" b="1" dirty="0">
                <a:solidFill>
                  <a:schemeClr val="accent3">
                    <a:lumMod val="50000"/>
                  </a:schemeClr>
                </a:solidFill>
                <a:latin typeface="Calibri" panose="020F0502020204030204" pitchFamily="34" charset="0"/>
              </a:rPr>
              <a:t>Risk treatment involves a cyclical process </a:t>
            </a:r>
            <a:r>
              <a:rPr lang="en-US" dirty="0">
                <a:solidFill>
                  <a:schemeClr val="accent3">
                    <a:lumMod val="50000"/>
                  </a:schemeClr>
                </a:solidFill>
                <a:latin typeface="Calibri" panose="020F0502020204030204" pitchFamily="34" charset="0"/>
              </a:rPr>
              <a:t>of:</a:t>
            </a:r>
          </a:p>
        </p:txBody>
      </p:sp>
      <p:graphicFrame>
        <p:nvGraphicFramePr>
          <p:cNvPr id="13" name="Diagram 12">
            <a:extLst>
              <a:ext uri="{FF2B5EF4-FFF2-40B4-BE49-F238E27FC236}">
                <a16:creationId xmlns:a16="http://schemas.microsoft.com/office/drawing/2014/main" id="{3B5283E3-5E9E-473A-96A5-18F2499D62A5}"/>
              </a:ext>
            </a:extLst>
          </p:cNvPr>
          <p:cNvGraphicFramePr/>
          <p:nvPr>
            <p:extLst>
              <p:ext uri="{D42A27DB-BD31-4B8C-83A1-F6EECF244321}">
                <p14:modId xmlns:p14="http://schemas.microsoft.com/office/powerpoint/2010/main" val="2808196105"/>
              </p:ext>
            </p:extLst>
          </p:nvPr>
        </p:nvGraphicFramePr>
        <p:xfrm>
          <a:off x="1905819" y="1938867"/>
          <a:ext cx="8380362" cy="4697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3693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4915"/>
            <a:ext cx="10972800" cy="1066800"/>
          </a:xfrm>
        </p:spPr>
        <p:txBody>
          <a:bodyPr/>
          <a:lstStyle/>
          <a:p>
            <a:pPr algn="just">
              <a:defRPr/>
            </a:pPr>
            <a:r>
              <a:rPr lang="en-US" b="1" dirty="0">
                <a:solidFill>
                  <a:schemeClr val="accent3">
                    <a:lumMod val="50000"/>
                  </a:schemeClr>
                </a:solidFill>
              </a:rPr>
              <a:t>Risk Assessment – </a:t>
            </a:r>
            <a:r>
              <a:rPr lang="en-US" b="1" i="1" dirty="0">
                <a:solidFill>
                  <a:schemeClr val="accent3">
                    <a:lumMod val="50000"/>
                  </a:schemeClr>
                </a:solidFill>
              </a:rPr>
              <a:t>Risk</a:t>
            </a:r>
            <a:r>
              <a:rPr lang="en-US" b="1" dirty="0">
                <a:solidFill>
                  <a:schemeClr val="accent3">
                    <a:lumMod val="50000"/>
                  </a:schemeClr>
                </a:solidFill>
              </a:rPr>
              <a:t> </a:t>
            </a:r>
            <a:r>
              <a:rPr lang="en-US" b="1" i="1" dirty="0">
                <a:solidFill>
                  <a:schemeClr val="accent3">
                    <a:lumMod val="50000"/>
                  </a:schemeClr>
                </a:solidFill>
              </a:rPr>
              <a:t>Treatment Plans</a:t>
            </a:r>
          </a:p>
        </p:txBody>
      </p:sp>
      <p:sp>
        <p:nvSpPr>
          <p:cNvPr id="3" name="Rectangle 2">
            <a:extLst>
              <a:ext uri="{FF2B5EF4-FFF2-40B4-BE49-F238E27FC236}">
                <a16:creationId xmlns:a16="http://schemas.microsoft.com/office/drawing/2014/main" id="{ACBF7905-BD18-42AA-B877-8FAD6EBDBD0B}"/>
              </a:ext>
            </a:extLst>
          </p:cNvPr>
          <p:cNvSpPr/>
          <p:nvPr/>
        </p:nvSpPr>
        <p:spPr>
          <a:xfrm>
            <a:off x="609599" y="1403499"/>
            <a:ext cx="10894142" cy="1825180"/>
          </a:xfrm>
          <a:prstGeom prst="rect">
            <a:avLst/>
          </a:prstGeom>
        </p:spPr>
        <p:txBody>
          <a:bodyPr wrap="square">
            <a:spAutoFit/>
          </a:bodyPr>
          <a:lstStyle/>
          <a:p>
            <a:pPr algn="just">
              <a:lnSpc>
                <a:spcPct val="114000"/>
              </a:lnSpc>
              <a:spcAft>
                <a:spcPts val="600"/>
              </a:spcAft>
              <a:buClr>
                <a:srgbClr val="C00000"/>
              </a:buClr>
              <a:tabLst>
                <a:tab pos="266700" algn="l"/>
              </a:tabLst>
            </a:pPr>
            <a:r>
              <a:rPr lang="en-US" b="1" dirty="0">
                <a:solidFill>
                  <a:schemeClr val="accent2">
                    <a:lumMod val="50000"/>
                  </a:schemeClr>
                </a:solidFill>
                <a:latin typeface="Calibri" panose="020F0502020204030204" pitchFamily="34" charset="0"/>
              </a:rPr>
              <a:t>Contents of a Response Plan</a:t>
            </a:r>
          </a:p>
          <a:p>
            <a:pPr algn="just">
              <a:lnSpc>
                <a:spcPct val="114000"/>
              </a:lnSpc>
              <a:spcAft>
                <a:spcPts val="600"/>
              </a:spcAft>
              <a:buClr>
                <a:srgbClr val="C00000"/>
              </a:buClr>
              <a:tabLst>
                <a:tab pos="266700" algn="l"/>
              </a:tabLst>
            </a:pPr>
            <a:r>
              <a:rPr lang="en-US" dirty="0">
                <a:solidFill>
                  <a:schemeClr val="accent2">
                    <a:lumMod val="50000"/>
                  </a:schemeClr>
                </a:solidFill>
                <a:latin typeface="Calibri" panose="020F0502020204030204" pitchFamily="34" charset="0"/>
              </a:rPr>
              <a:t> A good risk response plan </a:t>
            </a:r>
            <a:r>
              <a:rPr lang="en-US" b="1" dirty="0">
                <a:solidFill>
                  <a:srgbClr val="C00000"/>
                </a:solidFill>
                <a:latin typeface="Calibri" panose="020F0502020204030204" pitchFamily="34" charset="0"/>
              </a:rPr>
              <a:t>should be selective and targeted </a:t>
            </a:r>
            <a:r>
              <a:rPr lang="en-US" dirty="0">
                <a:solidFill>
                  <a:schemeClr val="accent2">
                    <a:lumMod val="50000"/>
                  </a:schemeClr>
                </a:solidFill>
                <a:latin typeface="Calibri" panose="020F0502020204030204" pitchFamily="34" charset="0"/>
              </a:rPr>
              <a:t>based on a structured, practical approach that </a:t>
            </a:r>
            <a:r>
              <a:rPr lang="en-US" b="1" dirty="0">
                <a:solidFill>
                  <a:srgbClr val="C00000"/>
                </a:solidFill>
                <a:latin typeface="Calibri" panose="020F0502020204030204" pitchFamily="34" charset="0"/>
              </a:rPr>
              <a:t>efficiently and effectively reduces residual risks </a:t>
            </a:r>
            <a:r>
              <a:rPr lang="en-US" dirty="0">
                <a:solidFill>
                  <a:schemeClr val="accent2">
                    <a:lumMod val="50000"/>
                  </a:schemeClr>
                </a:solidFill>
                <a:latin typeface="Calibri" panose="020F0502020204030204" pitchFamily="34" charset="0"/>
              </a:rPr>
              <a:t>to within the enterprise’s risk tolerance.  </a:t>
            </a:r>
          </a:p>
          <a:p>
            <a:pPr algn="just">
              <a:lnSpc>
                <a:spcPct val="114000"/>
              </a:lnSpc>
              <a:spcAft>
                <a:spcPts val="600"/>
              </a:spcAft>
              <a:buClr>
                <a:srgbClr val="C00000"/>
              </a:buClr>
              <a:tabLst>
                <a:tab pos="266700" algn="l"/>
              </a:tabLst>
            </a:pPr>
            <a:r>
              <a:rPr lang="en-US" dirty="0">
                <a:solidFill>
                  <a:schemeClr val="accent2">
                    <a:lumMod val="50000"/>
                  </a:schemeClr>
                </a:solidFill>
                <a:latin typeface="Calibri" panose="020F0502020204030204" pitchFamily="34" charset="0"/>
              </a:rPr>
              <a:t>Once a risk response plan is drafted, it is typically approved by the management responsible for the risk assessment, with oversight by those charged with governance</a:t>
            </a:r>
            <a:endParaRPr lang="en-GB" dirty="0">
              <a:solidFill>
                <a:schemeClr val="accent2">
                  <a:lumMod val="50000"/>
                </a:schemeClr>
              </a:solidFill>
            </a:endParaRPr>
          </a:p>
        </p:txBody>
      </p:sp>
      <p:sp>
        <p:nvSpPr>
          <p:cNvPr id="6" name="CasellaDiTesto 10">
            <a:extLst>
              <a:ext uri="{FF2B5EF4-FFF2-40B4-BE49-F238E27FC236}">
                <a16:creationId xmlns:a16="http://schemas.microsoft.com/office/drawing/2014/main" id="{8139C093-5FFA-4D3A-A2A9-1F6F8158C0E2}"/>
              </a:ext>
            </a:extLst>
          </p:cNvPr>
          <p:cNvSpPr txBox="1">
            <a:spLocks noChangeArrowheads="1"/>
          </p:cNvSpPr>
          <p:nvPr/>
        </p:nvSpPr>
        <p:spPr bwMode="auto">
          <a:xfrm>
            <a:off x="1082655" y="3407426"/>
            <a:ext cx="9370514" cy="1825180"/>
          </a:xfrm>
          <a:prstGeom prst="rect">
            <a:avLst/>
          </a:prstGeom>
          <a:noFill/>
          <a:ln w="9525">
            <a:noFill/>
            <a:miter lim="800000"/>
            <a:headEnd/>
            <a:tailEnd/>
          </a:ln>
        </p:spPr>
        <p:txBody>
          <a:bodyPr wrap="square">
            <a:spAutoFit/>
          </a:bodyPr>
          <a:lstStyle/>
          <a:p>
            <a:pPr algn="just">
              <a:lnSpc>
                <a:spcPct val="114000"/>
              </a:lnSpc>
              <a:spcAft>
                <a:spcPts val="300"/>
              </a:spcAft>
              <a:buClr>
                <a:srgbClr val="C00000"/>
              </a:buClr>
              <a:tabLst>
                <a:tab pos="266700" algn="l"/>
              </a:tabLst>
            </a:pPr>
            <a:r>
              <a:rPr lang="en-US" b="0" dirty="0">
                <a:solidFill>
                  <a:schemeClr val="accent2">
                    <a:lumMod val="50000"/>
                  </a:schemeClr>
                </a:solidFill>
                <a:latin typeface="Calibri" panose="020F0502020204030204" pitchFamily="34" charset="0"/>
              </a:rPr>
              <a:t>Some of the </a:t>
            </a:r>
            <a:r>
              <a:rPr lang="en-US" b="1" dirty="0">
                <a:solidFill>
                  <a:srgbClr val="C00000"/>
                </a:solidFill>
                <a:latin typeface="Calibri" panose="020F0502020204030204" pitchFamily="34" charset="0"/>
              </a:rPr>
              <a:t>features</a:t>
            </a:r>
            <a:r>
              <a:rPr lang="en-US" b="1" dirty="0">
                <a:solidFill>
                  <a:schemeClr val="accent2">
                    <a:lumMod val="50000"/>
                  </a:schemeClr>
                </a:solidFill>
                <a:latin typeface="Calibri" panose="020F0502020204030204" pitchFamily="34" charset="0"/>
              </a:rPr>
              <a:t> </a:t>
            </a:r>
            <a:r>
              <a:rPr lang="en-US" b="0" dirty="0">
                <a:solidFill>
                  <a:schemeClr val="accent2">
                    <a:lumMod val="50000"/>
                  </a:schemeClr>
                </a:solidFill>
                <a:latin typeface="Calibri" panose="020F0502020204030204" pitchFamily="34" charset="0"/>
              </a:rPr>
              <a:t>of a response plan may include:</a:t>
            </a:r>
          </a:p>
          <a:p>
            <a:pPr marL="266700" indent="-266700" algn="just">
              <a:lnSpc>
                <a:spcPct val="114000"/>
              </a:lnSpc>
              <a:spcAft>
                <a:spcPts val="300"/>
              </a:spcAft>
              <a:buClr>
                <a:srgbClr val="C00000"/>
              </a:buClr>
              <a:buFont typeface="+mj-lt"/>
              <a:buAutoNum type="alphaLcPeriod"/>
              <a:tabLst>
                <a:tab pos="266700" algn="l"/>
              </a:tabLst>
            </a:pPr>
            <a:r>
              <a:rPr lang="en-US" b="1" dirty="0">
                <a:solidFill>
                  <a:schemeClr val="accent2">
                    <a:lumMod val="50000"/>
                  </a:schemeClr>
                </a:solidFill>
                <a:latin typeface="Calibri" panose="020F0502020204030204" pitchFamily="34" charset="0"/>
              </a:rPr>
              <a:t>Description of each action item</a:t>
            </a:r>
            <a:r>
              <a:rPr lang="en-US" b="0" dirty="0">
                <a:solidFill>
                  <a:schemeClr val="accent2">
                    <a:lumMod val="50000"/>
                  </a:schemeClr>
                </a:solidFill>
                <a:latin typeface="Calibri" panose="020F0502020204030204" pitchFamily="34" charset="0"/>
              </a:rPr>
              <a:t>;</a:t>
            </a:r>
          </a:p>
          <a:p>
            <a:pPr marL="266700" indent="-266700" algn="just">
              <a:lnSpc>
                <a:spcPct val="114000"/>
              </a:lnSpc>
              <a:spcAft>
                <a:spcPts val="300"/>
              </a:spcAft>
              <a:buClr>
                <a:srgbClr val="C00000"/>
              </a:buClr>
              <a:buFont typeface="+mj-lt"/>
              <a:buAutoNum type="alphaLcPeriod"/>
              <a:tabLst>
                <a:tab pos="266700" algn="l"/>
              </a:tabLst>
            </a:pPr>
            <a:r>
              <a:rPr lang="en-US" b="1" dirty="0">
                <a:solidFill>
                  <a:schemeClr val="accent2">
                    <a:lumMod val="50000"/>
                  </a:schemeClr>
                </a:solidFill>
                <a:latin typeface="Calibri" panose="020F0502020204030204" pitchFamily="34" charset="0"/>
              </a:rPr>
              <a:t>Implementation responsibility </a:t>
            </a:r>
            <a:r>
              <a:rPr lang="en-US" b="0" dirty="0">
                <a:solidFill>
                  <a:schemeClr val="accent2">
                    <a:lumMod val="50000"/>
                  </a:schemeClr>
                </a:solidFill>
                <a:latin typeface="Calibri" panose="020F0502020204030204" pitchFamily="34" charset="0"/>
              </a:rPr>
              <a:t>for each action item;</a:t>
            </a:r>
          </a:p>
          <a:p>
            <a:pPr marL="266700" indent="-266700" algn="just">
              <a:lnSpc>
                <a:spcPct val="114000"/>
              </a:lnSpc>
              <a:spcAft>
                <a:spcPts val="300"/>
              </a:spcAft>
              <a:buClr>
                <a:srgbClr val="C00000"/>
              </a:buClr>
              <a:buFont typeface="+mj-lt"/>
              <a:buAutoNum type="alphaLcPeriod"/>
              <a:tabLst>
                <a:tab pos="266700" algn="l"/>
              </a:tabLst>
            </a:pPr>
            <a:r>
              <a:rPr lang="en-US" b="1" dirty="0">
                <a:solidFill>
                  <a:schemeClr val="accent2">
                    <a:lumMod val="50000"/>
                  </a:schemeClr>
                </a:solidFill>
                <a:latin typeface="Calibri" panose="020F0502020204030204" pitchFamily="34" charset="0"/>
              </a:rPr>
              <a:t>Implementation timetable</a:t>
            </a:r>
            <a:r>
              <a:rPr lang="en-US" b="0" dirty="0">
                <a:solidFill>
                  <a:schemeClr val="accent2">
                    <a:lumMod val="50000"/>
                  </a:schemeClr>
                </a:solidFill>
                <a:latin typeface="Calibri" panose="020F0502020204030204" pitchFamily="34" charset="0"/>
              </a:rPr>
              <a:t>. </a:t>
            </a:r>
          </a:p>
          <a:p>
            <a:pPr marL="266700" indent="-266700" algn="just">
              <a:lnSpc>
                <a:spcPct val="114000"/>
              </a:lnSpc>
              <a:spcAft>
                <a:spcPts val="300"/>
              </a:spcAft>
              <a:buClr>
                <a:srgbClr val="C00000"/>
              </a:buClr>
              <a:buFont typeface="+mj-lt"/>
              <a:buAutoNum type="alphaLcPeriod"/>
              <a:tabLst>
                <a:tab pos="266700" algn="l"/>
              </a:tabLst>
            </a:pPr>
            <a:r>
              <a:rPr lang="en-US" b="1" dirty="0">
                <a:solidFill>
                  <a:schemeClr val="accent2">
                    <a:lumMod val="50000"/>
                  </a:schemeClr>
                </a:solidFill>
                <a:latin typeface="Calibri" panose="020F0502020204030204" pitchFamily="34" charset="0"/>
              </a:rPr>
              <a:t>Estimate of resources </a:t>
            </a:r>
            <a:r>
              <a:rPr lang="en-US" b="0" dirty="0">
                <a:solidFill>
                  <a:schemeClr val="accent2">
                    <a:lumMod val="50000"/>
                  </a:schemeClr>
                </a:solidFill>
                <a:latin typeface="Calibri" panose="020F0502020204030204" pitchFamily="34" charset="0"/>
              </a:rPr>
              <a:t>need to address each action</a:t>
            </a:r>
          </a:p>
        </p:txBody>
      </p:sp>
      <p:pic>
        <p:nvPicPr>
          <p:cNvPr id="8" name="Immagine 3">
            <a:extLst>
              <a:ext uri="{FF2B5EF4-FFF2-40B4-BE49-F238E27FC236}">
                <a16:creationId xmlns:a16="http://schemas.microsoft.com/office/drawing/2014/main" id="{11AEC8AD-E25B-4851-95C9-00D487E84725}"/>
              </a:ext>
            </a:extLst>
          </p:cNvPr>
          <p:cNvPicPr>
            <a:picLocks noChangeAspect="1"/>
          </p:cNvPicPr>
          <p:nvPr/>
        </p:nvPicPr>
        <p:blipFill>
          <a:blip r:embed="rId3"/>
          <a:stretch>
            <a:fillRect/>
          </a:stretch>
        </p:blipFill>
        <p:spPr>
          <a:xfrm>
            <a:off x="7634284" y="3050461"/>
            <a:ext cx="3869457" cy="2539111"/>
          </a:xfrm>
          <a:prstGeom prst="rect">
            <a:avLst/>
          </a:prstGeom>
        </p:spPr>
      </p:pic>
      <p:sp>
        <p:nvSpPr>
          <p:cNvPr id="9" name="Rectangle: Rounded Corners 8">
            <a:extLst>
              <a:ext uri="{FF2B5EF4-FFF2-40B4-BE49-F238E27FC236}">
                <a16:creationId xmlns:a16="http://schemas.microsoft.com/office/drawing/2014/main" id="{5A51015F-2A46-4D9B-B852-70E2634FF844}"/>
              </a:ext>
            </a:extLst>
          </p:cNvPr>
          <p:cNvSpPr/>
          <p:nvPr/>
        </p:nvSpPr>
        <p:spPr>
          <a:xfrm>
            <a:off x="699515" y="5589572"/>
            <a:ext cx="6748032" cy="92446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14000"/>
              </a:lnSpc>
              <a:spcAft>
                <a:spcPts val="600"/>
              </a:spcAft>
              <a:buClr>
                <a:srgbClr val="C00000"/>
              </a:buClr>
              <a:buFont typeface="Arial" panose="020B0604020202020204" pitchFamily="34" charset="0"/>
              <a:buChar char="•"/>
              <a:tabLst>
                <a:tab pos="266700" algn="l"/>
              </a:tabLst>
            </a:pPr>
            <a:r>
              <a:rPr lang="en-US" sz="1600" b="1" dirty="0">
                <a:solidFill>
                  <a:srgbClr val="FFFF00"/>
                </a:solidFill>
                <a:latin typeface="Calibri" panose="020F0502020204030204" pitchFamily="34" charset="0"/>
              </a:rPr>
              <a:t>Identify a responsible person for coordinating implementation of plan</a:t>
            </a:r>
          </a:p>
          <a:p>
            <a:pPr marL="285750" indent="-285750" algn="just">
              <a:lnSpc>
                <a:spcPct val="114000"/>
              </a:lnSpc>
              <a:spcAft>
                <a:spcPts val="600"/>
              </a:spcAft>
              <a:buClr>
                <a:srgbClr val="C00000"/>
              </a:buClr>
              <a:buFont typeface="Arial" panose="020B0604020202020204" pitchFamily="34" charset="0"/>
              <a:buChar char="•"/>
              <a:tabLst>
                <a:tab pos="266700" algn="l"/>
              </a:tabLst>
            </a:pPr>
            <a:r>
              <a:rPr lang="en-US" sz="1600" b="1" dirty="0">
                <a:solidFill>
                  <a:srgbClr val="FFFF00"/>
                </a:solidFill>
                <a:latin typeface="Calibri" panose="020F0502020204030204" pitchFamily="34" charset="0"/>
              </a:rPr>
              <a:t>Implementation should be regularly monitored by management</a:t>
            </a:r>
          </a:p>
        </p:txBody>
      </p:sp>
    </p:spTree>
    <p:extLst>
      <p:ext uri="{BB962C8B-B14F-4D97-AF65-F5344CB8AC3E}">
        <p14:creationId xmlns:p14="http://schemas.microsoft.com/office/powerpoint/2010/main" val="412083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2" y="334521"/>
            <a:ext cx="10972800" cy="1066800"/>
          </a:xfrm>
        </p:spPr>
        <p:txBody>
          <a:bodyPr/>
          <a:lstStyle/>
          <a:p>
            <a:r>
              <a:rPr lang="en-GB" b="1" dirty="0"/>
              <a:t>Risk Identification Exercise</a:t>
            </a:r>
            <a:endParaRPr lang="en-US" b="1" dirty="0"/>
          </a:p>
        </p:txBody>
      </p:sp>
      <p:sp>
        <p:nvSpPr>
          <p:cNvPr id="11" name="Rectangle 10">
            <a:extLst>
              <a:ext uri="{FF2B5EF4-FFF2-40B4-BE49-F238E27FC236}">
                <a16:creationId xmlns:a16="http://schemas.microsoft.com/office/drawing/2014/main" id="{FF01E2E9-8648-490C-8648-961493BFA639}"/>
              </a:ext>
            </a:extLst>
          </p:cNvPr>
          <p:cNvSpPr/>
          <p:nvPr/>
        </p:nvSpPr>
        <p:spPr>
          <a:xfrm>
            <a:off x="609600" y="1795021"/>
            <a:ext cx="5908777" cy="584775"/>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0" cap="none" spc="0" normalizeH="0" baseline="0" noProof="0" dirty="0">
              <a:ln>
                <a:noFill/>
              </a:ln>
              <a:solidFill>
                <a:schemeClr val="accent3">
                  <a:lumMod val="50000"/>
                </a:schemeClr>
              </a:solidFill>
              <a:effectLst/>
              <a:uLnTx/>
              <a:uFillTx/>
            </a:endParaRPr>
          </a:p>
        </p:txBody>
      </p:sp>
      <p:graphicFrame>
        <p:nvGraphicFramePr>
          <p:cNvPr id="6" name="Table 5">
            <a:extLst>
              <a:ext uri="{FF2B5EF4-FFF2-40B4-BE49-F238E27FC236}">
                <a16:creationId xmlns:a16="http://schemas.microsoft.com/office/drawing/2014/main" id="{1CAB2D4F-7C3F-4E66-9F93-86003A2ED295}"/>
              </a:ext>
            </a:extLst>
          </p:cNvPr>
          <p:cNvGraphicFramePr>
            <a:graphicFrameLocks noGrp="1"/>
          </p:cNvGraphicFramePr>
          <p:nvPr>
            <p:extLst>
              <p:ext uri="{D42A27DB-BD31-4B8C-83A1-F6EECF244321}">
                <p14:modId xmlns:p14="http://schemas.microsoft.com/office/powerpoint/2010/main" val="2992296111"/>
              </p:ext>
            </p:extLst>
          </p:nvPr>
        </p:nvGraphicFramePr>
        <p:xfrm>
          <a:off x="609600" y="1274321"/>
          <a:ext cx="10871202" cy="5380119"/>
        </p:xfrm>
        <a:graphic>
          <a:graphicData uri="http://schemas.openxmlformats.org/drawingml/2006/table">
            <a:tbl>
              <a:tblPr firstRow="1" bandRow="1">
                <a:tableStyleId>{3B4B98B0-60AC-42C2-AFA5-B58CD77FA1E5}</a:tableStyleId>
              </a:tblPr>
              <a:tblGrid>
                <a:gridCol w="4178300">
                  <a:extLst>
                    <a:ext uri="{9D8B030D-6E8A-4147-A177-3AD203B41FA5}">
                      <a16:colId xmlns:a16="http://schemas.microsoft.com/office/drawing/2014/main" val="4287401803"/>
                    </a:ext>
                  </a:extLst>
                </a:gridCol>
                <a:gridCol w="838200">
                  <a:extLst>
                    <a:ext uri="{9D8B030D-6E8A-4147-A177-3AD203B41FA5}">
                      <a16:colId xmlns:a16="http://schemas.microsoft.com/office/drawing/2014/main" val="1223260948"/>
                    </a:ext>
                  </a:extLst>
                </a:gridCol>
                <a:gridCol w="5854702">
                  <a:extLst>
                    <a:ext uri="{9D8B030D-6E8A-4147-A177-3AD203B41FA5}">
                      <a16:colId xmlns:a16="http://schemas.microsoft.com/office/drawing/2014/main" val="4088860921"/>
                    </a:ext>
                  </a:extLst>
                </a:gridCol>
              </a:tblGrid>
              <a:tr h="601042">
                <a:tc>
                  <a:txBody>
                    <a:bodyPr/>
                    <a:lstStyle/>
                    <a:p>
                      <a:r>
                        <a:rPr lang="en-GB" dirty="0"/>
                        <a:t>Risk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Rank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000" dirty="0"/>
                        <a:t>Risk Treatment Plan – Mitigating Actions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4117762105"/>
                  </a:ext>
                </a:extLst>
              </a:tr>
              <a:tr h="613837">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993184754"/>
                  </a:ext>
                </a:extLst>
              </a:tr>
              <a:tr h="562945">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07885816"/>
                  </a:ext>
                </a:extLst>
              </a:tr>
              <a:tr h="601042">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484799286"/>
                  </a:ext>
                </a:extLst>
              </a:tr>
              <a:tr h="601042">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817080227"/>
                  </a:ext>
                </a:extLst>
              </a:tr>
              <a:tr h="601042">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537869571"/>
                  </a:ext>
                </a:extLst>
              </a:tr>
              <a:tr h="601042">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496039379"/>
                  </a:ext>
                </a:extLst>
              </a:tr>
              <a:tr h="550753">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082680764"/>
                  </a:ext>
                </a:extLst>
              </a:tr>
              <a:tr h="647374">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919096115"/>
                  </a:ext>
                </a:extLst>
              </a:tr>
            </a:tbl>
          </a:graphicData>
        </a:graphic>
      </p:graphicFrame>
    </p:spTree>
    <p:extLst>
      <p:ext uri="{BB962C8B-B14F-4D97-AF65-F5344CB8AC3E}">
        <p14:creationId xmlns:p14="http://schemas.microsoft.com/office/powerpoint/2010/main" val="596687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085" y="413535"/>
            <a:ext cx="10972800" cy="1066800"/>
          </a:xfrm>
        </p:spPr>
        <p:txBody>
          <a:bodyPr>
            <a:normAutofit/>
          </a:bodyPr>
          <a:lstStyle/>
          <a:p>
            <a:r>
              <a:rPr lang="it-IT" sz="3200" b="1" dirty="0">
                <a:latin typeface="Arial" pitchFamily="34" charset="0"/>
              </a:rPr>
              <a:t>The 3 Lines of Defence (3LOD – ECIIA)</a:t>
            </a:r>
            <a:endParaRPr lang="en-US" sz="3200" dirty="0"/>
          </a:p>
        </p:txBody>
      </p:sp>
      <p:sp>
        <p:nvSpPr>
          <p:cNvPr id="5" name="CasellaDiTesto 10">
            <a:extLst>
              <a:ext uri="{FF2B5EF4-FFF2-40B4-BE49-F238E27FC236}">
                <a16:creationId xmlns:a16="http://schemas.microsoft.com/office/drawing/2014/main" id="{C17272A0-87C1-4991-95D7-66DDDC8BAD0E}"/>
              </a:ext>
            </a:extLst>
          </p:cNvPr>
          <p:cNvSpPr txBox="1">
            <a:spLocks noChangeArrowheads="1"/>
          </p:cNvSpPr>
          <p:nvPr/>
        </p:nvSpPr>
        <p:spPr bwMode="auto">
          <a:xfrm>
            <a:off x="432872" y="1256043"/>
            <a:ext cx="7461849" cy="477054"/>
          </a:xfrm>
          <a:prstGeom prst="rect">
            <a:avLst/>
          </a:prstGeom>
          <a:noFill/>
          <a:ln w="9525">
            <a:noFill/>
            <a:miter lim="800000"/>
            <a:headEnd/>
            <a:tailEnd/>
          </a:ln>
        </p:spPr>
        <p:txBody>
          <a:bodyPr wrap="square">
            <a:spAutoFit/>
          </a:bodyPr>
          <a:lstStyle/>
          <a:p>
            <a:pPr algn="just">
              <a:lnSpc>
                <a:spcPct val="125000"/>
              </a:lnSpc>
              <a:spcAft>
                <a:spcPts val="600"/>
              </a:spcAft>
              <a:buClr>
                <a:srgbClr val="0033CC"/>
              </a:buClr>
              <a:tabLst>
                <a:tab pos="266700" algn="l"/>
              </a:tabLst>
            </a:pPr>
            <a:r>
              <a:rPr lang="it-IT" sz="2000" b="1" dirty="0" err="1">
                <a:solidFill>
                  <a:schemeClr val="accent2">
                    <a:lumMod val="50000"/>
                  </a:schemeClr>
                </a:solidFill>
                <a:latin typeface="Calibri" panose="020F0502020204030204" pitchFamily="34" charset="0"/>
                <a:cs typeface="Calibri" panose="020F0502020204030204" pitchFamily="34" charset="0"/>
              </a:rPr>
              <a:t>Internal</a:t>
            </a:r>
            <a:r>
              <a:rPr lang="it-IT" sz="2000" b="1" dirty="0">
                <a:solidFill>
                  <a:schemeClr val="accent2">
                    <a:lumMod val="50000"/>
                  </a:schemeClr>
                </a:solidFill>
                <a:latin typeface="Calibri" panose="020F0502020204030204" pitchFamily="34" charset="0"/>
                <a:cs typeface="Calibri" panose="020F0502020204030204" pitchFamily="34" charset="0"/>
              </a:rPr>
              <a:t> control system </a:t>
            </a:r>
            <a:r>
              <a:rPr lang="it-IT" sz="2000" b="0" dirty="0" err="1">
                <a:solidFill>
                  <a:schemeClr val="accent2">
                    <a:lumMod val="50000"/>
                  </a:schemeClr>
                </a:solidFill>
                <a:latin typeface="Calibri" panose="020F0502020204030204" pitchFamily="34" charset="0"/>
                <a:cs typeface="Calibri" panose="020F0502020204030204" pitchFamily="34" charset="0"/>
              </a:rPr>
              <a:t>is</a:t>
            </a:r>
            <a:r>
              <a:rPr lang="it-IT" sz="2000" b="0" dirty="0">
                <a:solidFill>
                  <a:schemeClr val="accent2">
                    <a:lumMod val="50000"/>
                  </a:schemeClr>
                </a:solidFill>
                <a:latin typeface="Calibri" panose="020F0502020204030204" pitchFamily="34" charset="0"/>
                <a:cs typeface="Calibri" panose="020F0502020204030204" pitchFamily="34" charset="0"/>
              </a:rPr>
              <a:t> </a:t>
            </a:r>
            <a:r>
              <a:rPr lang="it-IT" sz="2000" b="0" dirty="0" err="1">
                <a:solidFill>
                  <a:schemeClr val="accent2">
                    <a:lumMod val="50000"/>
                  </a:schemeClr>
                </a:solidFill>
                <a:latin typeface="Calibri" panose="020F0502020204030204" pitchFamily="34" charset="0"/>
                <a:cs typeface="Calibri" panose="020F0502020204030204" pitchFamily="34" charset="0"/>
              </a:rPr>
              <a:t>structured</a:t>
            </a:r>
            <a:r>
              <a:rPr lang="it-IT" sz="2000" b="0" dirty="0">
                <a:solidFill>
                  <a:schemeClr val="accent2">
                    <a:lumMod val="50000"/>
                  </a:schemeClr>
                </a:solidFill>
                <a:latin typeface="Calibri" panose="020F0502020204030204" pitchFamily="34" charset="0"/>
                <a:cs typeface="Calibri" panose="020F0502020204030204" pitchFamily="34" charset="0"/>
              </a:rPr>
              <a:t> on </a:t>
            </a:r>
            <a:r>
              <a:rPr lang="it-IT" sz="2000" b="1" dirty="0">
                <a:solidFill>
                  <a:srgbClr val="C00000"/>
                </a:solidFill>
                <a:latin typeface="Calibri" panose="020F0502020204030204" pitchFamily="34" charset="0"/>
                <a:cs typeface="Calibri" panose="020F0502020204030204" pitchFamily="34" charset="0"/>
              </a:rPr>
              <a:t>3 </a:t>
            </a:r>
            <a:r>
              <a:rPr lang="it-IT" sz="2000" b="1" dirty="0" err="1">
                <a:solidFill>
                  <a:srgbClr val="C00000"/>
                </a:solidFill>
                <a:latin typeface="Calibri" panose="020F0502020204030204" pitchFamily="34" charset="0"/>
                <a:cs typeface="Calibri" panose="020F0502020204030204" pitchFamily="34" charset="0"/>
              </a:rPr>
              <a:t>different</a:t>
            </a:r>
            <a:r>
              <a:rPr lang="it-IT" sz="2000" b="1" dirty="0">
                <a:solidFill>
                  <a:srgbClr val="C00000"/>
                </a:solidFill>
                <a:latin typeface="Calibri" panose="020F0502020204030204" pitchFamily="34" charset="0"/>
                <a:cs typeface="Calibri" panose="020F0502020204030204" pitchFamily="34" charset="0"/>
              </a:rPr>
              <a:t> </a:t>
            </a:r>
            <a:r>
              <a:rPr lang="it-IT" sz="2000" b="1" dirty="0" err="1">
                <a:solidFill>
                  <a:srgbClr val="C00000"/>
                </a:solidFill>
                <a:latin typeface="Calibri" panose="020F0502020204030204" pitchFamily="34" charset="0"/>
                <a:cs typeface="Calibri" panose="020F0502020204030204" pitchFamily="34" charset="0"/>
              </a:rPr>
              <a:t>levels</a:t>
            </a:r>
            <a:r>
              <a:rPr lang="it-IT" sz="2000" b="0" dirty="0">
                <a:latin typeface="Calibri" panose="020F0502020204030204" pitchFamily="34" charset="0"/>
                <a:cs typeface="Calibri" panose="020F0502020204030204" pitchFamily="34" charset="0"/>
              </a:rPr>
              <a:t>:</a:t>
            </a:r>
          </a:p>
        </p:txBody>
      </p:sp>
      <p:sp>
        <p:nvSpPr>
          <p:cNvPr id="6" name="CasellaDiTesto 10">
            <a:extLst>
              <a:ext uri="{FF2B5EF4-FFF2-40B4-BE49-F238E27FC236}">
                <a16:creationId xmlns:a16="http://schemas.microsoft.com/office/drawing/2014/main" id="{DBAD0DE2-324A-43DD-B81D-0F4D73C703AD}"/>
              </a:ext>
            </a:extLst>
          </p:cNvPr>
          <p:cNvSpPr txBox="1">
            <a:spLocks noChangeArrowheads="1"/>
          </p:cNvSpPr>
          <p:nvPr/>
        </p:nvSpPr>
        <p:spPr bwMode="auto">
          <a:xfrm>
            <a:off x="432872" y="1826058"/>
            <a:ext cx="11174019" cy="2477601"/>
          </a:xfrm>
          <a:prstGeom prst="rect">
            <a:avLst/>
          </a:prstGeom>
          <a:noFill/>
          <a:ln w="9525">
            <a:noFill/>
            <a:miter lim="800000"/>
            <a:headEnd/>
            <a:tailEnd/>
          </a:ln>
        </p:spPr>
        <p:txBody>
          <a:bodyPr wrap="square">
            <a:spAutoFit/>
          </a:bodyPr>
          <a:lstStyle/>
          <a:p>
            <a:pPr marL="266700" indent="-266700" algn="just">
              <a:lnSpc>
                <a:spcPct val="125000"/>
              </a:lnSpc>
              <a:spcAft>
                <a:spcPts val="600"/>
              </a:spcAft>
              <a:buClr>
                <a:srgbClr val="0033CC"/>
              </a:buClr>
              <a:buFont typeface="+mj-lt"/>
              <a:buAutoNum type="arabicPeriod"/>
              <a:tabLst>
                <a:tab pos="266700" algn="l"/>
              </a:tabLst>
            </a:pPr>
            <a:r>
              <a:rPr lang="it-IT" sz="1600" b="0" dirty="0">
                <a:latin typeface="Calibri" panose="020F0502020204030204" pitchFamily="34" charset="0"/>
                <a:cs typeface="Calibri" panose="020F0502020204030204" pitchFamily="34" charset="0"/>
              </a:rPr>
              <a:t>the </a:t>
            </a:r>
            <a:r>
              <a:rPr lang="it-IT" sz="1600" b="1" dirty="0">
                <a:solidFill>
                  <a:srgbClr val="C00000"/>
                </a:solidFill>
                <a:latin typeface="Calibri" panose="020F0502020204030204" pitchFamily="34" charset="0"/>
                <a:cs typeface="Calibri" panose="020F0502020204030204" pitchFamily="34" charset="0"/>
              </a:rPr>
              <a:t>first line</a:t>
            </a:r>
            <a:r>
              <a:rPr lang="it-IT" sz="1600" dirty="0">
                <a:latin typeface="Calibri" panose="020F0502020204030204" pitchFamily="34" charset="0"/>
                <a:cs typeface="Calibri" panose="020F0502020204030204" pitchFamily="34" charset="0"/>
              </a:rPr>
              <a:t>, </a:t>
            </a:r>
            <a:r>
              <a:rPr lang="it-IT" sz="1600" b="0" i="1" dirty="0">
                <a:latin typeface="Calibri" panose="020F0502020204030204" pitchFamily="34" charset="0"/>
                <a:cs typeface="Calibri" panose="020F0502020204030204" pitchFamily="34" charset="0"/>
              </a:rPr>
              <a:t>(Risk owners</a:t>
            </a:r>
            <a:r>
              <a:rPr lang="it-IT" sz="1600" b="0" dirty="0">
                <a:latin typeface="Calibri" panose="020F0502020204030204" pitchFamily="34" charset="0"/>
                <a:cs typeface="Calibri" panose="020F0502020204030204" pitchFamily="34" charset="0"/>
              </a:rPr>
              <a:t>) by </a:t>
            </a:r>
            <a:r>
              <a:rPr lang="it-IT" sz="1600" b="1" i="1" dirty="0">
                <a:solidFill>
                  <a:srgbClr val="C00000"/>
                </a:solidFill>
                <a:latin typeface="Calibri" panose="020F0502020204030204" pitchFamily="34" charset="0"/>
                <a:cs typeface="Calibri" panose="020F0502020204030204" pitchFamily="34" charset="0"/>
              </a:rPr>
              <a:t>operational management </a:t>
            </a:r>
            <a:r>
              <a:rPr lang="it-IT" sz="1600" b="0" dirty="0">
                <a:latin typeface="Calibri" panose="020F0502020204030204" pitchFamily="34" charset="0"/>
                <a:cs typeface="Calibri" panose="020F0502020204030204" pitchFamily="34" charset="0"/>
              </a:rPr>
              <a:t>who have the </a:t>
            </a:r>
            <a:r>
              <a:rPr lang="it-IT" sz="1600" dirty="0">
                <a:solidFill>
                  <a:srgbClr val="0070C0"/>
                </a:solidFill>
                <a:latin typeface="Calibri" panose="020F0502020204030204" pitchFamily="34" charset="0"/>
                <a:cs typeface="Calibri" panose="020F0502020204030204" pitchFamily="34" charset="0"/>
              </a:rPr>
              <a:t>responsibility</a:t>
            </a:r>
            <a:r>
              <a:rPr lang="it-IT" sz="1600" b="0" dirty="0">
                <a:latin typeface="Calibri" panose="020F0502020204030204" pitchFamily="34" charset="0"/>
                <a:cs typeface="Calibri" panose="020F0502020204030204" pitchFamily="34" charset="0"/>
              </a:rPr>
              <a:t> to identify analyze and mitigate risks;</a:t>
            </a:r>
          </a:p>
          <a:p>
            <a:pPr marL="266700" indent="-266700" algn="just">
              <a:lnSpc>
                <a:spcPct val="125000"/>
              </a:lnSpc>
              <a:spcAft>
                <a:spcPts val="600"/>
              </a:spcAft>
              <a:buClr>
                <a:srgbClr val="0033CC"/>
              </a:buClr>
              <a:buFont typeface="+mj-lt"/>
              <a:buAutoNum type="arabicPeriod"/>
              <a:tabLst>
                <a:tab pos="266700" algn="l"/>
              </a:tabLst>
            </a:pPr>
            <a:r>
              <a:rPr lang="it-IT" sz="1600" dirty="0">
                <a:latin typeface="Calibri" panose="020F0502020204030204" pitchFamily="34" charset="0"/>
                <a:cs typeface="Calibri" panose="020F0502020204030204" pitchFamily="34" charset="0"/>
              </a:rPr>
              <a:t>the </a:t>
            </a:r>
            <a:r>
              <a:rPr lang="it-IT" sz="1600" b="1" dirty="0">
                <a:solidFill>
                  <a:srgbClr val="C00000"/>
                </a:solidFill>
                <a:latin typeface="Calibri" panose="020F0502020204030204" pitchFamily="34" charset="0"/>
                <a:cs typeface="Calibri" panose="020F0502020204030204" pitchFamily="34" charset="0"/>
              </a:rPr>
              <a:t>second line</a:t>
            </a:r>
            <a:r>
              <a:rPr lang="it-IT" sz="1600" dirty="0">
                <a:latin typeface="Calibri" panose="020F0502020204030204" pitchFamily="34" charset="0"/>
                <a:cs typeface="Calibri" panose="020F0502020204030204" pitchFamily="34" charset="0"/>
              </a:rPr>
              <a:t>, </a:t>
            </a:r>
            <a:r>
              <a:rPr lang="it-IT" sz="1600" i="1" dirty="0">
                <a:latin typeface="Calibri" panose="020F0502020204030204" pitchFamily="34" charset="0"/>
                <a:cs typeface="Calibri" panose="020F0502020204030204" pitchFamily="34" charset="0"/>
              </a:rPr>
              <a:t>(Risk Manager) </a:t>
            </a:r>
            <a:r>
              <a:rPr lang="it-IT" sz="1600" dirty="0">
                <a:latin typeface="Calibri" panose="020F0502020204030204" pitchFamily="34" charset="0"/>
                <a:cs typeface="Calibri" panose="020F0502020204030204" pitchFamily="34" charset="0"/>
              </a:rPr>
              <a:t>that </a:t>
            </a:r>
            <a:r>
              <a:rPr lang="en-US" sz="1600" dirty="0">
                <a:latin typeface="Calibri" panose="020F0502020204030204" pitchFamily="34" charset="0"/>
                <a:cs typeface="Calibri" panose="020F0502020204030204" pitchFamily="34" charset="0"/>
              </a:rPr>
              <a:t>is the role of the </a:t>
            </a:r>
            <a:r>
              <a:rPr lang="en-US" sz="1600" b="1" dirty="0">
                <a:solidFill>
                  <a:srgbClr val="C00000"/>
                </a:solidFill>
                <a:latin typeface="Calibri" panose="020F0502020204030204" pitchFamily="34" charset="0"/>
                <a:cs typeface="Calibri" panose="020F0502020204030204" pitchFamily="34" charset="0"/>
              </a:rPr>
              <a:t>compliance function</a:t>
            </a:r>
            <a:r>
              <a:rPr lang="en-US" sz="1600" dirty="0">
                <a:latin typeface="Calibri" panose="020F0502020204030204" pitchFamily="34" charset="0"/>
                <a:cs typeface="Calibri" panose="020F0502020204030204" pitchFamily="34" charset="0"/>
              </a:rPr>
              <a:t>, with the task of </a:t>
            </a:r>
            <a:r>
              <a:rPr lang="en-US" sz="1600" dirty="0">
                <a:solidFill>
                  <a:srgbClr val="0070C0"/>
                </a:solidFill>
                <a:latin typeface="Calibri" panose="020F0502020204030204" pitchFamily="34" charset="0"/>
                <a:cs typeface="Calibri" panose="020F0502020204030204" pitchFamily="34" charset="0"/>
              </a:rPr>
              <a:t>facilitating and monitoring </a:t>
            </a:r>
            <a:r>
              <a:rPr lang="en-US" sz="1600" dirty="0">
                <a:latin typeface="Calibri" panose="020F0502020204030204" pitchFamily="34" charset="0"/>
                <a:cs typeface="Calibri" panose="020F0502020204030204" pitchFamily="34" charset="0"/>
              </a:rPr>
              <a:t>the implementation of effective “risk management” by managers</a:t>
            </a:r>
            <a:r>
              <a:rPr lang="it-IT" sz="1600" dirty="0">
                <a:latin typeface="Calibri" panose="020F0502020204030204" pitchFamily="34" charset="0"/>
                <a:cs typeface="Calibri" panose="020F0502020204030204" pitchFamily="34" charset="0"/>
              </a:rPr>
              <a:t>; t</a:t>
            </a:r>
            <a:r>
              <a:rPr lang="en-US" sz="1600" dirty="0">
                <a:latin typeface="Calibri" panose="020F0502020204030204" pitchFamily="34" charset="0"/>
                <a:cs typeface="Calibri" panose="020F0502020204030204" pitchFamily="34" charset="0"/>
              </a:rPr>
              <a:t>his level oversees the process of risk assessment and control, </a:t>
            </a:r>
            <a:r>
              <a:rPr lang="en-US" sz="1600" dirty="0">
                <a:solidFill>
                  <a:srgbClr val="0070C0"/>
                </a:solidFill>
                <a:latin typeface="Calibri" panose="020F0502020204030204" pitchFamily="34" charset="0"/>
                <a:cs typeface="Calibri" panose="020F0502020204030204" pitchFamily="34" charset="0"/>
              </a:rPr>
              <a:t>ensuring its consistency with business goals</a:t>
            </a:r>
            <a:r>
              <a:rPr lang="it-IT" sz="1600" dirty="0">
                <a:latin typeface="Calibri" panose="020F0502020204030204" pitchFamily="34" charset="0"/>
                <a:cs typeface="Calibri" panose="020F0502020204030204" pitchFamily="34" charset="0"/>
              </a:rPr>
              <a:t>;</a:t>
            </a:r>
          </a:p>
          <a:p>
            <a:pPr marL="266700" indent="-266700" algn="just">
              <a:lnSpc>
                <a:spcPct val="125000"/>
              </a:lnSpc>
              <a:spcAft>
                <a:spcPts val="600"/>
              </a:spcAft>
              <a:buClr>
                <a:srgbClr val="0033CC"/>
              </a:buClr>
              <a:buFont typeface="+mj-lt"/>
              <a:buAutoNum type="arabicPeriod"/>
              <a:tabLst>
                <a:tab pos="266700" algn="l"/>
              </a:tabLst>
            </a:pPr>
            <a:r>
              <a:rPr lang="en-US" sz="1600" dirty="0">
                <a:latin typeface="Calibri" panose="020F0502020204030204" pitchFamily="34" charset="0"/>
                <a:cs typeface="Calibri" panose="020F0502020204030204" pitchFamily="34" charset="0"/>
              </a:rPr>
              <a:t>The </a:t>
            </a:r>
            <a:r>
              <a:rPr lang="en-US" sz="1600" b="1" dirty="0">
                <a:solidFill>
                  <a:srgbClr val="C00000"/>
                </a:solidFill>
                <a:latin typeface="Calibri" panose="020F0502020204030204" pitchFamily="34" charset="0"/>
                <a:cs typeface="Calibri" panose="020F0502020204030204" pitchFamily="34" charset="0"/>
              </a:rPr>
              <a:t>third line </a:t>
            </a:r>
            <a:r>
              <a:rPr lang="en-US" sz="1600" dirty="0">
                <a:latin typeface="Calibri" panose="020F0502020204030204" pitchFamily="34" charset="0"/>
                <a:cs typeface="Calibri" panose="020F0502020204030204" pitchFamily="34" charset="0"/>
              </a:rPr>
              <a:t>is played by Audit, which, with a "risk based" approach, </a:t>
            </a:r>
            <a:r>
              <a:rPr lang="en-US" sz="1600" dirty="0">
                <a:solidFill>
                  <a:srgbClr val="0070C0"/>
                </a:solidFill>
                <a:latin typeface="Calibri" panose="020F0502020204030204" pitchFamily="34" charset="0"/>
                <a:cs typeface="Calibri" panose="020F0502020204030204" pitchFamily="34" charset="0"/>
              </a:rPr>
              <a:t>provides an adequate assurance </a:t>
            </a:r>
            <a:r>
              <a:rPr lang="en-US" sz="1600" dirty="0">
                <a:latin typeface="Calibri" panose="020F0502020204030204" pitchFamily="34" charset="0"/>
                <a:cs typeface="Calibri" panose="020F0502020204030204" pitchFamily="34" charset="0"/>
              </a:rPr>
              <a:t>on the </a:t>
            </a:r>
            <a:r>
              <a:rPr lang="en-US" sz="1600" dirty="0">
                <a:solidFill>
                  <a:srgbClr val="0070C0"/>
                </a:solidFill>
                <a:latin typeface="Calibri" panose="020F0502020204030204" pitchFamily="34" charset="0"/>
                <a:cs typeface="Calibri" panose="020F0502020204030204" pitchFamily="34" charset="0"/>
              </a:rPr>
              <a:t>effectiveness</a:t>
            </a:r>
            <a:r>
              <a:rPr lang="en-US" sz="1600" dirty="0">
                <a:latin typeface="Calibri" panose="020F0502020204030204" pitchFamily="34" charset="0"/>
                <a:cs typeface="Calibri" panose="020F0502020204030204" pitchFamily="34" charset="0"/>
              </a:rPr>
              <a:t> whereby the organization </a:t>
            </a:r>
            <a:r>
              <a:rPr lang="en-US" sz="1600" b="1" dirty="0">
                <a:solidFill>
                  <a:srgbClr val="C00000"/>
                </a:solidFill>
                <a:latin typeface="Calibri" panose="020F0502020204030204" pitchFamily="34" charset="0"/>
                <a:cs typeface="Calibri" panose="020F0502020204030204" pitchFamily="34" charset="0"/>
              </a:rPr>
              <a:t>evaluates and controls compliance </a:t>
            </a:r>
            <a:r>
              <a:rPr lang="en-US" sz="1600" dirty="0">
                <a:latin typeface="Calibri" panose="020F0502020204030204" pitchFamily="34" charset="0"/>
                <a:cs typeface="Calibri" panose="020F0502020204030204" pitchFamily="34" charset="0"/>
              </a:rPr>
              <a:t>and </a:t>
            </a:r>
            <a:r>
              <a:rPr lang="en-US" sz="1600" b="1" dirty="0">
                <a:solidFill>
                  <a:srgbClr val="C00000"/>
                </a:solidFill>
                <a:latin typeface="Calibri" panose="020F0502020204030204" pitchFamily="34" charset="0"/>
                <a:cs typeface="Calibri" panose="020F0502020204030204" pitchFamily="34" charset="0"/>
              </a:rPr>
              <a:t>adequacy of the other lines</a:t>
            </a:r>
            <a:r>
              <a:rPr lang="en-US" sz="1600" dirty="0">
                <a:latin typeface="Calibri" panose="020F0502020204030204" pitchFamily="34" charset="0"/>
                <a:cs typeface="Calibri" panose="020F0502020204030204" pitchFamily="34" charset="0"/>
              </a:rPr>
              <a:t>. </a:t>
            </a:r>
            <a:endParaRPr lang="it-IT" sz="1600" dirty="0">
              <a:latin typeface="Calibri" panose="020F0502020204030204" pitchFamily="34" charset="0"/>
              <a:cs typeface="Calibri" panose="020F0502020204030204" pitchFamily="34" charset="0"/>
            </a:endParaRPr>
          </a:p>
          <a:p>
            <a:pPr marL="266700" indent="-266700" algn="just">
              <a:lnSpc>
                <a:spcPct val="125000"/>
              </a:lnSpc>
              <a:spcAft>
                <a:spcPts val="600"/>
              </a:spcAft>
              <a:buClr>
                <a:srgbClr val="0033CC"/>
              </a:buClr>
              <a:buFont typeface="+mj-lt"/>
              <a:buAutoNum type="arabicPeriod"/>
              <a:tabLst>
                <a:tab pos="266700" algn="l"/>
              </a:tabLst>
            </a:pPr>
            <a:endParaRPr lang="it-IT" sz="1600" b="0" dirty="0">
              <a:latin typeface="Calibri" panose="020F0502020204030204" pitchFamily="34" charset="0"/>
              <a:cs typeface="Calibri" panose="020F0502020204030204" pitchFamily="34" charset="0"/>
            </a:endParaRPr>
          </a:p>
        </p:txBody>
      </p:sp>
      <p:pic>
        <p:nvPicPr>
          <p:cNvPr id="7" name="Immagine 3">
            <a:extLst>
              <a:ext uri="{FF2B5EF4-FFF2-40B4-BE49-F238E27FC236}">
                <a16:creationId xmlns:a16="http://schemas.microsoft.com/office/drawing/2014/main" id="{14D3C051-B9B7-4FF9-8C68-DB0A03E7D2A0}"/>
              </a:ext>
            </a:extLst>
          </p:cNvPr>
          <p:cNvPicPr>
            <a:picLocks noChangeAspect="1"/>
          </p:cNvPicPr>
          <p:nvPr/>
        </p:nvPicPr>
        <p:blipFill>
          <a:blip r:embed="rId3"/>
          <a:stretch>
            <a:fillRect/>
          </a:stretch>
        </p:blipFill>
        <p:spPr>
          <a:xfrm>
            <a:off x="2192757" y="3924728"/>
            <a:ext cx="7654248" cy="2933272"/>
          </a:xfrm>
          <a:prstGeom prst="rect">
            <a:avLst/>
          </a:prstGeom>
        </p:spPr>
      </p:pic>
    </p:spTree>
    <p:extLst>
      <p:ext uri="{BB962C8B-B14F-4D97-AF65-F5344CB8AC3E}">
        <p14:creationId xmlns:p14="http://schemas.microsoft.com/office/powerpoint/2010/main" val="2703408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085" y="413535"/>
            <a:ext cx="10972800" cy="1066800"/>
          </a:xfrm>
        </p:spPr>
        <p:txBody>
          <a:bodyPr>
            <a:normAutofit/>
          </a:bodyPr>
          <a:lstStyle/>
          <a:p>
            <a:r>
              <a:rPr lang="it-IT" sz="3200" b="1" dirty="0">
                <a:latin typeface="Arial" pitchFamily="34" charset="0"/>
              </a:rPr>
              <a:t>Risk Alerts</a:t>
            </a:r>
            <a:endParaRPr lang="en-US" sz="3200" dirty="0"/>
          </a:p>
        </p:txBody>
      </p:sp>
      <p:sp>
        <p:nvSpPr>
          <p:cNvPr id="5" name="CasellaDiTesto 10">
            <a:extLst>
              <a:ext uri="{FF2B5EF4-FFF2-40B4-BE49-F238E27FC236}">
                <a16:creationId xmlns:a16="http://schemas.microsoft.com/office/drawing/2014/main" id="{E0349025-298E-4780-8E14-A62A01218A28}"/>
              </a:ext>
            </a:extLst>
          </p:cNvPr>
          <p:cNvSpPr txBox="1">
            <a:spLocks noChangeArrowheads="1"/>
          </p:cNvSpPr>
          <p:nvPr/>
        </p:nvSpPr>
        <p:spPr bwMode="auto">
          <a:xfrm>
            <a:off x="514221" y="1267070"/>
            <a:ext cx="11064755" cy="1631216"/>
          </a:xfrm>
          <a:prstGeom prst="rect">
            <a:avLst/>
          </a:prstGeom>
          <a:noFill/>
          <a:ln w="9525">
            <a:noFill/>
            <a:miter lim="800000"/>
            <a:headEnd/>
            <a:tailEnd/>
          </a:ln>
        </p:spPr>
        <p:txBody>
          <a:bodyPr wrap="square">
            <a:spAutoFit/>
          </a:bodyPr>
          <a:lstStyle/>
          <a:p>
            <a:pPr algn="just">
              <a:lnSpc>
                <a:spcPct val="125000"/>
              </a:lnSpc>
              <a:spcAft>
                <a:spcPts val="600"/>
              </a:spcAft>
              <a:buClr>
                <a:srgbClr val="0033CC"/>
              </a:buClr>
              <a:tabLst>
                <a:tab pos="266700" algn="l"/>
              </a:tabLst>
            </a:pPr>
            <a:r>
              <a:rPr lang="en-US" sz="2000" b="1" dirty="0">
                <a:solidFill>
                  <a:srgbClr val="C00000"/>
                </a:solidFill>
                <a:latin typeface="Calibri" panose="020F0502020204030204" pitchFamily="34" charset="0"/>
              </a:rPr>
              <a:t>Red Flags are several </a:t>
            </a:r>
            <a:r>
              <a:rPr lang="en-US" sz="2000" dirty="0">
                <a:latin typeface="Calibri" panose="020F0502020204030204" pitchFamily="34" charset="0"/>
              </a:rPr>
              <a:t>and depend on the process and the context, for example:</a:t>
            </a:r>
          </a:p>
          <a:p>
            <a:pPr marL="85725" algn="just">
              <a:spcAft>
                <a:spcPts val="600"/>
              </a:spcAft>
              <a:buClr>
                <a:srgbClr val="0033CC"/>
              </a:buClr>
              <a:tabLst>
                <a:tab pos="361950" algn="l"/>
                <a:tab pos="449263" algn="l"/>
              </a:tabLst>
            </a:pPr>
            <a:r>
              <a:rPr lang="en-US" sz="2000" b="1" dirty="0">
                <a:solidFill>
                  <a:schemeClr val="accent1">
                    <a:lumMod val="50000"/>
                  </a:schemeClr>
                </a:solidFill>
                <a:latin typeface="Calibri" panose="020F0502020204030204" pitchFamily="34" charset="0"/>
              </a:rPr>
              <a:t>	An excessively small number</a:t>
            </a:r>
            <a:r>
              <a:rPr lang="en-US" sz="2000" dirty="0">
                <a:solidFill>
                  <a:schemeClr val="accent1">
                    <a:lumMod val="50000"/>
                  </a:schemeClr>
                </a:solidFill>
                <a:latin typeface="Calibri" panose="020F0502020204030204" pitchFamily="34" charset="0"/>
              </a:rPr>
              <a:t> </a:t>
            </a:r>
            <a:r>
              <a:rPr lang="en-US" sz="2000" dirty="0">
                <a:latin typeface="Calibri" panose="020F0502020204030204" pitchFamily="34" charset="0"/>
              </a:rPr>
              <a:t>of participants in the invitations to tender;</a:t>
            </a:r>
          </a:p>
          <a:p>
            <a:pPr marL="85725" algn="just">
              <a:spcAft>
                <a:spcPts val="600"/>
              </a:spcAft>
              <a:buClr>
                <a:srgbClr val="0033CC"/>
              </a:buClr>
              <a:tabLst>
                <a:tab pos="361950" algn="l"/>
                <a:tab pos="449263" algn="l"/>
              </a:tabLst>
            </a:pPr>
            <a:r>
              <a:rPr lang="en-US" sz="2000" b="1" dirty="0">
                <a:solidFill>
                  <a:schemeClr val="accent1">
                    <a:lumMod val="50000"/>
                  </a:schemeClr>
                </a:solidFill>
                <a:latin typeface="Calibri" panose="020F0502020204030204" pitchFamily="34" charset="0"/>
              </a:rPr>
              <a:t>	Abnormal transactions volumes</a:t>
            </a:r>
            <a:r>
              <a:rPr lang="en-US" sz="2000" dirty="0">
                <a:latin typeface="Calibri" panose="020F0502020204030204" pitchFamily="34" charset="0"/>
              </a:rPr>
              <a:t>;</a:t>
            </a:r>
          </a:p>
          <a:p>
            <a:pPr marL="85725" algn="just">
              <a:spcAft>
                <a:spcPts val="600"/>
              </a:spcAft>
              <a:buClr>
                <a:srgbClr val="0033CC"/>
              </a:buClr>
              <a:tabLst>
                <a:tab pos="361950" algn="l"/>
                <a:tab pos="449263" algn="l"/>
              </a:tabLst>
            </a:pPr>
            <a:r>
              <a:rPr lang="en-US" sz="2000" b="1" dirty="0">
                <a:solidFill>
                  <a:schemeClr val="accent1">
                    <a:lumMod val="50000"/>
                  </a:schemeClr>
                </a:solidFill>
                <a:latin typeface="Calibri" panose="020F0502020204030204" pitchFamily="34" charset="0"/>
              </a:rPr>
              <a:t>	Too many exemptions </a:t>
            </a:r>
            <a:r>
              <a:rPr lang="en-US" sz="2000" dirty="0">
                <a:latin typeface="Calibri" panose="020F0502020204030204" pitchFamily="34" charset="0"/>
              </a:rPr>
              <a:t>compared with the usual business procedures.</a:t>
            </a:r>
            <a:endParaRPr lang="it-IT" sz="1600" b="0" dirty="0">
              <a:latin typeface="Calibri" panose="020F0502020204030204" pitchFamily="34" charset="0"/>
            </a:endParaRPr>
          </a:p>
        </p:txBody>
      </p:sp>
      <p:sp>
        <p:nvSpPr>
          <p:cNvPr id="6" name="CasellaDiTesto 10">
            <a:extLst>
              <a:ext uri="{FF2B5EF4-FFF2-40B4-BE49-F238E27FC236}">
                <a16:creationId xmlns:a16="http://schemas.microsoft.com/office/drawing/2014/main" id="{1121EF5B-8122-4765-AED5-5280602CAD09}"/>
              </a:ext>
            </a:extLst>
          </p:cNvPr>
          <p:cNvSpPr txBox="1">
            <a:spLocks noChangeArrowheads="1"/>
          </p:cNvSpPr>
          <p:nvPr/>
        </p:nvSpPr>
        <p:spPr bwMode="auto">
          <a:xfrm>
            <a:off x="390418" y="3246390"/>
            <a:ext cx="11188558" cy="1246495"/>
          </a:xfrm>
          <a:prstGeom prst="rect">
            <a:avLst/>
          </a:prstGeom>
          <a:noFill/>
          <a:ln w="34925">
            <a:solidFill>
              <a:schemeClr val="accent2">
                <a:shade val="80000"/>
                <a:hueOff val="0"/>
                <a:satOff val="0"/>
                <a:lumOff val="0"/>
              </a:schemeClr>
            </a:solidFill>
            <a:miter lim="800000"/>
            <a:headEnd/>
            <a:tailEnd/>
          </a:ln>
        </p:spPr>
        <p:txBody>
          <a:bodyPr wrap="square">
            <a:spAutoFit/>
          </a:bodyPr>
          <a:lstStyle/>
          <a:p>
            <a:pPr algn="ctr">
              <a:lnSpc>
                <a:spcPct val="125000"/>
              </a:lnSpc>
              <a:spcAft>
                <a:spcPts val="600"/>
              </a:spcAft>
              <a:buClr>
                <a:srgbClr val="0033CC"/>
              </a:buClr>
              <a:tabLst>
                <a:tab pos="266700" algn="l"/>
              </a:tabLst>
            </a:pPr>
            <a:r>
              <a:rPr lang="en-US" sz="2000" dirty="0">
                <a:latin typeface="Calibri" panose="020F0502020204030204" pitchFamily="34" charset="0"/>
              </a:rPr>
              <a:t>In case of warnings of possible dangerous actions coming </a:t>
            </a:r>
            <a:r>
              <a:rPr lang="en-US" sz="2000" b="1" dirty="0">
                <a:solidFill>
                  <a:srgbClr val="C00000"/>
                </a:solidFill>
                <a:latin typeface="Calibri" panose="020F0502020204030204" pitchFamily="34" charset="0"/>
              </a:rPr>
              <a:t>from regular routine checks</a:t>
            </a:r>
            <a:r>
              <a:rPr lang="en-US" sz="2000" dirty="0">
                <a:latin typeface="Calibri" panose="020F0502020204030204" pitchFamily="34" charset="0"/>
              </a:rPr>
              <a:t>, control tests or other sources, the </a:t>
            </a:r>
            <a:r>
              <a:rPr lang="en-US" sz="2000" b="1" dirty="0">
                <a:solidFill>
                  <a:srgbClr val="C00000"/>
                </a:solidFill>
                <a:latin typeface="Calibri" panose="020F0502020204030204" pitchFamily="34" charset="0"/>
              </a:rPr>
              <a:t>Controller (</a:t>
            </a:r>
            <a:r>
              <a:rPr lang="en-US" sz="2000" b="1" dirty="0" err="1">
                <a:solidFill>
                  <a:srgbClr val="C00000"/>
                </a:solidFill>
                <a:latin typeface="Calibri" panose="020F0502020204030204" pitchFamily="34" charset="0"/>
              </a:rPr>
              <a:t>eg</a:t>
            </a:r>
            <a:r>
              <a:rPr lang="en-US" sz="2000" b="1" dirty="0">
                <a:solidFill>
                  <a:srgbClr val="C00000"/>
                </a:solidFill>
                <a:latin typeface="Calibri" panose="020F0502020204030204" pitchFamily="34" charset="0"/>
              </a:rPr>
              <a:t> IA) evaluates whether to initiate further inquiries or to report</a:t>
            </a:r>
            <a:r>
              <a:rPr lang="en-US" sz="2000" b="1" dirty="0">
                <a:latin typeface="Calibri" panose="020F0502020204030204" pitchFamily="34" charset="0"/>
              </a:rPr>
              <a:t> </a:t>
            </a:r>
            <a:r>
              <a:rPr lang="en-US" sz="2000" dirty="0">
                <a:latin typeface="Calibri" panose="020F0502020204030204" pitchFamily="34" charset="0"/>
              </a:rPr>
              <a:t>anomalies by promoting a “targeted investigation”.</a:t>
            </a:r>
            <a:endParaRPr lang="it-IT" sz="2000" b="0" dirty="0">
              <a:latin typeface="Calibri" panose="020F0502020204030204" pitchFamily="34" charset="0"/>
            </a:endParaRPr>
          </a:p>
        </p:txBody>
      </p:sp>
      <p:sp>
        <p:nvSpPr>
          <p:cNvPr id="7" name="Segnaposto contenuto 2">
            <a:extLst>
              <a:ext uri="{FF2B5EF4-FFF2-40B4-BE49-F238E27FC236}">
                <a16:creationId xmlns:a16="http://schemas.microsoft.com/office/drawing/2014/main" id="{87939934-E7EE-43A2-A857-905B65991917}"/>
              </a:ext>
            </a:extLst>
          </p:cNvPr>
          <p:cNvSpPr txBox="1">
            <a:spLocks/>
          </p:cNvSpPr>
          <p:nvPr/>
        </p:nvSpPr>
        <p:spPr>
          <a:xfrm>
            <a:off x="390418" y="4756470"/>
            <a:ext cx="11484082" cy="1502470"/>
          </a:xfrm>
          <a:prstGeom prst="rect">
            <a:avLst/>
          </a:prstGeom>
        </p:spPr>
        <p:txBody>
          <a:bodyPr>
            <a:noAutofit/>
          </a:bodyPr>
          <a:lstStyle>
            <a:lvl1pPr marL="273050" indent="-273050" algn="l" rtl="0" eaLnBrk="0" fontAlgn="base" hangingPunct="0">
              <a:spcBef>
                <a:spcPct val="20000"/>
              </a:spcBef>
              <a:spcAft>
                <a:spcPct val="0"/>
              </a:spcAft>
              <a:buClr>
                <a:schemeClr val="accent1"/>
              </a:buClr>
              <a:buFont typeface="Arial" pitchFamily="34"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pitchFamily="34"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pitchFamily="34"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pitchFamily="34"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pitchFamily="34"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eaLnBrk="1" hangingPunct="1">
              <a:lnSpc>
                <a:spcPct val="125000"/>
              </a:lnSpc>
              <a:spcBef>
                <a:spcPct val="0"/>
              </a:spcBef>
              <a:spcAft>
                <a:spcPts val="600"/>
              </a:spcAft>
              <a:buNone/>
            </a:pPr>
            <a:r>
              <a:rPr lang="en-US" sz="2000" b="1" dirty="0">
                <a:solidFill>
                  <a:srgbClr val="C00000"/>
                </a:solidFill>
                <a:latin typeface="Calibri" panose="020F0502020204030204" pitchFamily="34" charset="0"/>
              </a:rPr>
              <a:t>Monitoring and evaluation of risk treatment </a:t>
            </a:r>
            <a:r>
              <a:rPr lang="en-US" sz="2000" dirty="0">
                <a:solidFill>
                  <a:schemeClr val="tx1"/>
                </a:solidFill>
                <a:latin typeface="Calibri" panose="020F0502020204030204" pitchFamily="34" charset="0"/>
              </a:rPr>
              <a:t>must enable verification (both in the on-going and ex post) whether the actions:</a:t>
            </a:r>
          </a:p>
          <a:p>
            <a:pPr marL="0" indent="0" algn="just" eaLnBrk="1" hangingPunct="1">
              <a:lnSpc>
                <a:spcPct val="125000"/>
              </a:lnSpc>
              <a:spcBef>
                <a:spcPct val="0"/>
              </a:spcBef>
              <a:spcAft>
                <a:spcPts val="600"/>
              </a:spcAft>
              <a:buNone/>
            </a:pPr>
            <a:endParaRPr lang="en-US" sz="800" dirty="0">
              <a:solidFill>
                <a:schemeClr val="tx1"/>
              </a:solidFill>
              <a:latin typeface="Calibri" panose="020F0502020204030204" pitchFamily="34" charset="0"/>
            </a:endParaRPr>
          </a:p>
          <a:p>
            <a:pPr marL="0" indent="0" algn="just" eaLnBrk="1" hangingPunct="1">
              <a:spcBef>
                <a:spcPct val="0"/>
              </a:spcBef>
              <a:spcAft>
                <a:spcPts val="600"/>
              </a:spcAft>
              <a:buNone/>
            </a:pPr>
            <a:r>
              <a:rPr lang="en-US" sz="2000" b="1" dirty="0">
                <a:solidFill>
                  <a:schemeClr val="accent1">
                    <a:lumMod val="50000"/>
                  </a:schemeClr>
                </a:solidFill>
                <a:latin typeface="Calibri" panose="020F0502020204030204" pitchFamily="34" charset="0"/>
              </a:rPr>
              <a:t>        Have been adopted			Are efficient			Pursue the expected results</a:t>
            </a:r>
            <a:endParaRPr lang="en-US" sz="1600" b="1" dirty="0">
              <a:solidFill>
                <a:schemeClr val="accent1">
                  <a:lumMod val="50000"/>
                </a:schemeClr>
              </a:solidFill>
              <a:latin typeface="Calibri" panose="020F0502020204030204" pitchFamily="34" charset="0"/>
            </a:endParaRPr>
          </a:p>
        </p:txBody>
      </p:sp>
    </p:spTree>
    <p:extLst>
      <p:ext uri="{BB962C8B-B14F-4D97-AF65-F5344CB8AC3E}">
        <p14:creationId xmlns:p14="http://schemas.microsoft.com/office/powerpoint/2010/main" val="105454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5400" dirty="0"/>
              <a:t>Module 4: Risk Identification, Assessment and Treatment</a:t>
            </a:r>
          </a:p>
        </p:txBody>
      </p:sp>
      <p:sp>
        <p:nvSpPr>
          <p:cNvPr id="4" name="Subtitle 3">
            <a:extLst>
              <a:ext uri="{FF2B5EF4-FFF2-40B4-BE49-F238E27FC236}">
                <a16:creationId xmlns:a16="http://schemas.microsoft.com/office/drawing/2014/main" id="{DAF1A64D-50EE-44B2-880D-A9D240D244FC}"/>
              </a:ext>
            </a:extLst>
          </p:cNvPr>
          <p:cNvSpPr>
            <a:spLocks noGrp="1"/>
          </p:cNvSpPr>
          <p:nvPr>
            <p:ph type="subTitle" idx="1"/>
          </p:nvPr>
        </p:nvSpPr>
        <p:spPr>
          <a:xfrm>
            <a:off x="609600" y="3998261"/>
            <a:ext cx="6604000" cy="2422204"/>
          </a:xfrm>
        </p:spPr>
        <p:txBody>
          <a:bodyPr>
            <a:normAutofit fontScale="92500" lnSpcReduction="20000"/>
          </a:bodyPr>
          <a:lstStyle/>
          <a:p>
            <a:r>
              <a:rPr lang="en-US" dirty="0"/>
              <a:t>‘</a:t>
            </a:r>
            <a:r>
              <a:rPr lang="en-US" i="1" dirty="0"/>
              <a:t>Risk identification is the process of determining risks that could potentially prevent the program, enterprise, or investment from achieving its objectives. It includes documenting and communicating the concern’</a:t>
            </a:r>
          </a:p>
          <a:p>
            <a:endParaRPr lang="en-US" i="1" dirty="0"/>
          </a:p>
          <a:p>
            <a:r>
              <a:rPr lang="en-US" i="1" dirty="0"/>
              <a:t>‘Risk assessment is the determination of quantitative or qualitative estimate of risk related to a well-defined situation and a recognized threat’</a:t>
            </a:r>
          </a:p>
          <a:p>
            <a:endParaRPr lang="en-GB" dirty="0"/>
          </a:p>
        </p:txBody>
      </p:sp>
    </p:spTree>
    <p:extLst>
      <p:ext uri="{BB962C8B-B14F-4D97-AF65-F5344CB8AC3E}">
        <p14:creationId xmlns:p14="http://schemas.microsoft.com/office/powerpoint/2010/main" val="57892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id:image006.jpg@01D21421.4FC98990">
            <a:extLst>
              <a:ext uri="{FF2B5EF4-FFF2-40B4-BE49-F238E27FC236}">
                <a16:creationId xmlns:a16="http://schemas.microsoft.com/office/drawing/2014/main" id="{4FCFE265-23D5-4C7C-B165-E3587C71CD51}"/>
              </a:ext>
            </a:extLst>
          </p:cNvPr>
          <p:cNvPicPr/>
          <p:nvPr/>
        </p:nvPicPr>
        <p:blipFill>
          <a:blip r:embed="rId3" r:link="rId4" cstate="print"/>
          <a:srcRect/>
          <a:stretch>
            <a:fillRect/>
          </a:stretch>
        </p:blipFill>
        <p:spPr bwMode="auto">
          <a:xfrm>
            <a:off x="675964" y="4122146"/>
            <a:ext cx="6032490" cy="2495319"/>
          </a:xfrm>
          <a:prstGeom prst="rect">
            <a:avLst/>
          </a:prstGeom>
          <a:noFill/>
          <a:ln w="9525">
            <a:noFill/>
            <a:miter lim="800000"/>
            <a:headEnd/>
            <a:tailEnd/>
          </a:ln>
        </p:spPr>
      </p:pic>
    </p:spTree>
    <p:extLst>
      <p:ext uri="{BB962C8B-B14F-4D97-AF65-F5344CB8AC3E}">
        <p14:creationId xmlns:p14="http://schemas.microsoft.com/office/powerpoint/2010/main" val="39645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t>There are many ways to identify risk….</a:t>
            </a:r>
          </a:p>
        </p:txBody>
      </p:sp>
      <p:sp>
        <p:nvSpPr>
          <p:cNvPr id="5" name="Flowchart: Alternate Process 4">
            <a:extLst>
              <a:ext uri="{FF2B5EF4-FFF2-40B4-BE49-F238E27FC236}">
                <a16:creationId xmlns:a16="http://schemas.microsoft.com/office/drawing/2014/main" id="{099B5A1F-7755-45FA-BFBB-A8CFEB5ADCD9}"/>
              </a:ext>
            </a:extLst>
          </p:cNvPr>
          <p:cNvSpPr/>
          <p:nvPr/>
        </p:nvSpPr>
        <p:spPr>
          <a:xfrm>
            <a:off x="1111045" y="2074606"/>
            <a:ext cx="3008671" cy="1838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t>Through daily work</a:t>
            </a:r>
          </a:p>
        </p:txBody>
      </p:sp>
      <p:sp>
        <p:nvSpPr>
          <p:cNvPr id="6" name="Flowchart: Alternate Process 5">
            <a:extLst>
              <a:ext uri="{FF2B5EF4-FFF2-40B4-BE49-F238E27FC236}">
                <a16:creationId xmlns:a16="http://schemas.microsoft.com/office/drawing/2014/main" id="{57F45520-9F89-4770-B576-320C19BE16E9}"/>
              </a:ext>
            </a:extLst>
          </p:cNvPr>
          <p:cNvSpPr/>
          <p:nvPr/>
        </p:nvSpPr>
        <p:spPr>
          <a:xfrm>
            <a:off x="4591664" y="2074606"/>
            <a:ext cx="3008671" cy="1838633"/>
          </a:xfrm>
          <a:prstGeom prst="flowChartAlternateProcess">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t>Through a specific workshop – at strategic or operational level</a:t>
            </a:r>
          </a:p>
        </p:txBody>
      </p:sp>
      <p:sp>
        <p:nvSpPr>
          <p:cNvPr id="7" name="Flowchart: Alternate Process 6">
            <a:extLst>
              <a:ext uri="{FF2B5EF4-FFF2-40B4-BE49-F238E27FC236}">
                <a16:creationId xmlns:a16="http://schemas.microsoft.com/office/drawing/2014/main" id="{63DBD042-F1FF-4297-AFFB-09667B00558E}"/>
              </a:ext>
            </a:extLst>
          </p:cNvPr>
          <p:cNvSpPr/>
          <p:nvPr/>
        </p:nvSpPr>
        <p:spPr>
          <a:xfrm>
            <a:off x="8091948" y="2074606"/>
            <a:ext cx="3008671" cy="1838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t>Through formal assurance reviews – i.e. quality review programme, audit</a:t>
            </a:r>
          </a:p>
        </p:txBody>
      </p:sp>
      <p:sp>
        <p:nvSpPr>
          <p:cNvPr id="8" name="Flowchart: Alternate Process 7">
            <a:extLst>
              <a:ext uri="{FF2B5EF4-FFF2-40B4-BE49-F238E27FC236}">
                <a16:creationId xmlns:a16="http://schemas.microsoft.com/office/drawing/2014/main" id="{FFB2B7B9-3574-4114-BBF2-6D78DBBE344B}"/>
              </a:ext>
            </a:extLst>
          </p:cNvPr>
          <p:cNvSpPr/>
          <p:nvPr/>
        </p:nvSpPr>
        <p:spPr>
          <a:xfrm>
            <a:off x="1111045" y="4192824"/>
            <a:ext cx="3008671" cy="1838633"/>
          </a:xfrm>
          <a:prstGeom prst="flowChartAlternateProcess">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t>Through stakeholder feedback</a:t>
            </a:r>
          </a:p>
        </p:txBody>
      </p:sp>
      <p:sp>
        <p:nvSpPr>
          <p:cNvPr id="9" name="Flowchart: Alternate Process 8">
            <a:extLst>
              <a:ext uri="{FF2B5EF4-FFF2-40B4-BE49-F238E27FC236}">
                <a16:creationId xmlns:a16="http://schemas.microsoft.com/office/drawing/2014/main" id="{617ADF01-26E6-45FD-A66B-53216A210D3D}"/>
              </a:ext>
            </a:extLst>
          </p:cNvPr>
          <p:cNvSpPr/>
          <p:nvPr/>
        </p:nvSpPr>
        <p:spPr>
          <a:xfrm>
            <a:off x="4591664" y="4192824"/>
            <a:ext cx="3008671" cy="1838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t>Through project and programme management</a:t>
            </a:r>
          </a:p>
        </p:txBody>
      </p:sp>
      <p:sp>
        <p:nvSpPr>
          <p:cNvPr id="10" name="Flowchart: Alternate Process 9">
            <a:extLst>
              <a:ext uri="{FF2B5EF4-FFF2-40B4-BE49-F238E27FC236}">
                <a16:creationId xmlns:a16="http://schemas.microsoft.com/office/drawing/2014/main" id="{9D0A1B6B-73E4-4CF2-A6DC-E6C7A6FA4686}"/>
              </a:ext>
            </a:extLst>
          </p:cNvPr>
          <p:cNvSpPr/>
          <p:nvPr/>
        </p:nvSpPr>
        <p:spPr>
          <a:xfrm>
            <a:off x="8091948" y="4192824"/>
            <a:ext cx="3008671" cy="1838633"/>
          </a:xfrm>
          <a:prstGeom prst="flowChartAlternateProcess">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t>Through benchmarking with other organisations</a:t>
            </a:r>
          </a:p>
        </p:txBody>
      </p:sp>
    </p:spTree>
    <p:extLst>
      <p:ext uri="{BB962C8B-B14F-4D97-AF65-F5344CB8AC3E}">
        <p14:creationId xmlns:p14="http://schemas.microsoft.com/office/powerpoint/2010/main" val="151191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28221"/>
            <a:ext cx="10972800" cy="1066800"/>
          </a:xfrm>
        </p:spPr>
        <p:txBody>
          <a:bodyPr/>
          <a:lstStyle/>
          <a:p>
            <a:r>
              <a:rPr lang="en-GB" b="1" dirty="0"/>
              <a:t>Risk Identification Exercise</a:t>
            </a:r>
            <a:endParaRPr lang="en-US" b="1" dirty="0"/>
          </a:p>
        </p:txBody>
      </p:sp>
      <p:sp>
        <p:nvSpPr>
          <p:cNvPr id="3" name="Rectangle: Rounded Corners 2">
            <a:extLst>
              <a:ext uri="{FF2B5EF4-FFF2-40B4-BE49-F238E27FC236}">
                <a16:creationId xmlns:a16="http://schemas.microsoft.com/office/drawing/2014/main" id="{AC7BDFAD-0D31-4C68-B166-382284D21480}"/>
              </a:ext>
            </a:extLst>
          </p:cNvPr>
          <p:cNvSpPr/>
          <p:nvPr/>
        </p:nvSpPr>
        <p:spPr>
          <a:xfrm>
            <a:off x="7315199" y="1168400"/>
            <a:ext cx="4267201" cy="5319795"/>
          </a:xfrm>
          <a:prstGeom prst="roundRect">
            <a:avLst/>
          </a:prstGeom>
          <a:blipFill>
            <a:blip r:embed="rId3"/>
            <a:stretch>
              <a:fillRect/>
            </a:stretch>
          </a:blipFill>
          <a:ln w="34925">
            <a:solidFill>
              <a:schemeClr val="accent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FF01E2E9-8648-490C-8648-961493BFA639}"/>
              </a:ext>
            </a:extLst>
          </p:cNvPr>
          <p:cNvSpPr/>
          <p:nvPr/>
        </p:nvSpPr>
        <p:spPr>
          <a:xfrm>
            <a:off x="609600" y="1795021"/>
            <a:ext cx="5908777" cy="584775"/>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0" cap="none" spc="0" normalizeH="0" baseline="0" noProof="0" dirty="0">
              <a:ln>
                <a:noFill/>
              </a:ln>
              <a:solidFill>
                <a:schemeClr val="accent3">
                  <a:lumMod val="50000"/>
                </a:schemeClr>
              </a:solidFill>
              <a:effectLst/>
              <a:uLnTx/>
              <a:uFillTx/>
            </a:endParaRPr>
          </a:p>
        </p:txBody>
      </p:sp>
      <p:sp>
        <p:nvSpPr>
          <p:cNvPr id="4" name="Rectangle 3">
            <a:extLst>
              <a:ext uri="{FF2B5EF4-FFF2-40B4-BE49-F238E27FC236}">
                <a16:creationId xmlns:a16="http://schemas.microsoft.com/office/drawing/2014/main" id="{0F053107-0AD5-44A5-9BDA-78B10C649358}"/>
              </a:ext>
            </a:extLst>
          </p:cNvPr>
          <p:cNvSpPr/>
          <p:nvPr/>
        </p:nvSpPr>
        <p:spPr>
          <a:xfrm>
            <a:off x="609600" y="1653252"/>
            <a:ext cx="6096000" cy="4401205"/>
          </a:xfrm>
          <a:prstGeom prst="rect">
            <a:avLst/>
          </a:prstGeom>
        </p:spPr>
        <p:txBody>
          <a:bodyPr>
            <a:spAutoFit/>
          </a:bodyPr>
          <a:lstStyle/>
          <a:p>
            <a:r>
              <a:rPr lang="en-US" sz="2000" dirty="0">
                <a:solidFill>
                  <a:schemeClr val="accent2">
                    <a:lumMod val="75000"/>
                  </a:schemeClr>
                </a:solidFill>
              </a:rPr>
              <a:t>It is Spring and there is a </a:t>
            </a:r>
            <a:r>
              <a:rPr lang="en-US" sz="2000" b="1" dirty="0">
                <a:solidFill>
                  <a:srgbClr val="C00000"/>
                </a:solidFill>
              </a:rPr>
              <a:t>royal wedding </a:t>
            </a:r>
            <a:r>
              <a:rPr lang="en-US" sz="2000" dirty="0">
                <a:solidFill>
                  <a:schemeClr val="accent2">
                    <a:lumMod val="75000"/>
                  </a:schemeClr>
                </a:solidFill>
              </a:rPr>
              <a:t>to be planned. The Royal Family wants the wedding to be a </a:t>
            </a:r>
            <a:r>
              <a:rPr lang="en-US" sz="2000" b="1" dirty="0">
                <a:solidFill>
                  <a:srgbClr val="C00000"/>
                </a:solidFill>
              </a:rPr>
              <a:t>success</a:t>
            </a:r>
            <a:r>
              <a:rPr lang="en-US" sz="2000" dirty="0">
                <a:solidFill>
                  <a:schemeClr val="accent2">
                    <a:lumMod val="75000"/>
                  </a:schemeClr>
                </a:solidFill>
              </a:rPr>
              <a:t> because the country has been in the doldrums and needs a country-wide event to reinvigorate the population.</a:t>
            </a:r>
          </a:p>
          <a:p>
            <a:endParaRPr lang="en-US" sz="2000" dirty="0">
              <a:solidFill>
                <a:schemeClr val="accent2">
                  <a:lumMod val="75000"/>
                </a:schemeClr>
              </a:solidFill>
            </a:endParaRPr>
          </a:p>
          <a:p>
            <a:r>
              <a:rPr lang="en-US" sz="2000" dirty="0">
                <a:solidFill>
                  <a:schemeClr val="accent2">
                    <a:lumMod val="75000"/>
                  </a:schemeClr>
                </a:solidFill>
              </a:rPr>
              <a:t>As the </a:t>
            </a:r>
            <a:r>
              <a:rPr lang="en-US" sz="2000" b="1" dirty="0">
                <a:solidFill>
                  <a:srgbClr val="C00000"/>
                </a:solidFill>
              </a:rPr>
              <a:t>project managers </a:t>
            </a:r>
            <a:r>
              <a:rPr lang="en-US" sz="2000" dirty="0">
                <a:solidFill>
                  <a:schemeClr val="accent2">
                    <a:lumMod val="75000"/>
                  </a:schemeClr>
                </a:solidFill>
              </a:rPr>
              <a:t>we are </a:t>
            </a:r>
            <a:r>
              <a:rPr lang="en-US" sz="2000" b="1" dirty="0">
                <a:solidFill>
                  <a:srgbClr val="C00000"/>
                </a:solidFill>
              </a:rPr>
              <a:t>responsible</a:t>
            </a:r>
            <a:r>
              <a:rPr lang="en-US" sz="2000" dirty="0">
                <a:solidFill>
                  <a:schemeClr val="accent2">
                    <a:lumMod val="75000"/>
                  </a:schemeClr>
                </a:solidFill>
              </a:rPr>
              <a:t> for the events that take place </a:t>
            </a:r>
            <a:r>
              <a:rPr lang="en-US" sz="2000" b="1" dirty="0">
                <a:solidFill>
                  <a:srgbClr val="C00000"/>
                </a:solidFill>
              </a:rPr>
              <a:t>on the day of the wedding</a:t>
            </a:r>
            <a:r>
              <a:rPr lang="en-US" sz="2000" dirty="0">
                <a:solidFill>
                  <a:schemeClr val="accent2">
                    <a:lumMod val="75000"/>
                  </a:schemeClr>
                </a:solidFill>
              </a:rPr>
              <a:t>. We are not responsible for the events that take place prior to and after the wedding. </a:t>
            </a:r>
          </a:p>
          <a:p>
            <a:endParaRPr lang="en-US" sz="2000" dirty="0">
              <a:solidFill>
                <a:schemeClr val="accent2">
                  <a:lumMod val="75000"/>
                </a:schemeClr>
              </a:solidFill>
            </a:endParaRPr>
          </a:p>
          <a:p>
            <a:r>
              <a:rPr lang="en-US" sz="2000" dirty="0">
                <a:solidFill>
                  <a:schemeClr val="accent2">
                    <a:lumMod val="75000"/>
                  </a:schemeClr>
                </a:solidFill>
              </a:rPr>
              <a:t>There is a huge amount of planning to be completed but </a:t>
            </a:r>
            <a:r>
              <a:rPr lang="en-US" sz="2000" b="1" dirty="0">
                <a:solidFill>
                  <a:srgbClr val="C00000"/>
                </a:solidFill>
              </a:rPr>
              <a:t>with the decisions we make we inherently create potential risks</a:t>
            </a:r>
            <a:r>
              <a:rPr lang="en-US" sz="2000" dirty="0">
                <a:solidFill>
                  <a:schemeClr val="accent2">
                    <a:lumMod val="75000"/>
                  </a:schemeClr>
                </a:solidFill>
              </a:rPr>
              <a:t>. Please identify risks emanating from the arrangements made from each wedding variable.</a:t>
            </a:r>
            <a:endParaRPr lang="en-GB" sz="2000" dirty="0">
              <a:solidFill>
                <a:schemeClr val="accent2">
                  <a:lumMod val="75000"/>
                </a:schemeClr>
              </a:solidFill>
            </a:endParaRPr>
          </a:p>
        </p:txBody>
      </p:sp>
    </p:spTree>
    <p:extLst>
      <p:ext uri="{BB962C8B-B14F-4D97-AF65-F5344CB8AC3E}">
        <p14:creationId xmlns:p14="http://schemas.microsoft.com/office/powerpoint/2010/main" val="2015305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28221"/>
            <a:ext cx="10972800" cy="1066800"/>
          </a:xfrm>
        </p:spPr>
        <p:txBody>
          <a:bodyPr/>
          <a:lstStyle/>
          <a:p>
            <a:r>
              <a:rPr lang="en-GB" b="1" dirty="0"/>
              <a:t>Risk Identification Exercise</a:t>
            </a:r>
            <a:endParaRPr lang="en-US" b="1" dirty="0"/>
          </a:p>
        </p:txBody>
      </p:sp>
      <p:sp>
        <p:nvSpPr>
          <p:cNvPr id="11" name="Rectangle 10">
            <a:extLst>
              <a:ext uri="{FF2B5EF4-FFF2-40B4-BE49-F238E27FC236}">
                <a16:creationId xmlns:a16="http://schemas.microsoft.com/office/drawing/2014/main" id="{FF01E2E9-8648-490C-8648-961493BFA639}"/>
              </a:ext>
            </a:extLst>
          </p:cNvPr>
          <p:cNvSpPr/>
          <p:nvPr/>
        </p:nvSpPr>
        <p:spPr>
          <a:xfrm>
            <a:off x="609600" y="1795021"/>
            <a:ext cx="5908777" cy="584775"/>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0" cap="none" spc="0" normalizeH="0" baseline="0" noProof="0" dirty="0">
              <a:ln>
                <a:noFill/>
              </a:ln>
              <a:solidFill>
                <a:schemeClr val="accent3">
                  <a:lumMod val="50000"/>
                </a:schemeClr>
              </a:solidFill>
              <a:effectLst/>
              <a:uLnTx/>
              <a:uFillTx/>
            </a:endParaRPr>
          </a:p>
        </p:txBody>
      </p:sp>
      <p:graphicFrame>
        <p:nvGraphicFramePr>
          <p:cNvPr id="6" name="Table 5">
            <a:extLst>
              <a:ext uri="{FF2B5EF4-FFF2-40B4-BE49-F238E27FC236}">
                <a16:creationId xmlns:a16="http://schemas.microsoft.com/office/drawing/2014/main" id="{1CAB2D4F-7C3F-4E66-9F93-86003A2ED295}"/>
              </a:ext>
            </a:extLst>
          </p:cNvPr>
          <p:cNvGraphicFramePr>
            <a:graphicFrameLocks noGrp="1"/>
          </p:cNvGraphicFramePr>
          <p:nvPr>
            <p:extLst>
              <p:ext uri="{D42A27DB-BD31-4B8C-83A1-F6EECF244321}">
                <p14:modId xmlns:p14="http://schemas.microsoft.com/office/powerpoint/2010/main" val="4139746146"/>
              </p:ext>
            </p:extLst>
          </p:nvPr>
        </p:nvGraphicFramePr>
        <p:xfrm>
          <a:off x="609600" y="1697566"/>
          <a:ext cx="10871200" cy="4665136"/>
        </p:xfrm>
        <a:graphic>
          <a:graphicData uri="http://schemas.openxmlformats.org/drawingml/2006/table">
            <a:tbl>
              <a:tblPr firstRow="1" bandRow="1">
                <a:tableStyleId>{3B4B98B0-60AC-42C2-AFA5-B58CD77FA1E5}</a:tableStyleId>
              </a:tblPr>
              <a:tblGrid>
                <a:gridCol w="10871200">
                  <a:extLst>
                    <a:ext uri="{9D8B030D-6E8A-4147-A177-3AD203B41FA5}">
                      <a16:colId xmlns:a16="http://schemas.microsoft.com/office/drawing/2014/main" val="4287401803"/>
                    </a:ext>
                  </a:extLst>
                </a:gridCol>
              </a:tblGrid>
              <a:tr h="583142">
                <a:tc>
                  <a:txBody>
                    <a:bodyPr/>
                    <a:lstStyle/>
                    <a:p>
                      <a:r>
                        <a:rPr lang="en-GB" dirty="0"/>
                        <a:t>Risk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762105"/>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3184754"/>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7885816"/>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4799286"/>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7080227"/>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7869571"/>
                  </a:ext>
                </a:extLst>
              </a:tr>
              <a:tr h="58314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6039379"/>
                  </a:ext>
                </a:extLst>
              </a:tr>
              <a:tr h="58314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2680764"/>
                  </a:ext>
                </a:extLst>
              </a:tr>
            </a:tbl>
          </a:graphicData>
        </a:graphic>
      </p:graphicFrame>
    </p:spTree>
    <p:extLst>
      <p:ext uri="{BB962C8B-B14F-4D97-AF65-F5344CB8AC3E}">
        <p14:creationId xmlns:p14="http://schemas.microsoft.com/office/powerpoint/2010/main" val="3692579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28221"/>
            <a:ext cx="10972800" cy="1066800"/>
          </a:xfrm>
        </p:spPr>
        <p:txBody>
          <a:bodyPr/>
          <a:lstStyle/>
          <a:p>
            <a:r>
              <a:rPr lang="en-GB" b="1" dirty="0"/>
              <a:t>Risk Treatment and Control</a:t>
            </a:r>
            <a:endParaRPr lang="en-US" b="1" dirty="0"/>
          </a:p>
        </p:txBody>
      </p:sp>
      <p:sp>
        <p:nvSpPr>
          <p:cNvPr id="11" name="Rectangle 10">
            <a:extLst>
              <a:ext uri="{FF2B5EF4-FFF2-40B4-BE49-F238E27FC236}">
                <a16:creationId xmlns:a16="http://schemas.microsoft.com/office/drawing/2014/main" id="{FF01E2E9-8648-490C-8648-961493BFA639}"/>
              </a:ext>
            </a:extLst>
          </p:cNvPr>
          <p:cNvSpPr/>
          <p:nvPr/>
        </p:nvSpPr>
        <p:spPr>
          <a:xfrm>
            <a:off x="609600" y="1795021"/>
            <a:ext cx="5908777" cy="584775"/>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0" cap="none" spc="0" normalizeH="0" baseline="0" noProof="0" dirty="0">
              <a:ln>
                <a:noFill/>
              </a:ln>
              <a:solidFill>
                <a:schemeClr val="accent3">
                  <a:lumMod val="50000"/>
                </a:schemeClr>
              </a:solidFill>
              <a:effectLst/>
              <a:uLnTx/>
              <a:uFillTx/>
            </a:endParaRPr>
          </a:p>
        </p:txBody>
      </p:sp>
      <p:sp>
        <p:nvSpPr>
          <p:cNvPr id="3" name="Rectangle 2">
            <a:extLst>
              <a:ext uri="{FF2B5EF4-FFF2-40B4-BE49-F238E27FC236}">
                <a16:creationId xmlns:a16="http://schemas.microsoft.com/office/drawing/2014/main" id="{40A83BA0-5D5B-4D7A-8C8D-82AF4524A472}"/>
              </a:ext>
            </a:extLst>
          </p:cNvPr>
          <p:cNvSpPr/>
          <p:nvPr/>
        </p:nvSpPr>
        <p:spPr>
          <a:xfrm>
            <a:off x="515988" y="1997670"/>
            <a:ext cx="10964812" cy="3970318"/>
          </a:xfrm>
          <a:prstGeom prst="rect">
            <a:avLst/>
          </a:prstGeom>
        </p:spPr>
        <p:txBody>
          <a:bodyPr wrap="square">
            <a:spAutoFit/>
          </a:bodyPr>
          <a:lstStyle/>
          <a:p>
            <a:r>
              <a:rPr lang="en-US" sz="2800" dirty="0">
                <a:solidFill>
                  <a:schemeClr val="accent3">
                    <a:lumMod val="50000"/>
                  </a:schemeClr>
                </a:solidFill>
              </a:rPr>
              <a:t>So, we have identified some risks which if they occur could have a major impact. Should we do something about this?</a:t>
            </a:r>
          </a:p>
          <a:p>
            <a:endParaRPr lang="en-US" sz="2800" dirty="0">
              <a:solidFill>
                <a:schemeClr val="accent3">
                  <a:lumMod val="50000"/>
                </a:schemeClr>
              </a:solidFill>
            </a:endParaRPr>
          </a:p>
          <a:p>
            <a:r>
              <a:rPr lang="en-US" sz="2800" dirty="0">
                <a:solidFill>
                  <a:schemeClr val="accent3">
                    <a:lumMod val="50000"/>
                  </a:schemeClr>
                </a:solidFill>
              </a:rPr>
              <a:t>Risk treatment involves developing a range of options for mitigating the risk, assessing those options, and then preparing and implementing action plans.</a:t>
            </a:r>
          </a:p>
          <a:p>
            <a:endParaRPr lang="en-US" sz="2800" dirty="0">
              <a:solidFill>
                <a:schemeClr val="accent3">
                  <a:lumMod val="50000"/>
                </a:schemeClr>
              </a:solidFill>
            </a:endParaRPr>
          </a:p>
          <a:p>
            <a:r>
              <a:rPr lang="en-US" sz="2800" dirty="0">
                <a:solidFill>
                  <a:schemeClr val="accent3">
                    <a:lumMod val="50000"/>
                  </a:schemeClr>
                </a:solidFill>
              </a:rPr>
              <a:t>Risk control is the method by which organizations evaluate potential losses and take action to reduce or eliminate such threats.</a:t>
            </a:r>
          </a:p>
        </p:txBody>
      </p:sp>
    </p:spTree>
    <p:extLst>
      <p:ext uri="{BB962C8B-B14F-4D97-AF65-F5344CB8AC3E}">
        <p14:creationId xmlns:p14="http://schemas.microsoft.com/office/powerpoint/2010/main" val="363207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746" y="619018"/>
            <a:ext cx="10972800" cy="1066800"/>
          </a:xfrm>
        </p:spPr>
        <p:txBody>
          <a:bodyPr/>
          <a:lstStyle/>
          <a:p>
            <a:r>
              <a:rPr lang="en-US" b="1" dirty="0"/>
              <a:t>The Risk Treatment Process</a:t>
            </a:r>
          </a:p>
        </p:txBody>
      </p:sp>
      <p:sp>
        <p:nvSpPr>
          <p:cNvPr id="9" name="Arrow: Chevron 8">
            <a:extLst>
              <a:ext uri="{FF2B5EF4-FFF2-40B4-BE49-F238E27FC236}">
                <a16:creationId xmlns:a16="http://schemas.microsoft.com/office/drawing/2014/main" id="{25D28BD3-89E3-47AA-8A90-B975A3D85906}"/>
              </a:ext>
            </a:extLst>
          </p:cNvPr>
          <p:cNvSpPr/>
          <p:nvPr/>
        </p:nvSpPr>
        <p:spPr>
          <a:xfrm>
            <a:off x="1239049" y="2596485"/>
            <a:ext cx="2691829" cy="1797977"/>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1400" dirty="0">
              <a:solidFill>
                <a:schemeClr val="tx1"/>
              </a:solidFill>
            </a:endParaRPr>
          </a:p>
        </p:txBody>
      </p:sp>
      <p:sp>
        <p:nvSpPr>
          <p:cNvPr id="10" name="Arrow: Chevron 9">
            <a:extLst>
              <a:ext uri="{FF2B5EF4-FFF2-40B4-BE49-F238E27FC236}">
                <a16:creationId xmlns:a16="http://schemas.microsoft.com/office/drawing/2014/main" id="{E64E859C-9748-486D-9BA0-B0F6FAE38AE9}"/>
              </a:ext>
            </a:extLst>
          </p:cNvPr>
          <p:cNvSpPr/>
          <p:nvPr/>
        </p:nvSpPr>
        <p:spPr>
          <a:xfrm>
            <a:off x="3460678" y="2596485"/>
            <a:ext cx="2691829" cy="1797977"/>
          </a:xfrm>
          <a:prstGeom prst="chevron">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Arrow: Chevron 10">
            <a:extLst>
              <a:ext uri="{FF2B5EF4-FFF2-40B4-BE49-F238E27FC236}">
                <a16:creationId xmlns:a16="http://schemas.microsoft.com/office/drawing/2014/main" id="{F99FD603-4CBF-4D43-8900-394842FFE007}"/>
              </a:ext>
            </a:extLst>
          </p:cNvPr>
          <p:cNvSpPr/>
          <p:nvPr/>
        </p:nvSpPr>
        <p:spPr>
          <a:xfrm>
            <a:off x="5717218" y="2572143"/>
            <a:ext cx="2691829" cy="1797977"/>
          </a:xfrm>
          <a:prstGeom prst="chevron">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Arrow: Chevron 11">
            <a:extLst>
              <a:ext uri="{FF2B5EF4-FFF2-40B4-BE49-F238E27FC236}">
                <a16:creationId xmlns:a16="http://schemas.microsoft.com/office/drawing/2014/main" id="{00599B45-F332-4B19-97D5-36B85A27DAD1}"/>
              </a:ext>
            </a:extLst>
          </p:cNvPr>
          <p:cNvSpPr/>
          <p:nvPr/>
        </p:nvSpPr>
        <p:spPr>
          <a:xfrm>
            <a:off x="7918613" y="2557525"/>
            <a:ext cx="2691829" cy="1797977"/>
          </a:xfrm>
          <a:prstGeom prst="chevr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Arrow: Left 12">
            <a:extLst>
              <a:ext uri="{FF2B5EF4-FFF2-40B4-BE49-F238E27FC236}">
                <a16:creationId xmlns:a16="http://schemas.microsoft.com/office/drawing/2014/main" id="{C582E354-4E2C-46F1-8137-75694EF8F293}"/>
              </a:ext>
            </a:extLst>
          </p:cNvPr>
          <p:cNvSpPr/>
          <p:nvPr/>
        </p:nvSpPr>
        <p:spPr>
          <a:xfrm>
            <a:off x="945222" y="4500081"/>
            <a:ext cx="9665220" cy="996593"/>
          </a:xfrm>
          <a:prstGeom prst="lef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3A794E2-3259-4920-9A12-7DD3D704A890}"/>
              </a:ext>
            </a:extLst>
          </p:cNvPr>
          <p:cNvSpPr txBox="1"/>
          <p:nvPr/>
        </p:nvSpPr>
        <p:spPr>
          <a:xfrm>
            <a:off x="2012703" y="2994848"/>
            <a:ext cx="1623317" cy="923330"/>
          </a:xfrm>
          <a:prstGeom prst="rect">
            <a:avLst/>
          </a:prstGeom>
          <a:noFill/>
        </p:spPr>
        <p:txBody>
          <a:bodyPr wrap="square" rtlCol="0">
            <a:spAutoFit/>
          </a:bodyPr>
          <a:lstStyle/>
          <a:p>
            <a:pPr algn="ctr"/>
            <a:r>
              <a:rPr lang="en-GB" b="1" dirty="0"/>
              <a:t>Risk </a:t>
            </a:r>
          </a:p>
          <a:p>
            <a:pPr algn="ctr"/>
            <a:r>
              <a:rPr lang="en-GB" b="1" dirty="0"/>
              <a:t>Treatment Assessment</a:t>
            </a:r>
          </a:p>
        </p:txBody>
      </p:sp>
      <p:sp>
        <p:nvSpPr>
          <p:cNvPr id="15" name="TextBox 14">
            <a:extLst>
              <a:ext uri="{FF2B5EF4-FFF2-40B4-BE49-F238E27FC236}">
                <a16:creationId xmlns:a16="http://schemas.microsoft.com/office/drawing/2014/main" id="{8BD56A65-A583-4DDA-8A22-731F073E8315}"/>
              </a:ext>
            </a:extLst>
          </p:cNvPr>
          <p:cNvSpPr txBox="1"/>
          <p:nvPr/>
        </p:nvSpPr>
        <p:spPr>
          <a:xfrm>
            <a:off x="4187732" y="3025548"/>
            <a:ext cx="1623317" cy="923330"/>
          </a:xfrm>
          <a:prstGeom prst="rect">
            <a:avLst/>
          </a:prstGeom>
          <a:noFill/>
        </p:spPr>
        <p:txBody>
          <a:bodyPr wrap="square" rtlCol="0">
            <a:spAutoFit/>
          </a:bodyPr>
          <a:lstStyle/>
          <a:p>
            <a:pPr algn="ctr"/>
            <a:r>
              <a:rPr lang="en-GB" b="1" dirty="0"/>
              <a:t>Risk </a:t>
            </a:r>
          </a:p>
          <a:p>
            <a:pPr algn="ctr"/>
            <a:r>
              <a:rPr lang="en-GB" b="1" dirty="0"/>
              <a:t>Treatment </a:t>
            </a:r>
          </a:p>
          <a:p>
            <a:pPr algn="ctr"/>
            <a:r>
              <a:rPr lang="en-GB" b="1" dirty="0"/>
              <a:t>Plan</a:t>
            </a:r>
          </a:p>
        </p:txBody>
      </p:sp>
      <p:sp>
        <p:nvSpPr>
          <p:cNvPr id="16" name="TextBox 15">
            <a:extLst>
              <a:ext uri="{FF2B5EF4-FFF2-40B4-BE49-F238E27FC236}">
                <a16:creationId xmlns:a16="http://schemas.microsoft.com/office/drawing/2014/main" id="{5F20A539-A83A-4DEE-B789-69B2D9D7D54F}"/>
              </a:ext>
            </a:extLst>
          </p:cNvPr>
          <p:cNvSpPr txBox="1"/>
          <p:nvPr/>
        </p:nvSpPr>
        <p:spPr>
          <a:xfrm>
            <a:off x="6469118" y="3000898"/>
            <a:ext cx="1623317" cy="923330"/>
          </a:xfrm>
          <a:prstGeom prst="rect">
            <a:avLst/>
          </a:prstGeom>
          <a:noFill/>
        </p:spPr>
        <p:txBody>
          <a:bodyPr wrap="square" rtlCol="0">
            <a:spAutoFit/>
          </a:bodyPr>
          <a:lstStyle/>
          <a:p>
            <a:pPr algn="ctr"/>
            <a:r>
              <a:rPr lang="en-GB" b="1" dirty="0">
                <a:solidFill>
                  <a:schemeClr val="bg1"/>
                </a:solidFill>
              </a:rPr>
              <a:t>Risk </a:t>
            </a:r>
          </a:p>
          <a:p>
            <a:pPr algn="ctr"/>
            <a:r>
              <a:rPr lang="en-GB" b="1" dirty="0">
                <a:solidFill>
                  <a:schemeClr val="bg1"/>
                </a:solidFill>
              </a:rPr>
              <a:t>Treatment Monitoring</a:t>
            </a:r>
          </a:p>
        </p:txBody>
      </p:sp>
      <p:sp>
        <p:nvSpPr>
          <p:cNvPr id="17" name="TextBox 16">
            <a:extLst>
              <a:ext uri="{FF2B5EF4-FFF2-40B4-BE49-F238E27FC236}">
                <a16:creationId xmlns:a16="http://schemas.microsoft.com/office/drawing/2014/main" id="{EB3149B0-6AD2-4822-BDB3-CDF72AF4D71F}"/>
              </a:ext>
            </a:extLst>
          </p:cNvPr>
          <p:cNvSpPr txBox="1"/>
          <p:nvPr/>
        </p:nvSpPr>
        <p:spPr>
          <a:xfrm>
            <a:off x="8730271" y="3044288"/>
            <a:ext cx="1623317" cy="923330"/>
          </a:xfrm>
          <a:prstGeom prst="rect">
            <a:avLst/>
          </a:prstGeom>
          <a:noFill/>
        </p:spPr>
        <p:txBody>
          <a:bodyPr wrap="square" rtlCol="0">
            <a:spAutoFit/>
          </a:bodyPr>
          <a:lstStyle/>
          <a:p>
            <a:pPr algn="ctr"/>
            <a:r>
              <a:rPr lang="en-GB" b="1" dirty="0">
                <a:solidFill>
                  <a:schemeClr val="bg1"/>
                </a:solidFill>
              </a:rPr>
              <a:t>Measuring Residual </a:t>
            </a:r>
          </a:p>
          <a:p>
            <a:pPr algn="ctr"/>
            <a:r>
              <a:rPr lang="en-GB" b="1" dirty="0">
                <a:solidFill>
                  <a:schemeClr val="bg1"/>
                </a:solidFill>
              </a:rPr>
              <a:t>Risk</a:t>
            </a:r>
          </a:p>
        </p:txBody>
      </p:sp>
      <p:sp>
        <p:nvSpPr>
          <p:cNvPr id="18" name="TextBox 17">
            <a:extLst>
              <a:ext uri="{FF2B5EF4-FFF2-40B4-BE49-F238E27FC236}">
                <a16:creationId xmlns:a16="http://schemas.microsoft.com/office/drawing/2014/main" id="{E0C471FE-6128-4984-B07D-037854B5D0DA}"/>
              </a:ext>
            </a:extLst>
          </p:cNvPr>
          <p:cNvSpPr txBox="1"/>
          <p:nvPr/>
        </p:nvSpPr>
        <p:spPr>
          <a:xfrm>
            <a:off x="5027487" y="4767544"/>
            <a:ext cx="1623317" cy="461665"/>
          </a:xfrm>
          <a:prstGeom prst="rect">
            <a:avLst/>
          </a:prstGeom>
          <a:noFill/>
        </p:spPr>
        <p:txBody>
          <a:bodyPr wrap="square" rtlCol="0">
            <a:spAutoFit/>
          </a:bodyPr>
          <a:lstStyle/>
          <a:p>
            <a:pPr algn="ctr"/>
            <a:r>
              <a:rPr lang="en-GB" sz="2400" b="1" dirty="0"/>
              <a:t>Feedback</a:t>
            </a:r>
          </a:p>
        </p:txBody>
      </p:sp>
    </p:spTree>
    <p:extLst>
      <p:ext uri="{BB962C8B-B14F-4D97-AF65-F5344CB8AC3E}">
        <p14:creationId xmlns:p14="http://schemas.microsoft.com/office/powerpoint/2010/main" val="2028738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924" y="475180"/>
            <a:ext cx="10972800" cy="1066800"/>
          </a:xfrm>
        </p:spPr>
        <p:txBody>
          <a:bodyPr/>
          <a:lstStyle/>
          <a:p>
            <a:pPr algn="just"/>
            <a:r>
              <a:rPr lang="it-IT" b="1" dirty="0"/>
              <a:t>Risk Assessment: Defining the priorities</a:t>
            </a:r>
          </a:p>
        </p:txBody>
      </p:sp>
      <p:sp>
        <p:nvSpPr>
          <p:cNvPr id="3" name="Content Placeholder 2"/>
          <p:cNvSpPr>
            <a:spLocks noGrp="1"/>
          </p:cNvSpPr>
          <p:nvPr>
            <p:ph idx="1"/>
          </p:nvPr>
        </p:nvSpPr>
        <p:spPr>
          <a:xfrm>
            <a:off x="321924" y="1763136"/>
            <a:ext cx="6017231" cy="4325112"/>
          </a:xfrm>
        </p:spPr>
        <p:txBody>
          <a:bodyPr>
            <a:normAutofit/>
          </a:bodyPr>
          <a:lstStyle/>
          <a:p>
            <a:pPr marL="109728" indent="0">
              <a:buNone/>
            </a:pPr>
            <a:r>
              <a:rPr lang="en-US" b="1" dirty="0">
                <a:solidFill>
                  <a:schemeClr val="accent2">
                    <a:lumMod val="50000"/>
                  </a:schemeClr>
                </a:solidFill>
                <a:latin typeface="Calibri" panose="020F0502020204030204" pitchFamily="34" charset="0"/>
              </a:rPr>
              <a:t>RISK MATRIX</a:t>
            </a:r>
          </a:p>
          <a:p>
            <a:pPr marL="457200" indent="-457200" algn="just">
              <a:lnSpc>
                <a:spcPct val="125000"/>
              </a:lnSpc>
              <a:spcAft>
                <a:spcPts val="600"/>
              </a:spcAft>
              <a:buClr>
                <a:srgbClr val="C00000"/>
              </a:buClr>
              <a:tabLst>
                <a:tab pos="180975" algn="l"/>
              </a:tabLst>
            </a:pPr>
            <a:r>
              <a:rPr lang="en-US" sz="2000" b="1" dirty="0">
                <a:solidFill>
                  <a:srgbClr val="FF0000"/>
                </a:solidFill>
                <a:latin typeface="Calibri" panose="020F0502020204030204" pitchFamily="34" charset="0"/>
              </a:rPr>
              <a:t>can effectively summarize</a:t>
            </a:r>
            <a:r>
              <a:rPr lang="en-US" sz="2000" b="1" dirty="0">
                <a:latin typeface="Calibri" panose="020F0502020204030204" pitchFamily="34" charset="0"/>
              </a:rPr>
              <a:t> the </a:t>
            </a:r>
            <a:r>
              <a:rPr lang="en-US" sz="2000" dirty="0">
                <a:latin typeface="Calibri" panose="020F0502020204030204" pitchFamily="34" charset="0"/>
              </a:rPr>
              <a:t>risk assessment </a:t>
            </a:r>
            <a:r>
              <a:rPr lang="en-US" sz="2000" b="1" dirty="0">
                <a:solidFill>
                  <a:srgbClr val="FF0000"/>
                </a:solidFill>
                <a:latin typeface="Calibri" panose="020F0502020204030204" pitchFamily="34" charset="0"/>
              </a:rPr>
              <a:t>results</a:t>
            </a:r>
            <a:r>
              <a:rPr lang="en-US" sz="2000" dirty="0">
                <a:latin typeface="Calibri" panose="020F0502020204030204" pitchFamily="34" charset="0"/>
              </a:rPr>
              <a:t>. </a:t>
            </a:r>
          </a:p>
          <a:p>
            <a:pPr marL="457200" indent="-457200" algn="just">
              <a:lnSpc>
                <a:spcPct val="125000"/>
              </a:lnSpc>
              <a:spcAft>
                <a:spcPts val="600"/>
              </a:spcAft>
              <a:buClr>
                <a:srgbClr val="C00000"/>
              </a:buClr>
              <a:tabLst>
                <a:tab pos="180975" algn="l"/>
              </a:tabLst>
            </a:pPr>
            <a:r>
              <a:rPr lang="en-US" sz="2000" b="1" dirty="0">
                <a:solidFill>
                  <a:srgbClr val="FF0000"/>
                </a:solidFill>
                <a:latin typeface="Calibri" panose="020F0502020204030204" pitchFamily="34" charset="0"/>
              </a:rPr>
              <a:t>shows risks identified</a:t>
            </a:r>
            <a:r>
              <a:rPr lang="en-US" sz="2000" dirty="0">
                <a:solidFill>
                  <a:srgbClr val="FF0000"/>
                </a:solidFill>
                <a:latin typeface="Calibri" panose="020F0502020204030204" pitchFamily="34" charset="0"/>
              </a:rPr>
              <a:t> </a:t>
            </a:r>
            <a:r>
              <a:rPr lang="en-US" sz="2000" dirty="0">
                <a:latin typeface="Calibri" panose="020F0502020204030204" pitchFamily="34" charset="0"/>
              </a:rPr>
              <a:t>placed according to their </a:t>
            </a:r>
            <a:r>
              <a:rPr lang="en-US" sz="2000" b="1" dirty="0">
                <a:solidFill>
                  <a:srgbClr val="FF0000"/>
                </a:solidFill>
                <a:latin typeface="Calibri" panose="020F0502020204030204" pitchFamily="34" charset="0"/>
              </a:rPr>
              <a:t>probability and potential impact</a:t>
            </a:r>
            <a:r>
              <a:rPr lang="en-US" sz="2000" dirty="0">
                <a:latin typeface="Calibri" panose="020F0502020204030204" pitchFamily="34" charset="0"/>
              </a:rPr>
              <a:t>, on a background of colors which represent different overall levels of risk. </a:t>
            </a:r>
          </a:p>
          <a:p>
            <a:pPr marL="457200" indent="-457200" algn="just">
              <a:lnSpc>
                <a:spcPct val="125000"/>
              </a:lnSpc>
              <a:spcAft>
                <a:spcPts val="600"/>
              </a:spcAft>
              <a:buClr>
                <a:srgbClr val="C00000"/>
              </a:buClr>
              <a:tabLst>
                <a:tab pos="180975" algn="l"/>
              </a:tabLst>
            </a:pPr>
            <a:r>
              <a:rPr lang="en-US" sz="2000" dirty="0">
                <a:latin typeface="Calibri" panose="020F0502020204030204" pitchFamily="34" charset="0"/>
              </a:rPr>
              <a:t>can be compiled from a larger volume of data, </a:t>
            </a:r>
            <a:r>
              <a:rPr lang="en-US" sz="2000" b="1" dirty="0">
                <a:solidFill>
                  <a:srgbClr val="FF0000"/>
                </a:solidFill>
                <a:latin typeface="Calibri" panose="020F0502020204030204" pitchFamily="34" charset="0"/>
              </a:rPr>
              <a:t>grouping the risk</a:t>
            </a:r>
            <a:r>
              <a:rPr lang="en-US" sz="2000" dirty="0">
                <a:solidFill>
                  <a:srgbClr val="FF0000"/>
                </a:solidFill>
                <a:latin typeface="Calibri" panose="020F0502020204030204" pitchFamily="34" charset="0"/>
              </a:rPr>
              <a:t> </a:t>
            </a:r>
            <a:r>
              <a:rPr lang="en-US" sz="2000" b="1" dirty="0">
                <a:solidFill>
                  <a:srgbClr val="FF0000"/>
                </a:solidFill>
                <a:latin typeface="Calibri" panose="020F0502020204030204" pitchFamily="34" charset="0"/>
              </a:rPr>
              <a:t>schemes to establish one broad category</a:t>
            </a:r>
            <a:r>
              <a:rPr lang="en-US" sz="2000" dirty="0">
                <a:solidFill>
                  <a:srgbClr val="FF0000"/>
                </a:solidFill>
                <a:latin typeface="Calibri" panose="020F0502020204030204" pitchFamily="34" charset="0"/>
              </a:rPr>
              <a:t> </a:t>
            </a:r>
            <a:r>
              <a:rPr lang="en-US" sz="2000" dirty="0">
                <a:latin typeface="Calibri" panose="020F0502020204030204" pitchFamily="34" charset="0"/>
              </a:rPr>
              <a:t>rating for both inherent and residual risk. </a:t>
            </a:r>
          </a:p>
          <a:p>
            <a:pPr marL="109728" indent="0">
              <a:buNone/>
            </a:pPr>
            <a:endParaRPr lang="en-US" dirty="0"/>
          </a:p>
        </p:txBody>
      </p:sp>
      <p:pic>
        <p:nvPicPr>
          <p:cNvPr id="4" name="Immagine 3">
            <a:extLst>
              <a:ext uri="{FF2B5EF4-FFF2-40B4-BE49-F238E27FC236}">
                <a16:creationId xmlns:a16="http://schemas.microsoft.com/office/drawing/2014/main" id="{3771F635-A821-4B06-88E2-07201FACBC37}"/>
              </a:ext>
            </a:extLst>
          </p:cNvPr>
          <p:cNvPicPr>
            <a:picLocks noChangeAspect="1"/>
          </p:cNvPicPr>
          <p:nvPr/>
        </p:nvPicPr>
        <p:blipFill>
          <a:blip r:embed="rId3"/>
          <a:stretch>
            <a:fillRect/>
          </a:stretch>
        </p:blipFill>
        <p:spPr>
          <a:xfrm>
            <a:off x="6769729" y="1839970"/>
            <a:ext cx="4765885" cy="4248278"/>
          </a:xfrm>
          <a:prstGeom prst="rect">
            <a:avLst/>
          </a:prstGeom>
        </p:spPr>
      </p:pic>
    </p:spTree>
    <p:extLst>
      <p:ext uri="{BB962C8B-B14F-4D97-AF65-F5344CB8AC3E}">
        <p14:creationId xmlns:p14="http://schemas.microsoft.com/office/powerpoint/2010/main" val="61127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924" y="475180"/>
            <a:ext cx="10972800" cy="1066800"/>
          </a:xfrm>
        </p:spPr>
        <p:txBody>
          <a:bodyPr/>
          <a:lstStyle/>
          <a:p>
            <a:pPr algn="just"/>
            <a:r>
              <a:rPr lang="it-IT" b="1" dirty="0"/>
              <a:t>Risk Assessment: Defining the priorities</a:t>
            </a:r>
          </a:p>
        </p:txBody>
      </p:sp>
      <p:sp>
        <p:nvSpPr>
          <p:cNvPr id="3" name="Content Placeholder 2"/>
          <p:cNvSpPr>
            <a:spLocks noGrp="1"/>
          </p:cNvSpPr>
          <p:nvPr>
            <p:ph idx="1"/>
          </p:nvPr>
        </p:nvSpPr>
        <p:spPr>
          <a:xfrm>
            <a:off x="321924" y="1763136"/>
            <a:ext cx="6017231" cy="4325112"/>
          </a:xfrm>
        </p:spPr>
        <p:txBody>
          <a:bodyPr>
            <a:normAutofit/>
          </a:bodyPr>
          <a:lstStyle/>
          <a:p>
            <a:pPr marL="109728" indent="0" algn="just">
              <a:lnSpc>
                <a:spcPct val="114000"/>
              </a:lnSpc>
              <a:spcAft>
                <a:spcPts val="600"/>
              </a:spcAft>
              <a:buClr>
                <a:srgbClr val="C00000"/>
              </a:buClr>
              <a:buNone/>
              <a:tabLst>
                <a:tab pos="266700" algn="l"/>
              </a:tabLst>
            </a:pPr>
            <a:r>
              <a:rPr lang="en-US" sz="2000" b="1" i="1" dirty="0">
                <a:latin typeface="Calibri" panose="020F0502020204030204" pitchFamily="34" charset="0"/>
              </a:rPr>
              <a:t>One risk area </a:t>
            </a:r>
            <a:r>
              <a:rPr lang="en-US" sz="2000" b="1" i="1" dirty="0">
                <a:solidFill>
                  <a:srgbClr val="C00000"/>
                </a:solidFill>
                <a:latin typeface="Calibri" panose="020F0502020204030204" pitchFamily="34" charset="0"/>
              </a:rPr>
              <a:t>may have several schemes associated </a:t>
            </a:r>
            <a:r>
              <a:rPr lang="en-US" sz="2000" b="1" i="1" dirty="0">
                <a:latin typeface="Calibri" panose="020F0502020204030204" pitchFamily="34" charset="0"/>
              </a:rPr>
              <a:t>with it and </a:t>
            </a:r>
            <a:r>
              <a:rPr lang="en-US" sz="2000" b="1" i="1" dirty="0">
                <a:solidFill>
                  <a:srgbClr val="C00000"/>
                </a:solidFill>
                <a:latin typeface="Calibri" panose="020F0502020204030204" pitchFamily="34" charset="0"/>
              </a:rPr>
              <a:t>each scheme may have different inherent and residual risk scores </a:t>
            </a:r>
            <a:r>
              <a:rPr lang="en-US" sz="2000" b="1" i="1" dirty="0">
                <a:latin typeface="Calibri" panose="020F0502020204030204" pitchFamily="34" charset="0"/>
              </a:rPr>
              <a:t>quantitative or qualitative</a:t>
            </a:r>
            <a:r>
              <a:rPr lang="en-US" sz="2000" b="1" dirty="0">
                <a:latin typeface="Calibri" panose="020F0502020204030204" pitchFamily="34" charset="0"/>
              </a:rPr>
              <a:t>:</a:t>
            </a:r>
          </a:p>
          <a:p>
            <a:pPr marL="266700" indent="-266700" algn="just">
              <a:lnSpc>
                <a:spcPct val="114000"/>
              </a:lnSpc>
              <a:spcAft>
                <a:spcPts val="600"/>
              </a:spcAft>
              <a:buClr>
                <a:srgbClr val="C00000"/>
              </a:buClr>
              <a:buFont typeface="+mj-lt"/>
              <a:buAutoNum type="alphaLcPeriod"/>
              <a:tabLst>
                <a:tab pos="266700" algn="l"/>
              </a:tabLst>
            </a:pPr>
            <a:r>
              <a:rPr lang="en-US" sz="2000" b="1" dirty="0">
                <a:solidFill>
                  <a:srgbClr val="C00000"/>
                </a:solidFill>
                <a:latin typeface="Calibri" panose="020F0502020204030204" pitchFamily="34" charset="0"/>
              </a:rPr>
              <a:t>quantitative score, </a:t>
            </a:r>
            <a:r>
              <a:rPr lang="en-US" sz="2000" dirty="0">
                <a:latin typeface="Calibri" panose="020F0502020204030204" pitchFamily="34" charset="0"/>
              </a:rPr>
              <a:t>each for inherent risk and control risk, </a:t>
            </a:r>
            <a:r>
              <a:rPr lang="en-US" sz="2000" b="1" dirty="0">
                <a:latin typeface="Calibri" panose="020F0502020204030204" pitchFamily="34" charset="0"/>
              </a:rPr>
              <a:t>can concern the average of the inherent and residual risk scores </a:t>
            </a:r>
            <a:r>
              <a:rPr lang="en-US" sz="2000" dirty="0">
                <a:latin typeface="Calibri" panose="020F0502020204030204" pitchFamily="34" charset="0"/>
              </a:rPr>
              <a:t>of all the schemes for that risk; </a:t>
            </a:r>
          </a:p>
          <a:p>
            <a:pPr marL="266700" indent="-266700" algn="just">
              <a:lnSpc>
                <a:spcPct val="114000"/>
              </a:lnSpc>
              <a:spcAft>
                <a:spcPts val="600"/>
              </a:spcAft>
              <a:buClr>
                <a:srgbClr val="C00000"/>
              </a:buClr>
              <a:buFont typeface="+mj-lt"/>
              <a:buAutoNum type="alphaLcPeriod"/>
              <a:tabLst>
                <a:tab pos="266700" algn="l"/>
              </a:tabLst>
            </a:pPr>
            <a:r>
              <a:rPr lang="en-US" sz="2000" b="1" dirty="0">
                <a:solidFill>
                  <a:srgbClr val="C00000"/>
                </a:solidFill>
                <a:latin typeface="Calibri" panose="020F0502020204030204" pitchFamily="34" charset="0"/>
              </a:rPr>
              <a:t>qualitative scale </a:t>
            </a:r>
            <a:r>
              <a:rPr lang="en-US" sz="2000" dirty="0">
                <a:latin typeface="Calibri" panose="020F0502020204030204" pitchFamily="34" charset="0"/>
              </a:rPr>
              <a:t>assigns an </a:t>
            </a:r>
            <a:r>
              <a:rPr lang="en-US" sz="2000" b="1" dirty="0">
                <a:latin typeface="Calibri" panose="020F0502020204030204" pitchFamily="34" charset="0"/>
              </a:rPr>
              <a:t>overall inherent risk and control risk rating for a risk with several schemes </a:t>
            </a:r>
            <a:r>
              <a:rPr lang="en-US" sz="2000" dirty="0">
                <a:latin typeface="Calibri" panose="020F0502020204030204" pitchFamily="34" charset="0"/>
              </a:rPr>
              <a:t>that have different inherent risk and control risk ratings, based on the number of the schemes that are rated </a:t>
            </a:r>
            <a:r>
              <a:rPr lang="en-US" sz="2000" b="1" dirty="0">
                <a:solidFill>
                  <a:srgbClr val="C00000"/>
                </a:solidFill>
                <a:latin typeface="Calibri" panose="020F0502020204030204" pitchFamily="34" charset="0"/>
              </a:rPr>
              <a:t>High, Medium, or Low</a:t>
            </a:r>
            <a:r>
              <a:rPr lang="en-US" sz="2000" dirty="0">
                <a:latin typeface="Calibri" panose="020F0502020204030204" pitchFamily="34" charset="0"/>
              </a:rPr>
              <a:t>.</a:t>
            </a:r>
          </a:p>
          <a:p>
            <a:pPr marL="109728" indent="0" algn="just">
              <a:lnSpc>
                <a:spcPct val="114000"/>
              </a:lnSpc>
              <a:spcAft>
                <a:spcPts val="600"/>
              </a:spcAft>
              <a:buClr>
                <a:srgbClr val="C00000"/>
              </a:buClr>
              <a:buNone/>
              <a:tabLst>
                <a:tab pos="266700" algn="l"/>
              </a:tabLst>
            </a:pPr>
            <a:endParaRPr lang="en-US" sz="2000" b="1" dirty="0">
              <a:latin typeface="Calibri" panose="020F0502020204030204" pitchFamily="34" charset="0"/>
            </a:endParaRPr>
          </a:p>
          <a:p>
            <a:pPr marL="109728" indent="0">
              <a:buNone/>
            </a:pPr>
            <a:endParaRPr lang="en-US" dirty="0"/>
          </a:p>
        </p:txBody>
      </p:sp>
      <p:pic>
        <p:nvPicPr>
          <p:cNvPr id="4" name="Immagine 3">
            <a:extLst>
              <a:ext uri="{FF2B5EF4-FFF2-40B4-BE49-F238E27FC236}">
                <a16:creationId xmlns:a16="http://schemas.microsoft.com/office/drawing/2014/main" id="{3771F635-A821-4B06-88E2-07201FACBC37}"/>
              </a:ext>
            </a:extLst>
          </p:cNvPr>
          <p:cNvPicPr>
            <a:picLocks noChangeAspect="1"/>
          </p:cNvPicPr>
          <p:nvPr/>
        </p:nvPicPr>
        <p:blipFill>
          <a:blip r:embed="rId3"/>
          <a:stretch>
            <a:fillRect/>
          </a:stretch>
        </p:blipFill>
        <p:spPr>
          <a:xfrm>
            <a:off x="6769729" y="1839970"/>
            <a:ext cx="4765885" cy="4248278"/>
          </a:xfrm>
          <a:prstGeom prst="rect">
            <a:avLst/>
          </a:prstGeom>
        </p:spPr>
      </p:pic>
    </p:spTree>
    <p:extLst>
      <p:ext uri="{BB962C8B-B14F-4D97-AF65-F5344CB8AC3E}">
        <p14:creationId xmlns:p14="http://schemas.microsoft.com/office/powerpoint/2010/main" val="2011043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3411</TotalTime>
  <Words>5679</Words>
  <Application>Microsoft Office PowerPoint</Application>
  <PresentationFormat>Widescreen</PresentationFormat>
  <Paragraphs>470</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Courier New</vt:lpstr>
      <vt:lpstr>Georgia</vt:lpstr>
      <vt:lpstr>Times New Roman</vt:lpstr>
      <vt:lpstr>Wingdings 2</vt:lpstr>
      <vt:lpstr>Training presentation</vt:lpstr>
      <vt:lpstr>Risk Management in Statistical Organizations</vt:lpstr>
      <vt:lpstr>Module 4: Risk Identification, Assessment and Treatment</vt:lpstr>
      <vt:lpstr>There are many ways to identify risk….</vt:lpstr>
      <vt:lpstr>Risk Identification Exercise</vt:lpstr>
      <vt:lpstr>Risk Identification Exercise</vt:lpstr>
      <vt:lpstr>Risk Treatment and Control</vt:lpstr>
      <vt:lpstr>The Risk Treatment Process</vt:lpstr>
      <vt:lpstr>Risk Assessment: Defining the priorities</vt:lpstr>
      <vt:lpstr>Risk Assessment: Defining the priorities</vt:lpstr>
      <vt:lpstr>Risk Scoring Matrix</vt:lpstr>
      <vt:lpstr>Risk Identification Exercise</vt:lpstr>
      <vt:lpstr>Risk Assessment – Risk Treatment</vt:lpstr>
      <vt:lpstr>Risk Assessment – Risk Treatment</vt:lpstr>
      <vt:lpstr>Risk Identification Exercise</vt:lpstr>
      <vt:lpstr>Risk Assessment – Risk Treatment Process</vt:lpstr>
      <vt:lpstr>Risk Assessment – Risk Treatment Plans</vt:lpstr>
      <vt:lpstr>Risk Identification Exercise</vt:lpstr>
      <vt:lpstr>The 3 Lines of Defence (3LOD – ECIIA)</vt:lpstr>
      <vt:lpstr>Risk Alerts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Management</dc:title>
  <dc:creator>Baldwin, Julian</dc:creator>
  <cp:lastModifiedBy>Whitestone, Ben</cp:lastModifiedBy>
  <cp:revision>228</cp:revision>
  <dcterms:created xsi:type="dcterms:W3CDTF">2018-02-26T14:49:38Z</dcterms:created>
  <dcterms:modified xsi:type="dcterms:W3CDTF">2018-06-27T09:51:11Z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