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handoutMasterIdLst>
    <p:handoutMasterId r:id="rId14"/>
  </p:handoutMasterIdLst>
  <p:sldIdLst>
    <p:sldId id="356" r:id="rId2"/>
    <p:sldId id="316" r:id="rId3"/>
    <p:sldId id="317" r:id="rId4"/>
    <p:sldId id="318" r:id="rId5"/>
    <p:sldId id="319" r:id="rId6"/>
    <p:sldId id="320" r:id="rId7"/>
    <p:sldId id="321" r:id="rId8"/>
    <p:sldId id="322" r:id="rId9"/>
    <p:sldId id="359" r:id="rId10"/>
    <p:sldId id="361" r:id="rId11"/>
    <p:sldId id="35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87438" autoAdjust="0"/>
  </p:normalViewPr>
  <p:slideViewPr>
    <p:cSldViewPr snapToGrid="0">
      <p:cViewPr varScale="1">
        <p:scale>
          <a:sx n="83" d="100"/>
          <a:sy n="83" d="100"/>
        </p:scale>
        <p:origin x="667" y="62"/>
      </p:cViewPr>
      <p:guideLst>
        <p:guide orient="horz" pos="2160"/>
        <p:guide pos="3840"/>
        <p:guide pos="7296"/>
        <p:guide orient="horz" pos="4128"/>
      </p:guideLst>
    </p:cSldViewPr>
  </p:slideViewPr>
  <p:outlineViewPr>
    <p:cViewPr>
      <p:scale>
        <a:sx n="33" d="100"/>
        <a:sy n="33" d="100"/>
      </p:scale>
      <p:origin x="0" y="-11988"/>
    </p:cViewPr>
  </p:outlineViewPr>
  <p:notesTextViewPr>
    <p:cViewPr>
      <p:scale>
        <a:sx n="3" d="2"/>
        <a:sy n="3" d="2"/>
      </p:scale>
      <p:origin x="0" y="0"/>
    </p:cViewPr>
  </p:notesTextViewPr>
  <p:sorterViewPr>
    <p:cViewPr>
      <p:scale>
        <a:sx n="100" d="100"/>
        <a:sy n="100" d="100"/>
      </p:scale>
      <p:origin x="0" y="-2588"/>
    </p:cViewPr>
  </p:sorterViewPr>
  <p:notesViewPr>
    <p:cSldViewPr snapToGrid="0" showGuides="1">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6/27/2018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6/27/2018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463550"/>
            <a:ext cx="2560637" cy="1441450"/>
          </a:xfrm>
        </p:spPr>
      </p:sp>
      <p:sp>
        <p:nvSpPr>
          <p:cNvPr id="3" name="Notes Placeholder 2"/>
          <p:cNvSpPr>
            <a:spLocks noGrp="1"/>
          </p:cNvSpPr>
          <p:nvPr>
            <p:ph type="body" idx="1"/>
          </p:nvPr>
        </p:nvSpPr>
        <p:spPr>
          <a:xfrm>
            <a:off x="427038" y="2116317"/>
            <a:ext cx="6227762" cy="6750413"/>
          </a:xfrm>
        </p:spPr>
        <p:txBody>
          <a:bodyPr/>
          <a:lstStyle/>
          <a:p>
            <a:r>
              <a:rPr lang="en-US" dirty="0"/>
              <a:t>Effective risk management is fundamental to the success of modernization in national statistical</a:t>
            </a:r>
          </a:p>
          <a:p>
            <a:r>
              <a:rPr lang="en-US" dirty="0" err="1"/>
              <a:t>organisations</a:t>
            </a:r>
            <a:r>
              <a:rPr lang="en-US" dirty="0"/>
              <a:t> (NSOs), in that it concerns both </a:t>
            </a:r>
            <a:r>
              <a:rPr lang="en-US" dirty="0" err="1"/>
              <a:t>organisation</a:t>
            </a:r>
            <a:r>
              <a:rPr lang="en-US" dirty="0"/>
              <a:t> and production processes. Actually, Risk management, on the one hand, points at strengthening organization governance on the whole by supporting the decision-making process when selecting priorities; on the other hand, it points at identifying, </a:t>
            </a:r>
            <a:r>
              <a:rPr lang="en-US" dirty="0" err="1"/>
              <a:t>analysing</a:t>
            </a:r>
            <a:r>
              <a:rPr lang="en-US" dirty="0"/>
              <a:t> and removing the uncertainties that can put obstacles in the way of change and development.</a:t>
            </a:r>
          </a:p>
          <a:p>
            <a:endParaRPr lang="en-US" dirty="0"/>
          </a:p>
          <a:p>
            <a:r>
              <a:rPr lang="en-US" dirty="0"/>
              <a:t>The UN Guidelines on Risk Management in Statistical Organizations give NSOs, interested in internally implementing a risk management system, a reference based on the practices developed within the UNECE organizations and containing some key features: effective development, sustainability (in terms of resources and complexity), alignment with change management processes.</a:t>
            </a:r>
          </a:p>
          <a:p>
            <a:endParaRPr lang="en-US" dirty="0"/>
          </a:p>
          <a:p>
            <a:r>
              <a:rPr lang="en-US" dirty="0"/>
              <a:t>This training module supports the implementation of the Guidelines and is structured consistently with the ISO 31000:2018 standard architecture; this standard is widely accepted internationally as well as used by most public </a:t>
            </a:r>
            <a:r>
              <a:rPr lang="en-US" dirty="0" err="1"/>
              <a:t>organisations</a:t>
            </a:r>
            <a:r>
              <a:rPr lang="en-US" dirty="0"/>
              <a:t> when implementing Risk management systems.</a:t>
            </a:r>
          </a:p>
          <a:p>
            <a:endParaRPr lang="en-US" dirty="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4249043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2438" y="501650"/>
            <a:ext cx="2527300" cy="1422400"/>
          </a:xfrm>
        </p:spPr>
      </p:sp>
      <p:sp>
        <p:nvSpPr>
          <p:cNvPr id="3" name="Notes Placeholder 2"/>
          <p:cNvSpPr>
            <a:spLocks noGrp="1"/>
          </p:cNvSpPr>
          <p:nvPr>
            <p:ph type="body" idx="1"/>
          </p:nvPr>
        </p:nvSpPr>
        <p:spPr>
          <a:xfrm>
            <a:off x="452438" y="2179865"/>
            <a:ext cx="5486400" cy="360045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10</a:t>
            </a:fld>
            <a:endParaRPr lang="en-US" dirty="0"/>
          </a:p>
        </p:txBody>
      </p:sp>
    </p:spTree>
    <p:extLst>
      <p:ext uri="{BB962C8B-B14F-4D97-AF65-F5344CB8AC3E}">
        <p14:creationId xmlns:p14="http://schemas.microsoft.com/office/powerpoint/2010/main" val="3780778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11</a:t>
            </a:fld>
            <a:endParaRPr lang="en-US" dirty="0"/>
          </a:p>
        </p:txBody>
      </p:sp>
    </p:spTree>
    <p:extLst>
      <p:ext uri="{BB962C8B-B14F-4D97-AF65-F5344CB8AC3E}">
        <p14:creationId xmlns:p14="http://schemas.microsoft.com/office/powerpoint/2010/main" val="1677717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479425"/>
            <a:ext cx="2706687" cy="1522413"/>
          </a:xfrm>
        </p:spPr>
      </p:sp>
      <p:sp>
        <p:nvSpPr>
          <p:cNvPr id="3" name="Notes Placeholder 2"/>
          <p:cNvSpPr>
            <a:spLocks noGrp="1"/>
          </p:cNvSpPr>
          <p:nvPr>
            <p:ph type="body" idx="1"/>
          </p:nvPr>
        </p:nvSpPr>
        <p:spPr>
          <a:xfrm>
            <a:off x="420687" y="2266949"/>
            <a:ext cx="5927103" cy="6418263"/>
          </a:xfrm>
        </p:spPr>
        <p:txBody>
          <a:bodyPr/>
          <a:lstStyle/>
          <a:p>
            <a:r>
              <a:rPr lang="en-GB" sz="1200" kern="1200" dirty="0">
                <a:solidFill>
                  <a:schemeClr val="tx1"/>
                </a:solidFill>
                <a:effectLst/>
                <a:latin typeface="+mn-lt"/>
                <a:ea typeface="+mn-ea"/>
                <a:cs typeface="+mn-cs"/>
              </a:rPr>
              <a:t>Statistical organisations are all facing a period of unprecedented change as the external operating environment is increasingly complex and the digital and data revolution provides a platform for transformation. With any change there are associated risks. It is important during this time to have a clear – or at least as clear as possible given the known complexities – understanding of where to take risk, where to be more cautious and, importantly, what this means in words staff across the whole organisation can easily understand and translate into action.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through the management of risk which organisations seek to minimise (but not necessarily eliminate) threats and maximise opportunities. But how do organisations know which risks to tolerate and which to treat? And how can we encourage our organisations to take more risk, to innovate and adapt, whilst also ensuring we avoid threats to delivery and reputation? </a:t>
            </a:r>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3603607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500" y="512763"/>
            <a:ext cx="2695575" cy="1517650"/>
          </a:xfrm>
        </p:spPr>
      </p:sp>
      <p:sp>
        <p:nvSpPr>
          <p:cNvPr id="3" name="Notes Placeholder 2"/>
          <p:cNvSpPr>
            <a:spLocks noGrp="1"/>
          </p:cNvSpPr>
          <p:nvPr>
            <p:ph type="body" idx="1"/>
          </p:nvPr>
        </p:nvSpPr>
        <p:spPr>
          <a:xfrm>
            <a:off x="444500" y="2253697"/>
            <a:ext cx="5943048" cy="6431516"/>
          </a:xfrm>
        </p:spPr>
        <p:txBody>
          <a:bodyPr/>
          <a:lstStyle/>
          <a:p>
            <a:r>
              <a:rPr lang="en-US" dirty="0"/>
              <a:t>Any organization intending to implement a risk management system should define a Risk Appetite Framework, which is a framework connecting risks to the mission and strategic objectives.</a:t>
            </a:r>
          </a:p>
          <a:p>
            <a:endParaRPr lang="en-US" dirty="0"/>
          </a:p>
          <a:p>
            <a:r>
              <a:rPr lang="en-US" dirty="0"/>
              <a:t>With reference to the risk profile (the “set of risks that may affect all or part of the</a:t>
            </a:r>
          </a:p>
          <a:p>
            <a:r>
              <a:rPr lang="en-US" dirty="0"/>
              <a:t>organization”) and consistently with the overall strategic plan, such a framework defines the</a:t>
            </a:r>
          </a:p>
          <a:p>
            <a:r>
              <a:rPr lang="en-US" dirty="0"/>
              <a:t>leaning toward risk (risk tendency), tolerance thresholds, risk limits, risk governance.</a:t>
            </a:r>
          </a:p>
          <a:p>
            <a:endParaRPr lang="en-US" dirty="0"/>
          </a:p>
          <a:p>
            <a:r>
              <a:rPr lang="en-US" dirty="0"/>
              <a:t>An organization cannot consider risk as simply resulting from likelihood-per-impact in order</a:t>
            </a:r>
          </a:p>
          <a:p>
            <a:r>
              <a:rPr lang="en-US" dirty="0"/>
              <a:t>to treat it: its management depends on the component variables involved in determining</a:t>
            </a:r>
          </a:p>
          <a:p>
            <a:r>
              <a:rPr lang="en-US" dirty="0"/>
              <a:t>risk appetite, or “the amount of risk that an organization is prepared to accept, tolerate or</a:t>
            </a:r>
          </a:p>
          <a:p>
            <a:r>
              <a:rPr lang="en-US" dirty="0"/>
              <a:t>be exposed to at any point in time”..</a:t>
            </a:r>
          </a:p>
          <a:p>
            <a:endParaRPr lang="en-US" dirty="0"/>
          </a:p>
          <a:p>
            <a:r>
              <a:rPr lang="en-US" dirty="0"/>
              <a:t>The variables expressing risk profile-risk appetite ratio are as follows:</a:t>
            </a:r>
          </a:p>
          <a:p>
            <a:endParaRPr lang="en-US" sz="800" dirty="0"/>
          </a:p>
          <a:p>
            <a:pPr marL="171450" indent="-171450">
              <a:buFont typeface="Arial" panose="020B0604020202020204" pitchFamily="34" charset="0"/>
              <a:buChar char="•"/>
            </a:pPr>
            <a:r>
              <a:rPr lang="en-US" b="1" dirty="0">
                <a:solidFill>
                  <a:srgbClr val="C00000"/>
                </a:solidFill>
              </a:rPr>
              <a:t>Risk perception</a:t>
            </a:r>
            <a:r>
              <a:rPr lang="en-US" dirty="0"/>
              <a:t>, which describes how people perceive risks according to their values and</a:t>
            </a:r>
          </a:p>
          <a:p>
            <a:r>
              <a:rPr lang="en-GB" dirty="0"/>
              <a:t>interests;</a:t>
            </a:r>
          </a:p>
          <a:p>
            <a:endParaRPr lang="en-GB" sz="800" dirty="0"/>
          </a:p>
          <a:p>
            <a:pPr marL="171450" indent="-171450">
              <a:buFont typeface="Arial" panose="020B0604020202020204" pitchFamily="34" charset="0"/>
              <a:buChar char="•"/>
            </a:pPr>
            <a:r>
              <a:rPr lang="en-US" b="1" dirty="0">
                <a:solidFill>
                  <a:srgbClr val="C00000"/>
                </a:solidFill>
              </a:rPr>
              <a:t>Risk attitude </a:t>
            </a:r>
            <a:r>
              <a:rPr lang="en-US" dirty="0"/>
              <a:t>(existing risk profile): If an organization is particularly effective in managing</a:t>
            </a:r>
          </a:p>
          <a:p>
            <a:r>
              <a:rPr lang="en-US" dirty="0"/>
              <a:t>certain types of risks, it may be willing to take on more risk in that category, or conversely, it may not have any appetite in that area</a:t>
            </a:r>
          </a:p>
          <a:p>
            <a:endParaRPr lang="en-US" sz="800" dirty="0"/>
          </a:p>
          <a:p>
            <a:pPr marL="171450" indent="-171450">
              <a:buFont typeface="Arial" panose="020B0604020202020204" pitchFamily="34" charset="0"/>
              <a:buChar char="•"/>
            </a:pPr>
            <a:r>
              <a:rPr lang="en-US" b="1" dirty="0">
                <a:solidFill>
                  <a:srgbClr val="C00000"/>
                </a:solidFill>
              </a:rPr>
              <a:t>Risk acceptance</a:t>
            </a:r>
            <a:r>
              <a:rPr lang="en-US" dirty="0"/>
              <a:t>, which refers to the maximum potential impact of a risk event that an</a:t>
            </a:r>
          </a:p>
          <a:p>
            <a:r>
              <a:rPr lang="en-US" dirty="0"/>
              <a:t>organization could withstand. Often appetite will be well below acceptance</a:t>
            </a:r>
          </a:p>
          <a:p>
            <a:endParaRPr lang="en-US" sz="800" dirty="0"/>
          </a:p>
          <a:p>
            <a:pPr marL="171450" indent="-171450">
              <a:buFont typeface="Arial" panose="020B0604020202020204" pitchFamily="34" charset="0"/>
              <a:buChar char="•"/>
            </a:pPr>
            <a:r>
              <a:rPr lang="en-US" b="1" dirty="0">
                <a:solidFill>
                  <a:srgbClr val="C00000"/>
                </a:solidFill>
              </a:rPr>
              <a:t>Risk capacity</a:t>
            </a:r>
            <a:r>
              <a:rPr lang="en-US" dirty="0"/>
              <a:t>, which is the maximum level of risk that an organization can assume without</a:t>
            </a:r>
          </a:p>
          <a:p>
            <a:r>
              <a:rPr lang="en-GB" dirty="0"/>
              <a:t>violating the regulatory burden</a:t>
            </a:r>
          </a:p>
          <a:p>
            <a:endParaRPr lang="en-GB" sz="700" dirty="0"/>
          </a:p>
          <a:p>
            <a:pPr marL="171450" indent="-171450">
              <a:buFont typeface="Arial" panose="020B0604020202020204" pitchFamily="34" charset="0"/>
              <a:buChar char="•"/>
            </a:pPr>
            <a:r>
              <a:rPr lang="en-US" b="1" dirty="0">
                <a:solidFill>
                  <a:srgbClr val="C00000"/>
                </a:solidFill>
              </a:rPr>
              <a:t>Risk retention</a:t>
            </a:r>
            <a:r>
              <a:rPr lang="en-US" dirty="0"/>
              <a:t>, which considers stakeholders’ conservative return expectations and a very</a:t>
            </a:r>
          </a:p>
          <a:p>
            <a:r>
              <a:rPr lang="en-GB" dirty="0"/>
              <a:t>low appetite for risk-taking</a:t>
            </a:r>
          </a:p>
          <a:p>
            <a:endParaRPr lang="en-GB" sz="800" dirty="0"/>
          </a:p>
          <a:p>
            <a:pPr marL="171450" indent="-171450">
              <a:buFont typeface="Arial" panose="020B0604020202020204" pitchFamily="34" charset="0"/>
              <a:buChar char="•"/>
            </a:pPr>
            <a:r>
              <a:rPr lang="en-US" b="1" dirty="0">
                <a:solidFill>
                  <a:srgbClr val="C00000"/>
                </a:solidFill>
              </a:rPr>
              <a:t>Risk tolerance</a:t>
            </a:r>
            <a:r>
              <a:rPr lang="en-US" dirty="0"/>
              <a:t>, which is the level of variation that an organization is willing to accept</a:t>
            </a:r>
          </a:p>
          <a:p>
            <a:r>
              <a:rPr lang="en-GB" dirty="0"/>
              <a:t>around specific objectives</a:t>
            </a:r>
          </a:p>
          <a:p>
            <a:endParaRPr lang="en-GB" sz="800" dirty="0"/>
          </a:p>
          <a:p>
            <a:r>
              <a:rPr lang="en-US" dirty="0"/>
              <a:t>While risk appetite is linked to strategic objectives, risk tolerance is mainly connected to the</a:t>
            </a:r>
          </a:p>
          <a:p>
            <a:r>
              <a:rPr lang="en-US" dirty="0"/>
              <a:t>operational ones since through the latter the governing body sets up the maximum</a:t>
            </a:r>
          </a:p>
          <a:p>
            <a:r>
              <a:rPr lang="en-US" dirty="0"/>
              <a:t>deviation allowed by risk appetite.</a:t>
            </a:r>
          </a:p>
        </p:txBody>
      </p:sp>
      <p:sp>
        <p:nvSpPr>
          <p:cNvPr id="4" name="Slide Number Placeholder 3"/>
          <p:cNvSpPr>
            <a:spLocks noGrp="1"/>
          </p:cNvSpPr>
          <p:nvPr>
            <p:ph type="sldNum" sz="quarter" idx="10"/>
          </p:nvPr>
        </p:nvSpPr>
        <p:spPr/>
        <p:txBody>
          <a:bodyPr/>
          <a:lstStyle/>
          <a:p>
            <a:fld id="{CF2FD335-6D8E-486A-8F5F-DFC7325903FF}" type="slidenum">
              <a:rPr lang="en-US" smtClean="0"/>
              <a:t>3</a:t>
            </a:fld>
            <a:endParaRPr lang="en-US" dirty="0"/>
          </a:p>
        </p:txBody>
      </p:sp>
    </p:spTree>
    <p:extLst>
      <p:ext uri="{BB962C8B-B14F-4D97-AF65-F5344CB8AC3E}">
        <p14:creationId xmlns:p14="http://schemas.microsoft.com/office/powerpoint/2010/main" val="1983332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512763"/>
            <a:ext cx="2716212" cy="1528762"/>
          </a:xfrm>
        </p:spPr>
      </p:sp>
      <p:sp>
        <p:nvSpPr>
          <p:cNvPr id="3" name="Notes Placeholder 2"/>
          <p:cNvSpPr>
            <a:spLocks noGrp="1"/>
          </p:cNvSpPr>
          <p:nvPr>
            <p:ph type="body" idx="1"/>
          </p:nvPr>
        </p:nvSpPr>
        <p:spPr>
          <a:xfrm>
            <a:off x="427038" y="2260065"/>
            <a:ext cx="5888395" cy="6324940"/>
          </a:xfrm>
        </p:spPr>
        <p:txBody>
          <a:bodyPr/>
          <a:lstStyle/>
          <a:p>
            <a:r>
              <a:rPr lang="en-US" dirty="0"/>
              <a:t>The Risk Appetite Framework is a methodological scheme aimed at determining the</a:t>
            </a:r>
          </a:p>
          <a:p>
            <a:r>
              <a:rPr lang="en-US" dirty="0"/>
              <a:t>organization’s risk appetite level, through an evolving, iterative process, that helps the</a:t>
            </a:r>
          </a:p>
          <a:p>
            <a:r>
              <a:rPr lang="en-US" dirty="0"/>
              <a:t>organization outline the amount of risk it is willing to take, in order to achieve its objectives</a:t>
            </a:r>
          </a:p>
          <a:p>
            <a:r>
              <a:rPr lang="en-US" dirty="0"/>
              <a:t>according to the business strategy.</a:t>
            </a:r>
          </a:p>
          <a:p>
            <a:endParaRPr lang="en-US" dirty="0"/>
          </a:p>
          <a:p>
            <a:r>
              <a:rPr lang="en-US" dirty="0"/>
              <a:t>When outlining risk appetite, all strategic activities (planning, detection of financial and</a:t>
            </a:r>
          </a:p>
          <a:p>
            <a:r>
              <a:rPr lang="en-US" dirty="0"/>
              <a:t>human resources, portfolio project selection, etc.) are determined according to risk-based</a:t>
            </a:r>
          </a:p>
          <a:p>
            <a:r>
              <a:rPr lang="en-US" dirty="0"/>
              <a:t>thinking and criteria. It’s up to the governing body to develop a risk appetite statement, comprising an official document that sets out risk objectives, as well as the ways to monitor their achievement and cascading them through </a:t>
            </a:r>
            <a:r>
              <a:rPr lang="en-GB" dirty="0"/>
              <a:t>the organization’s operational processes.</a:t>
            </a:r>
          </a:p>
          <a:p>
            <a:endParaRPr lang="en-GB" dirty="0"/>
          </a:p>
          <a:p>
            <a:r>
              <a:rPr lang="en-US" dirty="0"/>
              <a:t>In particular, the RAF should state:</a:t>
            </a:r>
          </a:p>
          <a:p>
            <a:pPr marL="171450" indent="-171450">
              <a:buFont typeface="Arial" panose="020B0604020202020204" pitchFamily="34" charset="0"/>
              <a:buChar char="•"/>
            </a:pPr>
            <a:r>
              <a:rPr lang="en-US" dirty="0"/>
              <a:t>The types of risks an organization intends to take;</a:t>
            </a:r>
          </a:p>
          <a:p>
            <a:pPr marL="171450" indent="-171450">
              <a:buFont typeface="Arial" panose="020B0604020202020204" pitchFamily="34" charset="0"/>
              <a:buChar char="•"/>
            </a:pPr>
            <a:r>
              <a:rPr lang="en-US" dirty="0"/>
              <a:t>For each kind of risk, any possible tolerance threshold and operational limit, under both</a:t>
            </a:r>
          </a:p>
          <a:p>
            <a:r>
              <a:rPr lang="en-US" dirty="0"/>
              <a:t>normal and critical (at organizational/financial level) circumstances;</a:t>
            </a:r>
          </a:p>
          <a:p>
            <a:pPr marL="171450" indent="-171450">
              <a:buFont typeface="Arial" panose="020B0604020202020204" pitchFamily="34" charset="0"/>
              <a:buChar char="•"/>
            </a:pPr>
            <a:r>
              <a:rPr lang="en-US" dirty="0"/>
              <a:t>Any procedures and/or actions to start if it becomes necessary to lead risk level back to</a:t>
            </a:r>
          </a:p>
          <a:p>
            <a:r>
              <a:rPr lang="en-US" dirty="0"/>
              <a:t>either the objective or the limits established, especially if risk level reaches the tolerance</a:t>
            </a:r>
          </a:p>
          <a:p>
            <a:r>
              <a:rPr lang="en-GB" dirty="0"/>
              <a:t>threshold;</a:t>
            </a:r>
          </a:p>
          <a:p>
            <a:pPr marL="171450" indent="-171450">
              <a:buFont typeface="Arial" panose="020B0604020202020204" pitchFamily="34" charset="0"/>
              <a:buChar char="•"/>
            </a:pPr>
            <a:r>
              <a:rPr lang="en-US" dirty="0"/>
              <a:t>The role of actors involved in defining and implementing the RAF (board, managers,</a:t>
            </a:r>
          </a:p>
          <a:p>
            <a:r>
              <a:rPr lang="en-GB" dirty="0"/>
              <a:t>auditors, operational units);</a:t>
            </a:r>
          </a:p>
          <a:p>
            <a:pPr marL="171450" indent="-171450">
              <a:buFont typeface="Arial" panose="020B0604020202020204" pitchFamily="34" charset="0"/>
              <a:buChar char="•"/>
            </a:pPr>
            <a:r>
              <a:rPr lang="en-US" dirty="0"/>
              <a:t>Timing and procedures to monitor and update the RAF;</a:t>
            </a:r>
          </a:p>
          <a:p>
            <a:pPr marL="171450" indent="-171450">
              <a:buFont typeface="Arial" panose="020B0604020202020204" pitchFamily="34" charset="0"/>
              <a:buChar char="•"/>
            </a:pPr>
            <a:r>
              <a:rPr lang="en-US" dirty="0"/>
              <a:t>Rules for sharing the RAF contents with all actors, both internal and external, involved in</a:t>
            </a:r>
          </a:p>
          <a:p>
            <a:r>
              <a:rPr lang="en-GB" dirty="0"/>
              <a:t>its definition and implementation.</a:t>
            </a:r>
          </a:p>
          <a:p>
            <a:endParaRPr lang="en-US" dirty="0"/>
          </a:p>
          <a:p>
            <a:r>
              <a:rPr lang="en-US" dirty="0"/>
              <a:t>Those organizations who effectively adopt a risk Appetite Framework are able to integrate it</a:t>
            </a:r>
          </a:p>
          <a:p>
            <a:r>
              <a:rPr lang="en-US" dirty="0"/>
              <a:t>within their own decision-making processes, and strive to internally communicate and</a:t>
            </a:r>
          </a:p>
          <a:p>
            <a:r>
              <a:rPr lang="en-US" dirty="0"/>
              <a:t>disseminate its contents, starting from the top management.</a:t>
            </a:r>
          </a:p>
        </p:txBody>
      </p:sp>
      <p:sp>
        <p:nvSpPr>
          <p:cNvPr id="4" name="Slide Number Placeholder 3"/>
          <p:cNvSpPr>
            <a:spLocks noGrp="1"/>
          </p:cNvSpPr>
          <p:nvPr>
            <p:ph type="sldNum" sz="quarter" idx="10"/>
          </p:nvPr>
        </p:nvSpPr>
        <p:spPr/>
        <p:txBody>
          <a:bodyPr/>
          <a:lstStyle/>
          <a:p>
            <a:fld id="{CF2FD335-6D8E-486A-8F5F-DFC7325903FF}" type="slidenum">
              <a:rPr lang="en-US" smtClean="0"/>
              <a:t>4</a:t>
            </a:fld>
            <a:endParaRPr lang="en-US" dirty="0"/>
          </a:p>
        </p:txBody>
      </p:sp>
    </p:spTree>
    <p:extLst>
      <p:ext uri="{BB962C8B-B14F-4D97-AF65-F5344CB8AC3E}">
        <p14:creationId xmlns:p14="http://schemas.microsoft.com/office/powerpoint/2010/main" val="3686991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5925" y="511175"/>
            <a:ext cx="2728913" cy="1535113"/>
          </a:xfrm>
        </p:spPr>
      </p:sp>
      <p:sp>
        <p:nvSpPr>
          <p:cNvPr id="3" name="Notes Placeholder 2"/>
          <p:cNvSpPr>
            <a:spLocks noGrp="1"/>
          </p:cNvSpPr>
          <p:nvPr>
            <p:ph type="body" idx="1"/>
          </p:nvPr>
        </p:nvSpPr>
        <p:spPr>
          <a:xfrm>
            <a:off x="415925" y="2246147"/>
            <a:ext cx="6039304" cy="6633158"/>
          </a:xfrm>
        </p:spPr>
        <p:txBody>
          <a:bodyPr/>
          <a:lstStyle/>
          <a:p>
            <a:r>
              <a:rPr lang="en-US" b="1" dirty="0"/>
              <a:t>A behavioral approach to risk appetite</a:t>
            </a:r>
          </a:p>
          <a:p>
            <a:endParaRPr lang="en-US" b="1" dirty="0"/>
          </a:p>
          <a:p>
            <a:r>
              <a:rPr lang="en-US" dirty="0"/>
              <a:t>The practice described in this module concerns a behavioral approach to the definition of risk</a:t>
            </a:r>
          </a:p>
          <a:p>
            <a:r>
              <a:rPr lang="en-US" dirty="0"/>
              <a:t>appetite in order to align the Institute's risk policy with the staff’s risk approach.</a:t>
            </a:r>
          </a:p>
          <a:p>
            <a:endParaRPr lang="en-US" b="1" dirty="0"/>
          </a:p>
          <a:p>
            <a:r>
              <a:rPr lang="en-US" dirty="0"/>
              <a:t>Risk appetite is defined as the amount of risk that an organization is prepared to accept,</a:t>
            </a:r>
          </a:p>
          <a:p>
            <a:r>
              <a:rPr lang="en-US" dirty="0"/>
              <a:t>tolerate or be exposed to at any point in time. Organizations often have in</a:t>
            </a:r>
          </a:p>
          <a:p>
            <a:r>
              <a:rPr lang="en-US" dirty="0"/>
              <a:t>place an overall ‘risk appetite statement’. However in order to truly embed</a:t>
            </a:r>
          </a:p>
          <a:p>
            <a:r>
              <a:rPr lang="en-US" dirty="0"/>
              <a:t>risk management in decision making, deliver the organization’s strategy and respond</a:t>
            </a:r>
          </a:p>
          <a:p>
            <a:r>
              <a:rPr lang="en-US" dirty="0"/>
              <a:t>appropriately to the pressures of an increasingly changing world, organizations should not only</a:t>
            </a:r>
          </a:p>
          <a:p>
            <a:r>
              <a:rPr lang="en-US" dirty="0"/>
              <a:t>review its risk appetite but to use appetite as a catalyst for transforming its behaviors.</a:t>
            </a:r>
          </a:p>
          <a:p>
            <a:endParaRPr lang="en-US" dirty="0"/>
          </a:p>
          <a:p>
            <a:r>
              <a:rPr lang="en-US" dirty="0"/>
              <a:t>Whilst a definition of risk appetite was essential to allow consistent and appropriate decision making, a single statement of risk appetite could be bland and open to interpretation. On a scale from ‘averse’ to ‘actively seeking’ risk, a single organization position tends to end up at the mid-point as it would take account of areas at either end of the spectrum. Also, a statement along the lines of ‘we are averse to risk in x area’ is open to interpretation. What does this mean? How should staff act? What are the expectations of </a:t>
            </a:r>
            <a:r>
              <a:rPr lang="en-GB" dirty="0"/>
              <a:t>the organization’s leaders?</a:t>
            </a:r>
          </a:p>
          <a:p>
            <a:endParaRPr lang="en-GB" dirty="0"/>
          </a:p>
          <a:p>
            <a:r>
              <a:rPr lang="en-US" dirty="0"/>
              <a:t>To address these questions organizations can take an approach to redefine risk appetite and to ensure the strategic alignment of risk based decision making, to bring risk appetite to life, and to drive cultural change. The overall approach involved setting a level of risk appetite for each of the organization’s highest level ‘strategic risks’, which themselves were aligned to the strategic aims within the organization’s strategy. A fundamental part of the approach, however, is defining the expected and specific behaviors aligned to the level of appetite, therefore developing a clear framework for decision making.</a:t>
            </a:r>
          </a:p>
        </p:txBody>
      </p:sp>
      <p:sp>
        <p:nvSpPr>
          <p:cNvPr id="4" name="Slide Number Placeholder 3"/>
          <p:cNvSpPr>
            <a:spLocks noGrp="1"/>
          </p:cNvSpPr>
          <p:nvPr>
            <p:ph type="sldNum" sz="quarter" idx="10"/>
          </p:nvPr>
        </p:nvSpPr>
        <p:spPr/>
        <p:txBody>
          <a:bodyPr/>
          <a:lstStyle/>
          <a:p>
            <a:fld id="{CF2FD335-6D8E-486A-8F5F-DFC7325903FF}" type="slidenum">
              <a:rPr lang="en-US" smtClean="0"/>
              <a:t>5</a:t>
            </a:fld>
            <a:endParaRPr lang="en-US" dirty="0"/>
          </a:p>
        </p:txBody>
      </p:sp>
    </p:spTree>
    <p:extLst>
      <p:ext uri="{BB962C8B-B14F-4D97-AF65-F5344CB8AC3E}">
        <p14:creationId xmlns:p14="http://schemas.microsoft.com/office/powerpoint/2010/main" val="3649582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500" y="506413"/>
            <a:ext cx="2543175" cy="1430337"/>
          </a:xfrm>
        </p:spPr>
      </p:sp>
      <p:sp>
        <p:nvSpPr>
          <p:cNvPr id="3" name="Notes Placeholder 2"/>
          <p:cNvSpPr>
            <a:spLocks noGrp="1"/>
          </p:cNvSpPr>
          <p:nvPr>
            <p:ph type="body" idx="1"/>
          </p:nvPr>
        </p:nvSpPr>
        <p:spPr>
          <a:xfrm>
            <a:off x="444500" y="2105527"/>
            <a:ext cx="5956300" cy="6725652"/>
          </a:xfrm>
        </p:spPr>
        <p:txBody>
          <a:bodyPr/>
          <a:lstStyle/>
          <a:p>
            <a:r>
              <a:rPr lang="en-US" dirty="0"/>
              <a:t>The approach is simple, it involves </a:t>
            </a:r>
          </a:p>
          <a:p>
            <a:endParaRPr lang="en-US" dirty="0"/>
          </a:p>
          <a:p>
            <a:pPr marL="228600" indent="-228600">
              <a:buAutoNum type="arabicParenR"/>
            </a:pPr>
            <a:r>
              <a:rPr lang="en-US" dirty="0"/>
              <a:t>inviting the Executive and Non-Executive Directors of the organization to individually assess risk appetite across risk types (on a matrix, see overleaf), </a:t>
            </a:r>
          </a:p>
          <a:p>
            <a:pPr marL="228600" indent="-228600">
              <a:buAutoNum type="arabicParenR"/>
            </a:pPr>
            <a:r>
              <a:rPr lang="en-US" dirty="0"/>
              <a:t>to challenge and explore their views through a series of one-to-one meetings, and </a:t>
            </a:r>
          </a:p>
          <a:p>
            <a:pPr marL="228600" indent="-228600">
              <a:buAutoNum type="arabicParenR"/>
            </a:pPr>
            <a:r>
              <a:rPr lang="en-US" dirty="0"/>
              <a:t>to discuss a consolidated view at Board level and to agree the levels of risk appetite with articulated behaviors.</a:t>
            </a:r>
          </a:p>
          <a:p>
            <a:endParaRPr lang="en-US" dirty="0"/>
          </a:p>
          <a:p>
            <a:r>
              <a:rPr lang="en-US" dirty="0"/>
              <a:t>Following approval by the organization’s Board approved risk appetite statements must be cascaded and the new expectations communicated throughout the business via seminars, risk training courses, etc.</a:t>
            </a:r>
          </a:p>
          <a:p>
            <a:endParaRPr lang="en-US" dirty="0"/>
          </a:p>
          <a:p>
            <a:r>
              <a:rPr lang="en-US" dirty="0"/>
              <a:t>The risk appetite matrix should also used to regularly challenge decision making and articulate</a:t>
            </a:r>
          </a:p>
          <a:p>
            <a:r>
              <a:rPr lang="en-GB" dirty="0"/>
              <a:t>Board expectations.</a:t>
            </a:r>
          </a:p>
          <a:p>
            <a:endParaRPr lang="en-GB" dirty="0"/>
          </a:p>
          <a:p>
            <a:r>
              <a:rPr lang="en-US" dirty="0"/>
              <a:t>Redefining risk appetite through this approach can bring color to what can be a transactional and subjective process. As well as encouraging a more uniform approach to risk taking within the organization, it supports the development of an organizational culture</a:t>
            </a:r>
          </a:p>
          <a:p>
            <a:r>
              <a:rPr lang="en-GB" dirty="0"/>
              <a:t>which is strategically aligned.</a:t>
            </a: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6</a:t>
            </a:fld>
            <a:endParaRPr lang="en-US" dirty="0"/>
          </a:p>
        </p:txBody>
      </p:sp>
    </p:spTree>
    <p:extLst>
      <p:ext uri="{BB962C8B-B14F-4D97-AF65-F5344CB8AC3E}">
        <p14:creationId xmlns:p14="http://schemas.microsoft.com/office/powerpoint/2010/main" val="3155391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500" y="495300"/>
            <a:ext cx="2551113" cy="1435100"/>
          </a:xfrm>
        </p:spPr>
      </p:sp>
      <p:sp>
        <p:nvSpPr>
          <p:cNvPr id="3" name="Notes Placeholder 2"/>
          <p:cNvSpPr>
            <a:spLocks noGrp="1"/>
          </p:cNvSpPr>
          <p:nvPr>
            <p:ph type="body" idx="1"/>
          </p:nvPr>
        </p:nvSpPr>
        <p:spPr>
          <a:xfrm>
            <a:off x="444500" y="2203449"/>
            <a:ext cx="5867400" cy="6481763"/>
          </a:xfrm>
        </p:spPr>
        <p:txBody>
          <a:bodyPr/>
          <a:lstStyle/>
          <a:p>
            <a:r>
              <a:rPr lang="en-US" dirty="0">
                <a:solidFill>
                  <a:srgbClr val="222222"/>
                </a:solidFill>
              </a:rPr>
              <a:t>Risk appetite is the level of risk that an organization is prepared to accept in pursuit of its objectives, and before action is deemed necessary to reduce the risk. It represents a balance between the potential benefits of innovation and the threats that change inevitably brings. The ISO31000 standard refers to risk appetite as the "Amount and type of risk that an organization is prepared to pursue, retain or take". In a literal sense, defining your appetite means defining how "hungry" you are for risk.</a:t>
            </a:r>
            <a:endParaRPr lang="en-US" baseline="30000" dirty="0">
              <a:solidFill>
                <a:srgbClr val="0B0080"/>
              </a:solidFill>
            </a:endParaRPr>
          </a:p>
          <a:p>
            <a:endParaRPr lang="en-US" dirty="0">
              <a:solidFill>
                <a:srgbClr val="222222"/>
              </a:solidFill>
            </a:endParaRPr>
          </a:p>
          <a:p>
            <a:r>
              <a:rPr lang="en-US" b="1" dirty="0">
                <a:solidFill>
                  <a:srgbClr val="000000"/>
                </a:solidFill>
              </a:rPr>
              <a:t>Levels of risk appetite</a:t>
            </a:r>
          </a:p>
          <a:p>
            <a:r>
              <a:rPr lang="en-US" dirty="0">
                <a:solidFill>
                  <a:srgbClr val="222222"/>
                </a:solidFill>
              </a:rPr>
              <a:t>The appropriate level will depend on the nature of the work undertaken and the objectives pursued. E.g. where public safety is critical (e.g. operating a nuclear power station) appetite will tend to be low, while for an innovative project (e.g. early development on a computer program) it may be very high, with the acceptance of short term failure that could pave the way to longer term success.</a:t>
            </a:r>
          </a:p>
          <a:p>
            <a:endParaRPr lang="en-US" dirty="0">
              <a:solidFill>
                <a:srgbClr val="222222"/>
              </a:solidFill>
            </a:endParaRPr>
          </a:p>
          <a:p>
            <a:r>
              <a:rPr lang="en-US" dirty="0">
                <a:solidFill>
                  <a:srgbClr val="222222"/>
                </a:solidFill>
              </a:rPr>
              <a:t>Below are examples of broad approaches to setting risk appetite that a business may adopt to ensure a response to risk that is proportionate given their business objectives.</a:t>
            </a:r>
          </a:p>
          <a:p>
            <a:pPr>
              <a:buFont typeface="Arial" panose="020B0604020202020204" pitchFamily="34" charset="0"/>
              <a:buChar char="•"/>
            </a:pPr>
            <a:r>
              <a:rPr lang="en-US" b="1" i="1" dirty="0">
                <a:solidFill>
                  <a:srgbClr val="FF0000"/>
                </a:solidFill>
              </a:rPr>
              <a:t> Averse</a:t>
            </a:r>
            <a:r>
              <a:rPr lang="en-US" dirty="0">
                <a:solidFill>
                  <a:srgbClr val="222222"/>
                </a:solidFill>
              </a:rPr>
              <a:t>: Avoidance of risk and uncertainty is a key organization objective.</a:t>
            </a:r>
          </a:p>
          <a:p>
            <a:pPr>
              <a:buFont typeface="Arial" panose="020B0604020202020204" pitchFamily="34" charset="0"/>
              <a:buChar char="•"/>
            </a:pPr>
            <a:r>
              <a:rPr lang="en-US" b="1" i="1" dirty="0">
                <a:solidFill>
                  <a:srgbClr val="FF0000"/>
                </a:solidFill>
              </a:rPr>
              <a:t> Minimal</a:t>
            </a:r>
            <a:r>
              <a:rPr lang="en-US" dirty="0">
                <a:solidFill>
                  <a:srgbClr val="222222"/>
                </a:solidFill>
              </a:rPr>
              <a:t>: Preference for ultra-safe options that are low risk and only have a potential for limited reward.</a:t>
            </a:r>
          </a:p>
          <a:p>
            <a:pPr>
              <a:buFont typeface="Arial" panose="020B0604020202020204" pitchFamily="34" charset="0"/>
              <a:buChar char="•"/>
            </a:pPr>
            <a:r>
              <a:rPr lang="en-US" b="1" i="1" dirty="0">
                <a:solidFill>
                  <a:srgbClr val="FF0000"/>
                </a:solidFill>
              </a:rPr>
              <a:t> Cautious</a:t>
            </a:r>
            <a:r>
              <a:rPr lang="en-US" dirty="0">
                <a:solidFill>
                  <a:srgbClr val="222222"/>
                </a:solidFill>
              </a:rPr>
              <a:t>: Preference for safe options that have a low degree of risk and may only have limited potential for reward.</a:t>
            </a:r>
          </a:p>
          <a:p>
            <a:pPr>
              <a:buFont typeface="Arial" panose="020B0604020202020204" pitchFamily="34" charset="0"/>
              <a:buChar char="•"/>
            </a:pPr>
            <a:r>
              <a:rPr lang="en-US" b="1" i="1" dirty="0">
                <a:solidFill>
                  <a:srgbClr val="FF0000"/>
                </a:solidFill>
              </a:rPr>
              <a:t> Open</a:t>
            </a:r>
            <a:r>
              <a:rPr lang="en-US" dirty="0">
                <a:solidFill>
                  <a:srgbClr val="222222"/>
                </a:solidFill>
              </a:rPr>
              <a:t>: Willing to consider all potential options and choose the one most likely to result in successful delivery, while also providing an acceptable level of reward and value for money.</a:t>
            </a:r>
          </a:p>
          <a:p>
            <a:pPr>
              <a:buFont typeface="Arial" panose="020B0604020202020204" pitchFamily="34" charset="0"/>
              <a:buChar char="•"/>
            </a:pPr>
            <a:r>
              <a:rPr lang="en-US" b="1" i="1" dirty="0">
                <a:solidFill>
                  <a:srgbClr val="FF0000"/>
                </a:solidFill>
              </a:rPr>
              <a:t> Actively seeking</a:t>
            </a:r>
            <a:r>
              <a:rPr lang="en-US" dirty="0">
                <a:solidFill>
                  <a:srgbClr val="222222"/>
                </a:solidFill>
              </a:rPr>
              <a:t>: Eager to be innovative and to choose options offering potentially higher business rewards, despite greater inherent risk.</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7</a:t>
            </a:fld>
            <a:endParaRPr lang="en-US" dirty="0"/>
          </a:p>
        </p:txBody>
      </p:sp>
    </p:spTree>
    <p:extLst>
      <p:ext uri="{BB962C8B-B14F-4D97-AF65-F5344CB8AC3E}">
        <p14:creationId xmlns:p14="http://schemas.microsoft.com/office/powerpoint/2010/main" val="2407715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2438" y="501650"/>
            <a:ext cx="2527300" cy="1422400"/>
          </a:xfrm>
        </p:spPr>
      </p:sp>
      <p:sp>
        <p:nvSpPr>
          <p:cNvPr id="3" name="Notes Placeholder 2"/>
          <p:cNvSpPr>
            <a:spLocks noGrp="1"/>
          </p:cNvSpPr>
          <p:nvPr>
            <p:ph type="body" idx="1"/>
          </p:nvPr>
        </p:nvSpPr>
        <p:spPr>
          <a:xfrm>
            <a:off x="452438" y="2179865"/>
            <a:ext cx="5486400" cy="3600450"/>
          </a:xfrm>
        </p:spPr>
        <p:txBody>
          <a:bodyPr/>
          <a:lstStyle/>
          <a:p>
            <a:pPr marL="171450" indent="-171450">
              <a:buFont typeface="Arial" panose="020B0604020202020204" pitchFamily="34" charset="0"/>
              <a:buChar char="•"/>
            </a:pPr>
            <a:r>
              <a:rPr lang="en-US" dirty="0"/>
              <a:t>Exercise</a:t>
            </a:r>
          </a:p>
          <a:p>
            <a:pPr marL="171450" indent="-171450">
              <a:buFont typeface="Arial" panose="020B0604020202020204" pitchFamily="34" charset="0"/>
              <a:buChar char="•"/>
            </a:pPr>
            <a:r>
              <a:rPr lang="en-US" dirty="0"/>
              <a:t>Break into groups</a:t>
            </a:r>
          </a:p>
          <a:p>
            <a:pPr marL="171450" indent="-171450">
              <a:buFont typeface="Arial" panose="020B0604020202020204" pitchFamily="34" charset="0"/>
              <a:buChar char="•"/>
            </a:pPr>
            <a:r>
              <a:rPr lang="en-US" dirty="0"/>
              <a:t>Take a Category of Risk</a:t>
            </a:r>
          </a:p>
          <a:p>
            <a:pPr marL="171450" indent="-171450">
              <a:buFont typeface="Arial" panose="020B0604020202020204" pitchFamily="34" charset="0"/>
              <a:buChar char="•"/>
            </a:pPr>
            <a:r>
              <a:rPr lang="en-US" dirty="0"/>
              <a:t>Agree a level on the matrix</a:t>
            </a:r>
          </a:p>
          <a:p>
            <a:pPr marL="171450" indent="-171450">
              <a:buFont typeface="Arial" panose="020B0604020202020204" pitchFamily="34" charset="0"/>
              <a:buChar char="•"/>
            </a:pPr>
            <a:r>
              <a:rPr lang="en-US" dirty="0"/>
              <a:t>Define what this means in three statements</a:t>
            </a:r>
          </a:p>
        </p:txBody>
      </p:sp>
      <p:sp>
        <p:nvSpPr>
          <p:cNvPr id="4" name="Slide Number Placeholder 3"/>
          <p:cNvSpPr>
            <a:spLocks noGrp="1"/>
          </p:cNvSpPr>
          <p:nvPr>
            <p:ph type="sldNum" sz="quarter" idx="10"/>
          </p:nvPr>
        </p:nvSpPr>
        <p:spPr/>
        <p:txBody>
          <a:bodyPr/>
          <a:lstStyle/>
          <a:p>
            <a:fld id="{CF2FD335-6D8E-486A-8F5F-DFC7325903FF}" type="slidenum">
              <a:rPr lang="en-US" smtClean="0"/>
              <a:t>8</a:t>
            </a:fld>
            <a:endParaRPr lang="en-US" dirty="0"/>
          </a:p>
        </p:txBody>
      </p:sp>
    </p:spTree>
    <p:extLst>
      <p:ext uri="{BB962C8B-B14F-4D97-AF65-F5344CB8AC3E}">
        <p14:creationId xmlns:p14="http://schemas.microsoft.com/office/powerpoint/2010/main" val="4244499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2438" y="501650"/>
            <a:ext cx="2527300" cy="1422400"/>
          </a:xfrm>
        </p:spPr>
      </p:sp>
      <p:sp>
        <p:nvSpPr>
          <p:cNvPr id="3" name="Notes Placeholder 2"/>
          <p:cNvSpPr>
            <a:spLocks noGrp="1"/>
          </p:cNvSpPr>
          <p:nvPr>
            <p:ph type="body" idx="1"/>
          </p:nvPr>
        </p:nvSpPr>
        <p:spPr>
          <a:xfrm>
            <a:off x="452438" y="2179865"/>
            <a:ext cx="5486400" cy="3600450"/>
          </a:xfrm>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9</a:t>
            </a:fld>
            <a:endParaRPr lang="en-US" dirty="0"/>
          </a:p>
        </p:txBody>
      </p:sp>
    </p:spTree>
    <p:extLst>
      <p:ext uri="{BB962C8B-B14F-4D97-AF65-F5344CB8AC3E}">
        <p14:creationId xmlns:p14="http://schemas.microsoft.com/office/powerpoint/2010/main" val="1017518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6/27/2018</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6/27/2018</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6/27/2018</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6/27/2018</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6/27/2018</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cid:image006.jpg@01D21421.4FC9899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Risk Management in Statistical Organizations</a:t>
            </a:r>
          </a:p>
        </p:txBody>
      </p:sp>
    </p:spTree>
    <p:extLst>
      <p:ext uri="{BB962C8B-B14F-4D97-AF65-F5344CB8AC3E}">
        <p14:creationId xmlns:p14="http://schemas.microsoft.com/office/powerpoint/2010/main" val="2331255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Translating Risk Appetite into Action</a:t>
            </a:r>
          </a:p>
        </p:txBody>
      </p:sp>
      <p:sp>
        <p:nvSpPr>
          <p:cNvPr id="3" name="Rectangle 2">
            <a:extLst>
              <a:ext uri="{FF2B5EF4-FFF2-40B4-BE49-F238E27FC236}">
                <a16:creationId xmlns:a16="http://schemas.microsoft.com/office/drawing/2014/main" id="{E78C3ED4-EB17-4E17-8F70-C3C0577C9E3D}"/>
              </a:ext>
            </a:extLst>
          </p:cNvPr>
          <p:cNvSpPr/>
          <p:nvPr/>
        </p:nvSpPr>
        <p:spPr>
          <a:xfrm>
            <a:off x="609600" y="1981631"/>
            <a:ext cx="10699102" cy="4196020"/>
          </a:xfrm>
          <a:prstGeom prst="rect">
            <a:avLst/>
          </a:prstGeom>
        </p:spPr>
        <p:txBody>
          <a:bodyPr wrap="square">
            <a:spAutoFit/>
          </a:bodyPr>
          <a:lstStyle/>
          <a:p>
            <a:pPr>
              <a:spcBef>
                <a:spcPts val="750"/>
              </a:spcBef>
              <a:spcAft>
                <a:spcPts val="0"/>
              </a:spcAft>
            </a:pPr>
            <a:r>
              <a:rPr lang="en-GB" sz="2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The value of risk appetite comes when it leads to tangible change across the organisation. This can be encouraged through both ‘soft’ and ‘hard’ mechanisms and management routines. </a:t>
            </a:r>
          </a:p>
          <a:p>
            <a:pPr>
              <a:spcBef>
                <a:spcPts val="750"/>
              </a:spcBef>
              <a:spcAft>
                <a:spcPts val="0"/>
              </a:spcAft>
            </a:pPr>
            <a:r>
              <a:rPr lang="en-GB" sz="2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 </a:t>
            </a:r>
          </a:p>
          <a:p>
            <a:pPr>
              <a:spcBef>
                <a:spcPts val="750"/>
              </a:spcBef>
              <a:spcAft>
                <a:spcPts val="0"/>
              </a:spcAft>
            </a:pPr>
            <a:r>
              <a:rPr lang="en-GB" sz="2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Communication is key. Risk appetite statements should be communicated broadly across the organisation through various channels. This should highlight the benefits of risk appetite statements as a framework for decision making.</a:t>
            </a:r>
          </a:p>
          <a:p>
            <a:pPr>
              <a:spcBef>
                <a:spcPts val="750"/>
              </a:spcBef>
              <a:spcAft>
                <a:spcPts val="0"/>
              </a:spcAft>
            </a:pPr>
            <a:r>
              <a:rPr lang="en-GB" sz="2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 </a:t>
            </a:r>
          </a:p>
          <a:p>
            <a:pPr>
              <a:spcBef>
                <a:spcPts val="750"/>
              </a:spcBef>
              <a:spcAft>
                <a:spcPts val="0"/>
              </a:spcAft>
            </a:pPr>
            <a:r>
              <a:rPr lang="en-GB" sz="2400" dirty="0">
                <a:solidFill>
                  <a:schemeClr val="accent3">
                    <a:lumMod val="50000"/>
                  </a:schemeClr>
                </a:solidFill>
                <a:latin typeface="Calibri" panose="020F0502020204030204" pitchFamily="34" charset="0"/>
                <a:ea typeface="Times New Roman" panose="02020603050405020304" pitchFamily="18" charset="0"/>
                <a:cs typeface="Calibri" panose="020F0502020204030204" pitchFamily="34" charset="0"/>
              </a:rPr>
              <a:t>The senior team should regularly review their decision making against appetite and ensure behaviours are being demonstrated from the top down.</a:t>
            </a:r>
          </a:p>
        </p:txBody>
      </p:sp>
    </p:spTree>
    <p:extLst>
      <p:ext uri="{BB962C8B-B14F-4D97-AF65-F5344CB8AC3E}">
        <p14:creationId xmlns:p14="http://schemas.microsoft.com/office/powerpoint/2010/main" val="3604639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d:image006.jpg@01D21421.4FC98990">
            <a:extLst>
              <a:ext uri="{FF2B5EF4-FFF2-40B4-BE49-F238E27FC236}">
                <a16:creationId xmlns:a16="http://schemas.microsoft.com/office/drawing/2014/main" id="{4FCFE265-23D5-4C7C-B165-E3587C71CD51}"/>
              </a:ext>
            </a:extLst>
          </p:cNvPr>
          <p:cNvPicPr/>
          <p:nvPr/>
        </p:nvPicPr>
        <p:blipFill>
          <a:blip r:embed="rId3" r:link="rId4" cstate="print"/>
          <a:srcRect/>
          <a:stretch>
            <a:fillRect/>
          </a:stretch>
        </p:blipFill>
        <p:spPr bwMode="auto">
          <a:xfrm>
            <a:off x="675964" y="4122146"/>
            <a:ext cx="6032490" cy="2495319"/>
          </a:xfrm>
          <a:prstGeom prst="rect">
            <a:avLst/>
          </a:prstGeom>
          <a:noFill/>
          <a:ln w="9525">
            <a:noFill/>
            <a:miter lim="800000"/>
            <a:headEnd/>
            <a:tailEnd/>
          </a:ln>
        </p:spPr>
      </p:pic>
    </p:spTree>
    <p:extLst>
      <p:ext uri="{BB962C8B-B14F-4D97-AF65-F5344CB8AC3E}">
        <p14:creationId xmlns:p14="http://schemas.microsoft.com/office/powerpoint/2010/main" val="576082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a:t>Module 3: </a:t>
            </a:r>
            <a:r>
              <a:rPr lang="en-US" sz="5400" dirty="0"/>
              <a:t>Risk Appetite</a:t>
            </a:r>
          </a:p>
        </p:txBody>
      </p:sp>
      <p:sp>
        <p:nvSpPr>
          <p:cNvPr id="4" name="Subtitle 3">
            <a:extLst>
              <a:ext uri="{FF2B5EF4-FFF2-40B4-BE49-F238E27FC236}">
                <a16:creationId xmlns:a16="http://schemas.microsoft.com/office/drawing/2014/main" id="{DAF1A64D-50EE-44B2-880D-A9D240D244FC}"/>
              </a:ext>
            </a:extLst>
          </p:cNvPr>
          <p:cNvSpPr>
            <a:spLocks noGrp="1"/>
          </p:cNvSpPr>
          <p:nvPr>
            <p:ph type="subTitle" idx="1"/>
          </p:nvPr>
        </p:nvSpPr>
        <p:spPr/>
        <p:txBody>
          <a:bodyPr/>
          <a:lstStyle/>
          <a:p>
            <a:r>
              <a:rPr lang="en-US" dirty="0"/>
              <a:t>‘</a:t>
            </a:r>
            <a:r>
              <a:rPr lang="en-US" i="1" dirty="0"/>
              <a:t>Risk appetite is the amount of risk </a:t>
            </a:r>
          </a:p>
          <a:p>
            <a:r>
              <a:rPr lang="en-US" i="1" dirty="0"/>
              <a:t>an </a:t>
            </a:r>
            <a:r>
              <a:rPr lang="en-US" i="1" dirty="0" err="1"/>
              <a:t>organisation</a:t>
            </a:r>
            <a:r>
              <a:rPr lang="en-US" i="1" dirty="0"/>
              <a:t> is willing to take</a:t>
            </a:r>
          </a:p>
          <a:p>
            <a:r>
              <a:rPr lang="en-US" i="1" dirty="0"/>
              <a:t>in order to meet their strategic objectives</a:t>
            </a:r>
            <a:r>
              <a:rPr lang="en-US" dirty="0"/>
              <a:t>’</a:t>
            </a:r>
          </a:p>
          <a:p>
            <a:endParaRPr lang="en-GB" dirty="0"/>
          </a:p>
        </p:txBody>
      </p:sp>
    </p:spTree>
    <p:extLst>
      <p:ext uri="{BB962C8B-B14F-4D97-AF65-F5344CB8AC3E}">
        <p14:creationId xmlns:p14="http://schemas.microsoft.com/office/powerpoint/2010/main" val="429662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solidFill>
                  <a:schemeClr val="accent2">
                    <a:lumMod val="50000"/>
                  </a:schemeClr>
                </a:solidFill>
              </a:rPr>
              <a:t>Development of risk appetite statements</a:t>
            </a:r>
          </a:p>
        </p:txBody>
      </p:sp>
      <p:sp>
        <p:nvSpPr>
          <p:cNvPr id="3" name="Content Placeholder 2"/>
          <p:cNvSpPr>
            <a:spLocks noGrp="1"/>
          </p:cNvSpPr>
          <p:nvPr>
            <p:ph idx="1"/>
          </p:nvPr>
        </p:nvSpPr>
        <p:spPr>
          <a:xfrm>
            <a:off x="609600" y="1795021"/>
            <a:ext cx="10972800" cy="4325112"/>
          </a:xfrm>
        </p:spPr>
        <p:txBody>
          <a:bodyPr/>
          <a:lstStyle/>
          <a:p>
            <a:r>
              <a:rPr lang="en-US" dirty="0">
                <a:solidFill>
                  <a:schemeClr val="accent2">
                    <a:lumMod val="50000"/>
                  </a:schemeClr>
                </a:solidFill>
              </a:rPr>
              <a:t>An organization cannot consider risk as simply resulting from </a:t>
            </a:r>
            <a:r>
              <a:rPr lang="en-US" dirty="0"/>
              <a:t>likelihood-per-impact </a:t>
            </a:r>
            <a:r>
              <a:rPr lang="en-US" dirty="0">
                <a:solidFill>
                  <a:schemeClr val="accent2">
                    <a:lumMod val="50000"/>
                  </a:schemeClr>
                </a:solidFill>
              </a:rPr>
              <a:t>in order to treat it: its management depends on the component variables involved in determining </a:t>
            </a:r>
            <a:r>
              <a:rPr lang="en-US" b="1" dirty="0">
                <a:solidFill>
                  <a:srgbClr val="C00000"/>
                </a:solidFill>
              </a:rPr>
              <a:t>risk appetite, or “the amount of risk that an organization is prepared to accept, tolerate or be exposed to at any point in time”. </a:t>
            </a:r>
          </a:p>
          <a:p>
            <a:pPr marL="109728" indent="0">
              <a:buNone/>
            </a:pPr>
            <a:endParaRPr lang="en-US" dirty="0">
              <a:solidFill>
                <a:schemeClr val="accent2">
                  <a:lumMod val="50000"/>
                </a:schemeClr>
              </a:solidFill>
            </a:endParaRPr>
          </a:p>
          <a:p>
            <a:r>
              <a:rPr lang="en-US" dirty="0">
                <a:solidFill>
                  <a:schemeClr val="accent2">
                    <a:lumMod val="50000"/>
                  </a:schemeClr>
                </a:solidFill>
              </a:rPr>
              <a:t>Risk Appetite level mostly depends on the kind of activity performed, the products and services offered, and the regulatory and environmental contexts in which the organization operates</a:t>
            </a:r>
            <a:r>
              <a:rPr lang="en-US" dirty="0"/>
              <a:t>.</a:t>
            </a:r>
          </a:p>
        </p:txBody>
      </p:sp>
    </p:spTree>
    <p:extLst>
      <p:ext uri="{BB962C8B-B14F-4D97-AF65-F5344CB8AC3E}">
        <p14:creationId xmlns:p14="http://schemas.microsoft.com/office/powerpoint/2010/main" val="3070811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rrow: Right 16">
            <a:extLst>
              <a:ext uri="{FF2B5EF4-FFF2-40B4-BE49-F238E27FC236}">
                <a16:creationId xmlns:a16="http://schemas.microsoft.com/office/drawing/2014/main" id="{D3001EC6-0D14-4901-BB4F-2CDD05C56D83}"/>
              </a:ext>
            </a:extLst>
          </p:cNvPr>
          <p:cNvSpPr/>
          <p:nvPr/>
        </p:nvSpPr>
        <p:spPr>
          <a:xfrm rot="10800000">
            <a:off x="7987646" y="5533348"/>
            <a:ext cx="1618470" cy="657192"/>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D718B09A-DFF5-4282-863D-4B4FBE9BD19D}"/>
              </a:ext>
            </a:extLst>
          </p:cNvPr>
          <p:cNvSpPr/>
          <p:nvPr/>
        </p:nvSpPr>
        <p:spPr>
          <a:xfrm rot="9015015">
            <a:off x="7770700" y="4352064"/>
            <a:ext cx="1618470" cy="657192"/>
          </a:xfrm>
          <a:prstGeom prst="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020788F-7AFC-415B-85A3-52213BBD8E4E}"/>
              </a:ext>
            </a:extLst>
          </p:cNvPr>
          <p:cNvSpPr/>
          <p:nvPr/>
        </p:nvSpPr>
        <p:spPr>
          <a:xfrm rot="2128641">
            <a:off x="2926827" y="4325590"/>
            <a:ext cx="1618470" cy="65719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01995682-44BC-4550-9A39-A970CD821195}"/>
              </a:ext>
            </a:extLst>
          </p:cNvPr>
          <p:cNvSpPr/>
          <p:nvPr/>
        </p:nvSpPr>
        <p:spPr>
          <a:xfrm rot="4547246">
            <a:off x="4451677" y="3789758"/>
            <a:ext cx="1618470" cy="657192"/>
          </a:xfrm>
          <a:prstGeom prst="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90380B70-04AF-4060-9A8D-3AA816996F6B}"/>
              </a:ext>
            </a:extLst>
          </p:cNvPr>
          <p:cNvSpPr/>
          <p:nvPr/>
        </p:nvSpPr>
        <p:spPr>
          <a:xfrm rot="6321185">
            <a:off x="6295125" y="3773491"/>
            <a:ext cx="1618470" cy="65719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780DBFD1-B6A8-4DD3-ABBE-350A1ACB05B1}"/>
              </a:ext>
            </a:extLst>
          </p:cNvPr>
          <p:cNvSpPr/>
          <p:nvPr/>
        </p:nvSpPr>
        <p:spPr>
          <a:xfrm>
            <a:off x="2585884" y="5537131"/>
            <a:ext cx="1618470" cy="657192"/>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09600" y="728221"/>
            <a:ext cx="10972800" cy="1066800"/>
          </a:xfrm>
        </p:spPr>
        <p:txBody>
          <a:bodyPr/>
          <a:lstStyle/>
          <a:p>
            <a:r>
              <a:rPr lang="en-US" b="1" dirty="0"/>
              <a:t>Development of risk appetite statements</a:t>
            </a:r>
          </a:p>
        </p:txBody>
      </p:sp>
      <p:sp>
        <p:nvSpPr>
          <p:cNvPr id="7" name="Rectangle 6">
            <a:extLst>
              <a:ext uri="{FF2B5EF4-FFF2-40B4-BE49-F238E27FC236}">
                <a16:creationId xmlns:a16="http://schemas.microsoft.com/office/drawing/2014/main" id="{970D4B22-A562-4240-9458-EDFFDE7770D2}"/>
              </a:ext>
            </a:extLst>
          </p:cNvPr>
          <p:cNvSpPr/>
          <p:nvPr/>
        </p:nvSpPr>
        <p:spPr>
          <a:xfrm>
            <a:off x="609600" y="1425689"/>
            <a:ext cx="4820359" cy="369332"/>
          </a:xfrm>
          <a:prstGeom prst="rect">
            <a:avLst/>
          </a:prstGeom>
        </p:spPr>
        <p:txBody>
          <a:bodyPr wrap="none">
            <a:spAutoFit/>
          </a:bodyPr>
          <a:lstStyle/>
          <a:p>
            <a:pPr>
              <a:buNone/>
            </a:pPr>
            <a:r>
              <a:rPr lang="en-US" altLang="en-US" i="1" dirty="0"/>
              <a:t>From the risk profile to the risk appetite definition</a:t>
            </a:r>
          </a:p>
        </p:txBody>
      </p:sp>
      <p:sp>
        <p:nvSpPr>
          <p:cNvPr id="8" name="Rectangle 7">
            <a:extLst>
              <a:ext uri="{FF2B5EF4-FFF2-40B4-BE49-F238E27FC236}">
                <a16:creationId xmlns:a16="http://schemas.microsoft.com/office/drawing/2014/main" id="{F891758E-29A6-4A89-BC05-662B1E9E250F}"/>
              </a:ext>
            </a:extLst>
          </p:cNvPr>
          <p:cNvSpPr/>
          <p:nvPr/>
        </p:nvSpPr>
        <p:spPr>
          <a:xfrm>
            <a:off x="609600" y="1610355"/>
            <a:ext cx="7189509" cy="507831"/>
          </a:xfrm>
          <a:prstGeom prst="rect">
            <a:avLst/>
          </a:prstGeom>
        </p:spPr>
        <p:txBody>
          <a:bodyPr wrap="square">
            <a:spAutoFit/>
          </a:bodyPr>
          <a:lstStyle/>
          <a:p>
            <a:pPr marL="355600" indent="-355600" algn="just" fontAlgn="auto">
              <a:lnSpc>
                <a:spcPct val="150000"/>
              </a:lnSpc>
              <a:spcBef>
                <a:spcPts val="0"/>
              </a:spcBef>
              <a:spcAft>
                <a:spcPts val="600"/>
              </a:spcAft>
              <a:buClr>
                <a:srgbClr val="C00000"/>
              </a:buClr>
              <a:buSzPct val="100000"/>
              <a:buNone/>
            </a:pPr>
            <a:r>
              <a:rPr lang="en-US" dirty="0"/>
              <a:t>The variables </a:t>
            </a:r>
            <a:r>
              <a:rPr lang="en-US" b="1" dirty="0"/>
              <a:t>expressing risk profile-risk appetite </a:t>
            </a:r>
            <a:r>
              <a:rPr lang="en-US" dirty="0"/>
              <a:t>ratio  are as follows:</a:t>
            </a:r>
          </a:p>
        </p:txBody>
      </p:sp>
      <p:sp>
        <p:nvSpPr>
          <p:cNvPr id="9" name="Flowchart: Alternate Process 8">
            <a:extLst>
              <a:ext uri="{FF2B5EF4-FFF2-40B4-BE49-F238E27FC236}">
                <a16:creationId xmlns:a16="http://schemas.microsoft.com/office/drawing/2014/main" id="{E1890AF3-7C4C-43E6-BF82-3D2C99141C38}"/>
              </a:ext>
            </a:extLst>
          </p:cNvPr>
          <p:cNvSpPr/>
          <p:nvPr/>
        </p:nvSpPr>
        <p:spPr>
          <a:xfrm>
            <a:off x="4432169" y="5147034"/>
            <a:ext cx="3327662" cy="1461155"/>
          </a:xfrm>
          <a:prstGeom prst="flowChartAlternateProcess">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RISK APPETITE</a:t>
            </a:r>
          </a:p>
          <a:p>
            <a:pPr algn="ctr"/>
            <a:r>
              <a:rPr lang="en-GB" i="1" dirty="0"/>
              <a:t>Total amount &amp; the type of risk that an organisation decides to pursue, maintain or adopt</a:t>
            </a:r>
          </a:p>
        </p:txBody>
      </p:sp>
      <p:sp>
        <p:nvSpPr>
          <p:cNvPr id="10" name="Flowchart: Alternate Process 9">
            <a:extLst>
              <a:ext uri="{FF2B5EF4-FFF2-40B4-BE49-F238E27FC236}">
                <a16:creationId xmlns:a16="http://schemas.microsoft.com/office/drawing/2014/main" id="{628127FA-DC75-4186-8657-97D0CDC1A978}"/>
              </a:ext>
            </a:extLst>
          </p:cNvPr>
          <p:cNvSpPr/>
          <p:nvPr/>
        </p:nvSpPr>
        <p:spPr>
          <a:xfrm>
            <a:off x="1162698" y="4977352"/>
            <a:ext cx="1857081" cy="1630837"/>
          </a:xfrm>
          <a:prstGeom prst="flowChartAlternateProcess">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50" b="1" dirty="0"/>
              <a:t>Risk Capacity </a:t>
            </a:r>
          </a:p>
          <a:p>
            <a:pPr algn="ctr"/>
            <a:r>
              <a:rPr lang="en-GB" sz="1450" dirty="0"/>
              <a:t>Highest level of risk than can be taken  without violating the regulatory burden</a:t>
            </a:r>
          </a:p>
        </p:txBody>
      </p:sp>
      <p:sp>
        <p:nvSpPr>
          <p:cNvPr id="11" name="Flowchart: Alternate Process 10">
            <a:extLst>
              <a:ext uri="{FF2B5EF4-FFF2-40B4-BE49-F238E27FC236}">
                <a16:creationId xmlns:a16="http://schemas.microsoft.com/office/drawing/2014/main" id="{A8FA2AB7-9FC7-4D93-8192-C17842F1EBDD}"/>
              </a:ext>
            </a:extLst>
          </p:cNvPr>
          <p:cNvSpPr/>
          <p:nvPr/>
        </p:nvSpPr>
        <p:spPr>
          <a:xfrm>
            <a:off x="2091238" y="3178403"/>
            <a:ext cx="1857081" cy="1630837"/>
          </a:xfrm>
          <a:prstGeom prst="flowChartAlternateProcess">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50" b="1" dirty="0">
                <a:solidFill>
                  <a:schemeClr val="tx2"/>
                </a:solidFill>
              </a:rPr>
              <a:t>Risk Tolerance </a:t>
            </a:r>
            <a:r>
              <a:rPr lang="en-GB" sz="1450" dirty="0">
                <a:solidFill>
                  <a:schemeClr val="tx2"/>
                </a:solidFill>
              </a:rPr>
              <a:t>Maximum deviation from the appetite</a:t>
            </a:r>
          </a:p>
        </p:txBody>
      </p:sp>
      <p:sp>
        <p:nvSpPr>
          <p:cNvPr id="12" name="Flowchart: Alternate Process 11">
            <a:extLst>
              <a:ext uri="{FF2B5EF4-FFF2-40B4-BE49-F238E27FC236}">
                <a16:creationId xmlns:a16="http://schemas.microsoft.com/office/drawing/2014/main" id="{DEC12CA4-7A42-492D-9D6B-2F46990DCF54}"/>
              </a:ext>
            </a:extLst>
          </p:cNvPr>
          <p:cNvSpPr/>
          <p:nvPr/>
        </p:nvSpPr>
        <p:spPr>
          <a:xfrm>
            <a:off x="4204354" y="2302852"/>
            <a:ext cx="1857081" cy="1630837"/>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50" b="1" dirty="0">
                <a:solidFill>
                  <a:schemeClr val="tx2"/>
                </a:solidFill>
              </a:rPr>
              <a:t>Risk Perception</a:t>
            </a:r>
            <a:r>
              <a:rPr lang="en-US" sz="1850" dirty="0">
                <a:solidFill>
                  <a:schemeClr val="tx2"/>
                </a:solidFill>
              </a:rPr>
              <a:t> </a:t>
            </a:r>
          </a:p>
          <a:p>
            <a:pPr algn="ctr"/>
            <a:r>
              <a:rPr lang="en-US" sz="1450" dirty="0">
                <a:solidFill>
                  <a:schemeClr val="tx2"/>
                </a:solidFill>
              </a:rPr>
              <a:t>How everyone considers the risks according to their values and interests</a:t>
            </a:r>
            <a:endParaRPr lang="en-GB" sz="1450" dirty="0">
              <a:solidFill>
                <a:schemeClr val="tx2"/>
              </a:solidFill>
            </a:endParaRPr>
          </a:p>
        </p:txBody>
      </p:sp>
      <p:sp>
        <p:nvSpPr>
          <p:cNvPr id="13" name="Flowchart: Alternate Process 12">
            <a:extLst>
              <a:ext uri="{FF2B5EF4-FFF2-40B4-BE49-F238E27FC236}">
                <a16:creationId xmlns:a16="http://schemas.microsoft.com/office/drawing/2014/main" id="{B322DD97-6177-477B-87BC-9DAE8A70F20D}"/>
              </a:ext>
            </a:extLst>
          </p:cNvPr>
          <p:cNvSpPr/>
          <p:nvPr/>
        </p:nvSpPr>
        <p:spPr>
          <a:xfrm>
            <a:off x="6317470" y="2302851"/>
            <a:ext cx="1857081" cy="1630837"/>
          </a:xfrm>
          <a:prstGeom prst="flowChartAlternateProcess">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50" b="1" dirty="0">
                <a:solidFill>
                  <a:schemeClr val="tx2"/>
                </a:solidFill>
              </a:rPr>
              <a:t>Risk Attitude</a:t>
            </a:r>
          </a:p>
          <a:p>
            <a:pPr algn="ctr"/>
            <a:r>
              <a:rPr lang="en-GB" sz="1450" dirty="0">
                <a:solidFill>
                  <a:schemeClr val="tx2"/>
                </a:solidFill>
              </a:rPr>
              <a:t>Approach to evaluation, maintenance, acceptance </a:t>
            </a:r>
          </a:p>
          <a:p>
            <a:pPr algn="ctr"/>
            <a:r>
              <a:rPr lang="en-GB" sz="1450" dirty="0">
                <a:solidFill>
                  <a:schemeClr val="tx2"/>
                </a:solidFill>
              </a:rPr>
              <a:t>or risk removal</a:t>
            </a:r>
          </a:p>
        </p:txBody>
      </p:sp>
      <p:sp>
        <p:nvSpPr>
          <p:cNvPr id="14" name="Flowchart: Alternate Process 13">
            <a:extLst>
              <a:ext uri="{FF2B5EF4-FFF2-40B4-BE49-F238E27FC236}">
                <a16:creationId xmlns:a16="http://schemas.microsoft.com/office/drawing/2014/main" id="{A58D2520-9DB0-461C-BFAD-EED9CE25560D}"/>
              </a:ext>
            </a:extLst>
          </p:cNvPr>
          <p:cNvSpPr/>
          <p:nvPr/>
        </p:nvSpPr>
        <p:spPr>
          <a:xfrm>
            <a:off x="8430586" y="3178402"/>
            <a:ext cx="1857081" cy="1630837"/>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a:solidFill>
                  <a:schemeClr val="tx2"/>
                </a:solidFill>
              </a:rPr>
              <a:t>Risk Acceptance </a:t>
            </a:r>
            <a:r>
              <a:rPr lang="en-GB" sz="1450" dirty="0">
                <a:solidFill>
                  <a:schemeClr val="tx2"/>
                </a:solidFill>
              </a:rPr>
              <a:t>Attitude to risk acceptance</a:t>
            </a:r>
          </a:p>
        </p:txBody>
      </p:sp>
      <p:sp>
        <p:nvSpPr>
          <p:cNvPr id="15" name="Flowchart: Alternate Process 14">
            <a:extLst>
              <a:ext uri="{FF2B5EF4-FFF2-40B4-BE49-F238E27FC236}">
                <a16:creationId xmlns:a16="http://schemas.microsoft.com/office/drawing/2014/main" id="{8A677500-5F03-4F58-9DD0-F91AE2C2A055}"/>
              </a:ext>
            </a:extLst>
          </p:cNvPr>
          <p:cNvSpPr/>
          <p:nvPr/>
        </p:nvSpPr>
        <p:spPr>
          <a:xfrm>
            <a:off x="9172221" y="5062192"/>
            <a:ext cx="1857081" cy="1630837"/>
          </a:xfrm>
          <a:prstGeom prst="flowChartAlternateProcess">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50" b="1" dirty="0"/>
              <a:t>Risk Retention</a:t>
            </a:r>
          </a:p>
          <a:p>
            <a:pPr algn="ctr"/>
            <a:r>
              <a:rPr lang="en-GB" sz="1450" dirty="0"/>
              <a:t>Acceptance of a loss rather than a gain arising  from a risk </a:t>
            </a:r>
          </a:p>
        </p:txBody>
      </p:sp>
    </p:spTree>
    <p:extLst>
      <p:ext uri="{BB962C8B-B14F-4D97-AF65-F5344CB8AC3E}">
        <p14:creationId xmlns:p14="http://schemas.microsoft.com/office/powerpoint/2010/main" val="3170468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Development of risk appetite statements</a:t>
            </a:r>
          </a:p>
        </p:txBody>
      </p:sp>
      <p:sp>
        <p:nvSpPr>
          <p:cNvPr id="4" name="Rectangle 3">
            <a:extLst>
              <a:ext uri="{FF2B5EF4-FFF2-40B4-BE49-F238E27FC236}">
                <a16:creationId xmlns:a16="http://schemas.microsoft.com/office/drawing/2014/main" id="{7B2DBA77-171A-478D-A21F-9FBD6CAB67D6}"/>
              </a:ext>
            </a:extLst>
          </p:cNvPr>
          <p:cNvSpPr/>
          <p:nvPr/>
        </p:nvSpPr>
        <p:spPr>
          <a:xfrm>
            <a:off x="609600" y="1425689"/>
            <a:ext cx="5598969" cy="369332"/>
          </a:xfrm>
          <a:prstGeom prst="rect">
            <a:avLst/>
          </a:prstGeom>
        </p:spPr>
        <p:txBody>
          <a:bodyPr wrap="none">
            <a:spAutoFit/>
          </a:bodyPr>
          <a:lstStyle/>
          <a:p>
            <a:pPr>
              <a:buNone/>
            </a:pPr>
            <a:r>
              <a:rPr lang="en-US" altLang="en-US" i="1" dirty="0"/>
              <a:t>Example: A behavioral approach to risk appetite (ONS-UK)</a:t>
            </a:r>
          </a:p>
        </p:txBody>
      </p:sp>
      <p:pic>
        <p:nvPicPr>
          <p:cNvPr id="6" name="Picture 2">
            <a:extLst>
              <a:ext uri="{FF2B5EF4-FFF2-40B4-BE49-F238E27FC236}">
                <a16:creationId xmlns:a16="http://schemas.microsoft.com/office/drawing/2014/main" id="{42026105-5C8A-44AC-9D33-F938129259C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587" y="1916832"/>
            <a:ext cx="10618840" cy="476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171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Development of risk appetite statements</a:t>
            </a:r>
          </a:p>
        </p:txBody>
      </p:sp>
      <p:sp>
        <p:nvSpPr>
          <p:cNvPr id="6" name="Rettangolo 3">
            <a:extLst>
              <a:ext uri="{FF2B5EF4-FFF2-40B4-BE49-F238E27FC236}">
                <a16:creationId xmlns:a16="http://schemas.microsoft.com/office/drawing/2014/main" id="{BBAFCA23-67CE-4266-95C8-E0551F32E9AA}"/>
              </a:ext>
            </a:extLst>
          </p:cNvPr>
          <p:cNvSpPr/>
          <p:nvPr/>
        </p:nvSpPr>
        <p:spPr>
          <a:xfrm>
            <a:off x="609599" y="1790739"/>
            <a:ext cx="11238271" cy="4465068"/>
          </a:xfrm>
          <a:prstGeom prst="rect">
            <a:avLst/>
          </a:prstGeom>
        </p:spPr>
        <p:txBody>
          <a:bodyPr wrap="square">
            <a:spAutoFit/>
          </a:bodyPr>
          <a:lstStyle/>
          <a:p>
            <a:pPr marL="342900" indent="-342900" algn="just">
              <a:lnSpc>
                <a:spcPct val="115000"/>
              </a:lnSpc>
              <a:spcAft>
                <a:spcPts val="600"/>
              </a:spcAft>
              <a:buAutoNum type="arabicParenR"/>
            </a:pPr>
            <a:r>
              <a:rPr lang="en-US" sz="1700" dirty="0">
                <a:solidFill>
                  <a:schemeClr val="tx2"/>
                </a:solidFill>
                <a:latin typeface="+mn-lt"/>
              </a:rPr>
              <a:t>inviting the Executive and Non-Executive Directors of the organization to individually assess risk appetite across risk types (on a matrix, see overleaf)</a:t>
            </a:r>
          </a:p>
          <a:p>
            <a:pPr marL="342900" indent="-342900" algn="just">
              <a:lnSpc>
                <a:spcPct val="115000"/>
              </a:lnSpc>
              <a:spcAft>
                <a:spcPts val="600"/>
              </a:spcAft>
              <a:buAutoNum type="arabicParenR"/>
            </a:pPr>
            <a:r>
              <a:rPr lang="en-US" sz="1700" dirty="0">
                <a:solidFill>
                  <a:schemeClr val="tx2"/>
                </a:solidFill>
                <a:latin typeface="+mn-lt"/>
              </a:rPr>
              <a:t>to </a:t>
            </a:r>
            <a:r>
              <a:rPr lang="en-US" sz="1700" dirty="0">
                <a:solidFill>
                  <a:schemeClr val="tx2"/>
                </a:solidFill>
              </a:rPr>
              <a:t>challenge and explore their views through a series of one-to-one meetings, and </a:t>
            </a:r>
          </a:p>
          <a:p>
            <a:pPr marL="342900" indent="-342900" algn="just">
              <a:lnSpc>
                <a:spcPct val="115000"/>
              </a:lnSpc>
              <a:spcAft>
                <a:spcPts val="600"/>
              </a:spcAft>
              <a:buAutoNum type="arabicParenR"/>
            </a:pPr>
            <a:r>
              <a:rPr lang="en-US" sz="1700" dirty="0">
                <a:solidFill>
                  <a:schemeClr val="tx2"/>
                </a:solidFill>
                <a:latin typeface="+mn-lt"/>
              </a:rPr>
              <a:t>to discuss a consolidated view at Board level and to agree the levels of risk appetite with articulated behaviors. </a:t>
            </a:r>
          </a:p>
          <a:p>
            <a:pPr algn="just">
              <a:lnSpc>
                <a:spcPct val="115000"/>
              </a:lnSpc>
              <a:spcAft>
                <a:spcPts val="600"/>
              </a:spcAft>
            </a:pPr>
            <a:endParaRPr lang="en-US" sz="1700" dirty="0">
              <a:solidFill>
                <a:schemeClr val="tx2"/>
              </a:solidFill>
              <a:latin typeface="+mn-lt"/>
            </a:endParaRPr>
          </a:p>
          <a:p>
            <a:pPr algn="just">
              <a:lnSpc>
                <a:spcPct val="115000"/>
              </a:lnSpc>
              <a:spcAft>
                <a:spcPts val="600"/>
              </a:spcAft>
            </a:pPr>
            <a:r>
              <a:rPr lang="en-US" sz="1700" dirty="0">
                <a:solidFill>
                  <a:schemeClr val="tx2"/>
                </a:solidFill>
                <a:latin typeface="+mn-lt"/>
              </a:rPr>
              <a:t>Thinking through specifically what risk appetite means for culture/behaviors is of great benefit, by way of illustration:</a:t>
            </a:r>
            <a:endParaRPr lang="it-IT" sz="1700" dirty="0">
              <a:solidFill>
                <a:schemeClr val="tx2"/>
              </a:solidFill>
              <a:latin typeface="+mn-lt"/>
            </a:endParaRPr>
          </a:p>
          <a:p>
            <a:pPr marL="342900" lvl="0" indent="-342900" algn="just">
              <a:lnSpc>
                <a:spcPct val="115000"/>
              </a:lnSpc>
              <a:spcAft>
                <a:spcPts val="600"/>
              </a:spcAft>
              <a:buFont typeface="Symbol"/>
              <a:buChar char=""/>
            </a:pPr>
            <a:r>
              <a:rPr lang="en-US" sz="1700" dirty="0">
                <a:solidFill>
                  <a:schemeClr val="tx2"/>
                </a:solidFill>
                <a:latin typeface="+mn-lt"/>
              </a:rPr>
              <a:t>Under a </a:t>
            </a:r>
            <a:r>
              <a:rPr lang="en-US" sz="1700" b="1" dirty="0">
                <a:solidFill>
                  <a:srgbClr val="C00000"/>
                </a:solidFill>
                <a:latin typeface="+mn-lt"/>
              </a:rPr>
              <a:t>'Cautious' appetite for ‘statistical quality</a:t>
            </a:r>
            <a:r>
              <a:rPr lang="en-US" sz="1700" b="1" dirty="0">
                <a:solidFill>
                  <a:schemeClr val="tx2"/>
                </a:solidFill>
                <a:latin typeface="+mn-lt"/>
              </a:rPr>
              <a:t>’ </a:t>
            </a:r>
            <a:r>
              <a:rPr lang="en-US" sz="1700" dirty="0">
                <a:solidFill>
                  <a:schemeClr val="tx2"/>
                </a:solidFill>
                <a:latin typeface="+mn-lt"/>
              </a:rPr>
              <a:t>risks a potential behavior may be "Formal outputs must be of high quality to maintain reputation and confidence, but development and timeliness needs to be challenged in order to improve quality. Timeliness is recognized as an element of quality therefore we aim for timely statistics whenever possible."</a:t>
            </a:r>
            <a:endParaRPr lang="it-IT" sz="1700" dirty="0">
              <a:solidFill>
                <a:schemeClr val="tx2"/>
              </a:solidFill>
              <a:latin typeface="+mn-lt"/>
            </a:endParaRPr>
          </a:p>
          <a:p>
            <a:pPr marL="342900" lvl="0" indent="-342900" algn="just">
              <a:lnSpc>
                <a:spcPct val="115000"/>
              </a:lnSpc>
              <a:spcAft>
                <a:spcPts val="600"/>
              </a:spcAft>
              <a:buFont typeface="Symbol"/>
              <a:buChar char=""/>
            </a:pPr>
            <a:r>
              <a:rPr lang="en-US" sz="1700" dirty="0">
                <a:solidFill>
                  <a:schemeClr val="tx2"/>
                </a:solidFill>
                <a:latin typeface="+mn-lt"/>
              </a:rPr>
              <a:t>Under an </a:t>
            </a:r>
            <a:r>
              <a:rPr lang="en-US" sz="1700" b="1" dirty="0">
                <a:solidFill>
                  <a:srgbClr val="C00000"/>
                </a:solidFill>
                <a:latin typeface="+mn-lt"/>
              </a:rPr>
              <a:t>'Actively Seeking' appetite for ‘innovation</a:t>
            </a:r>
            <a:r>
              <a:rPr lang="en-US" sz="1700" b="1" dirty="0">
                <a:solidFill>
                  <a:schemeClr val="tx2"/>
                </a:solidFill>
                <a:latin typeface="+mn-lt"/>
              </a:rPr>
              <a:t>’ </a:t>
            </a:r>
            <a:r>
              <a:rPr lang="en-US" sz="1700" dirty="0">
                <a:solidFill>
                  <a:schemeClr val="tx2"/>
                </a:solidFill>
                <a:latin typeface="+mn-lt"/>
              </a:rPr>
              <a:t>a potential behavior may be "We recognize the risk of irrelevance without innovation and are relentlessly curious, investing considerable time in new approaches and being prepared to try new things even if many of them do not result in a viable product."</a:t>
            </a:r>
            <a:endParaRPr lang="it-IT" sz="1700" dirty="0">
              <a:solidFill>
                <a:schemeClr val="tx2"/>
              </a:solidFill>
              <a:latin typeface="+mn-lt"/>
            </a:endParaRPr>
          </a:p>
        </p:txBody>
      </p:sp>
    </p:spTree>
    <p:extLst>
      <p:ext uri="{BB962C8B-B14F-4D97-AF65-F5344CB8AC3E}">
        <p14:creationId xmlns:p14="http://schemas.microsoft.com/office/powerpoint/2010/main" val="4130578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942" y="829682"/>
            <a:ext cx="2556387" cy="1608717"/>
          </a:xfrm>
        </p:spPr>
        <p:txBody>
          <a:bodyPr>
            <a:normAutofit fontScale="90000"/>
          </a:bodyPr>
          <a:lstStyle/>
          <a:p>
            <a:pPr algn="r"/>
            <a:r>
              <a:rPr lang="en-US" b="1" dirty="0"/>
              <a:t>Example</a:t>
            </a:r>
            <a:br>
              <a:rPr lang="en-US" b="1" dirty="0"/>
            </a:br>
            <a:r>
              <a:rPr lang="en-US" b="1" dirty="0"/>
              <a:t>Risk</a:t>
            </a:r>
            <a:br>
              <a:rPr lang="en-US" b="1" dirty="0"/>
            </a:br>
            <a:r>
              <a:rPr lang="en-US" b="1" dirty="0"/>
              <a:t>Appetites</a:t>
            </a:r>
          </a:p>
        </p:txBody>
      </p:sp>
      <p:graphicFrame>
        <p:nvGraphicFramePr>
          <p:cNvPr id="4" name="Content Placeholder 3">
            <a:extLst>
              <a:ext uri="{FF2B5EF4-FFF2-40B4-BE49-F238E27FC236}">
                <a16:creationId xmlns:a16="http://schemas.microsoft.com/office/drawing/2014/main" id="{9D91803C-72BD-4CC5-99DB-37FCDA0B567F}"/>
              </a:ext>
            </a:extLst>
          </p:cNvPr>
          <p:cNvGraphicFramePr>
            <a:graphicFrameLocks/>
          </p:cNvGraphicFramePr>
          <p:nvPr>
            <p:extLst>
              <p:ext uri="{D42A27DB-BD31-4B8C-83A1-F6EECF244321}">
                <p14:modId xmlns:p14="http://schemas.microsoft.com/office/powerpoint/2010/main" val="3646708074"/>
              </p:ext>
            </p:extLst>
          </p:nvPr>
        </p:nvGraphicFramePr>
        <p:xfrm>
          <a:off x="3368842" y="829681"/>
          <a:ext cx="8482264" cy="5130658"/>
        </p:xfrm>
        <a:graphic>
          <a:graphicData uri="http://schemas.openxmlformats.org/drawingml/2006/table">
            <a:tbl>
              <a:tblPr firstRow="1" firstCol="1" bandRow="1"/>
              <a:tblGrid>
                <a:gridCol w="1468744">
                  <a:extLst>
                    <a:ext uri="{9D8B030D-6E8A-4147-A177-3AD203B41FA5}">
                      <a16:colId xmlns:a16="http://schemas.microsoft.com/office/drawing/2014/main" val="2352689369"/>
                    </a:ext>
                  </a:extLst>
                </a:gridCol>
                <a:gridCol w="1234541">
                  <a:extLst>
                    <a:ext uri="{9D8B030D-6E8A-4147-A177-3AD203B41FA5}">
                      <a16:colId xmlns:a16="http://schemas.microsoft.com/office/drawing/2014/main" val="48217201"/>
                    </a:ext>
                  </a:extLst>
                </a:gridCol>
                <a:gridCol w="1630694">
                  <a:extLst>
                    <a:ext uri="{9D8B030D-6E8A-4147-A177-3AD203B41FA5}">
                      <a16:colId xmlns:a16="http://schemas.microsoft.com/office/drawing/2014/main" val="3428099623"/>
                    </a:ext>
                  </a:extLst>
                </a:gridCol>
                <a:gridCol w="1600780">
                  <a:extLst>
                    <a:ext uri="{9D8B030D-6E8A-4147-A177-3AD203B41FA5}">
                      <a16:colId xmlns:a16="http://schemas.microsoft.com/office/drawing/2014/main" val="2589641020"/>
                    </a:ext>
                  </a:extLst>
                </a:gridCol>
                <a:gridCol w="1378450">
                  <a:extLst>
                    <a:ext uri="{9D8B030D-6E8A-4147-A177-3AD203B41FA5}">
                      <a16:colId xmlns:a16="http://schemas.microsoft.com/office/drawing/2014/main" val="269848817"/>
                    </a:ext>
                  </a:extLst>
                </a:gridCol>
                <a:gridCol w="1169055">
                  <a:extLst>
                    <a:ext uri="{9D8B030D-6E8A-4147-A177-3AD203B41FA5}">
                      <a16:colId xmlns:a16="http://schemas.microsoft.com/office/drawing/2014/main" val="1319728484"/>
                    </a:ext>
                  </a:extLst>
                </a:gridCol>
              </a:tblGrid>
              <a:tr h="628361">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Risk Type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F3F9FA"/>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Averse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Minimal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Cautious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Open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1000"/>
                        </a:spcAft>
                      </a:pPr>
                      <a:r>
                        <a:rPr lang="en-GB"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Actively Seeking</a:t>
                      </a:r>
                      <a:endParaRPr lang="en-GB"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7030A0"/>
                    </a:solidFill>
                  </a:tcPr>
                </a:tc>
                <a:extLst>
                  <a:ext uri="{0D108BD9-81ED-4DB2-BD59-A6C34878D82A}">
                    <a16:rowId xmlns:a16="http://schemas.microsoft.com/office/drawing/2014/main" val="2692461895"/>
                  </a:ext>
                </a:extLst>
              </a:tr>
              <a:tr h="655176">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Research and Development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39951" marR="39951"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39951" marR="39951"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Take risk to</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avoid becoming irrelevant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9951" marR="39951"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dirty="0">
                        <a:effectLst/>
                        <a:latin typeface="Calibri" panose="020F0502020204030204" pitchFamily="34" charset="0"/>
                      </a:endParaRPr>
                    </a:p>
                  </a:txBody>
                  <a:tcPr marL="39951" marR="39951"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extLst>
                  <a:ext uri="{0D108BD9-81ED-4DB2-BD59-A6C34878D82A}">
                    <a16:rowId xmlns:a16="http://schemas.microsoft.com/office/drawing/2014/main" val="1227221842"/>
                  </a:ext>
                </a:extLst>
              </a:tr>
              <a:tr h="468333">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Quality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050" b="1" dirty="0">
                          <a:effectLst/>
                          <a:latin typeface="Calibri" panose="020F0502020204030204" pitchFamily="34" charset="0"/>
                          <a:ea typeface="Calibri" panose="020F0502020204030204" pitchFamily="34" charset="0"/>
                          <a:cs typeface="Times New Roman" panose="02020603050405020304" pitchFamily="18" charset="0"/>
                        </a:rPr>
                        <a:t>Balance quality, value and impact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extLst>
                  <a:ext uri="{0D108BD9-81ED-4DB2-BD59-A6C34878D82A}">
                    <a16:rowId xmlns:a16="http://schemas.microsoft.com/office/drawing/2014/main" val="167599285"/>
                  </a:ext>
                </a:extLst>
              </a:tr>
              <a:tr h="655176">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Security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spcAft>
                          <a:spcPts val="100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Be vigilant about appropriate access to data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spcAft>
                          <a:spcPts val="100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spcAft>
                          <a:spcPts val="100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spcAft>
                          <a:spcPts val="100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extLst>
                  <a:ext uri="{0D108BD9-81ED-4DB2-BD59-A6C34878D82A}">
                    <a16:rowId xmlns:a16="http://schemas.microsoft.com/office/drawing/2014/main" val="3535886390"/>
                  </a:ext>
                </a:extLst>
              </a:tr>
              <a:tr h="579722">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Data Access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a:noFill/>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Enable access for the public good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EF3"/>
                    </a:solidFill>
                  </a:tcPr>
                </a:tc>
                <a:extLst>
                  <a:ext uri="{0D108BD9-81ED-4DB2-BD59-A6C34878D82A}">
                    <a16:rowId xmlns:a16="http://schemas.microsoft.com/office/drawing/2014/main" val="3480881862"/>
                  </a:ext>
                </a:extLst>
              </a:tr>
              <a:tr h="468333">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Innovation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a:noFill/>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Take risks to innovate</a:t>
                      </a:r>
                      <a:endPar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30A0"/>
                    </a:solidFill>
                  </a:tcPr>
                </a:tc>
                <a:extLst>
                  <a:ext uri="{0D108BD9-81ED-4DB2-BD59-A6C34878D82A}">
                    <a16:rowId xmlns:a16="http://schemas.microsoft.com/office/drawing/2014/main" val="3698701416"/>
                  </a:ext>
                </a:extLst>
              </a:tr>
              <a:tr h="468333">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Financial</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Don’t over or under spend on budget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DBE5F1"/>
                      </a:solidFill>
                      <a:prstDash val="solid"/>
                      <a:round/>
                      <a:headEnd type="none" w="med" len="med"/>
                      <a:tailEnd type="none" w="med" len="med"/>
                    </a:lnB>
                    <a:lnTlToBr w="12700" cmpd="sng">
                      <a:noFill/>
                      <a:prstDash val="solid"/>
                    </a:lnTlToBr>
                    <a:lnBlToTr w="12700" cmpd="sng">
                      <a:noFill/>
                      <a:prstDash val="solid"/>
                    </a:lnBlToTr>
                    <a:solidFill>
                      <a:srgbClr val="DAEEF3"/>
                    </a:solidFill>
                  </a:tcPr>
                </a:tc>
                <a:extLst>
                  <a:ext uri="{0D108BD9-81ED-4DB2-BD59-A6C34878D82A}">
                    <a16:rowId xmlns:a16="http://schemas.microsoft.com/office/drawing/2014/main" val="3866815316"/>
                  </a:ext>
                </a:extLst>
              </a:tr>
              <a:tr h="5602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Business Change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dirty="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DAEEF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dirty="0">
                        <a:effectLst/>
                        <a:latin typeface="Calibri" panose="020F0502020204030204" pitchFamily="34" charset="0"/>
                      </a:endParaRPr>
                    </a:p>
                  </a:txBody>
                  <a:tcPr marL="79903" marR="79903" marT="39951" marB="39951" anchor="ctr">
                    <a:lnL w="28575" cap="flat" cmpd="sng" algn="ctr">
                      <a:solidFill>
                        <a:srgbClr val="DAEEF3"/>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Take risk to change the Organisation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28575" cap="flat" cmpd="sng" algn="ctr">
                      <a:solidFill>
                        <a:srgbClr val="DBE5F1"/>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B6DDE8"/>
                    </a:solidFill>
                  </a:tcPr>
                </a:tc>
                <a:extLst>
                  <a:ext uri="{0D108BD9-81ED-4DB2-BD59-A6C34878D82A}">
                    <a16:rowId xmlns:a16="http://schemas.microsoft.com/office/drawing/2014/main" val="2382386784"/>
                  </a:ext>
                </a:extLst>
              </a:tr>
              <a:tr h="468333">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Skills and Capability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927" marR="59927" marT="8323" marB="0"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a:effectLst/>
                        <a:latin typeface="Calibri" panose="020F0502020204030204" pitchFamily="34" charset="0"/>
                      </a:endParaRPr>
                    </a:p>
                  </a:txBody>
                  <a:tcPr marL="79903" marR="79903" marT="39951" marB="39951" anchor="ctr">
                    <a:lnL w="12700" cap="flat" cmpd="sng" algn="ctr">
                      <a:solidFill>
                        <a:srgbClr val="BBE0E3"/>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lnSpc>
                          <a:spcPct val="115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Take risks to employ the right people/skills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9903" marR="79903" marT="39951" marB="39951"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nSpc>
                          <a:spcPct val="115000"/>
                        </a:lnSpc>
                      </a:pPr>
                      <a:endParaRPr lang="en-GB" sz="1000" dirty="0">
                        <a:effectLst/>
                        <a:latin typeface="Calibri" panose="020F0502020204030204" pitchFamily="34" charset="0"/>
                      </a:endParaRPr>
                    </a:p>
                  </a:txBody>
                  <a:tcPr marL="79903" marR="79903" marT="39951" marB="39951" anchor="ctr">
                    <a:lnL w="28575" cap="flat" cmpd="sng" algn="ctr">
                      <a:solidFill>
                        <a:srgbClr val="000000"/>
                      </a:solidFill>
                      <a:prstDash val="solid"/>
                      <a:round/>
                      <a:headEnd type="none" w="med" len="med"/>
                      <a:tailEnd type="none" w="med" len="med"/>
                    </a:lnL>
                    <a:lnR w="12700" cap="flat" cmpd="sng" algn="ctr">
                      <a:solidFill>
                        <a:srgbClr val="BBE0E3"/>
                      </a:solidFill>
                      <a:prstDash val="solid"/>
                      <a:round/>
                      <a:headEnd type="none" w="med" len="med"/>
                      <a:tailEnd type="none" w="med" len="med"/>
                    </a:lnR>
                    <a:lnT w="12700" cap="flat" cmpd="sng" algn="ctr">
                      <a:solidFill>
                        <a:srgbClr val="BBE0E3"/>
                      </a:solidFill>
                      <a:prstDash val="solid"/>
                      <a:round/>
                      <a:headEnd type="none" w="med" len="med"/>
                      <a:tailEnd type="none" w="med" len="med"/>
                    </a:lnT>
                    <a:lnB w="12700" cap="flat" cmpd="sng" algn="ctr">
                      <a:solidFill>
                        <a:srgbClr val="BBE0E3"/>
                      </a:solidFill>
                      <a:prstDash val="solid"/>
                      <a:round/>
                      <a:headEnd type="none" w="med" len="med"/>
                      <a:tailEnd type="none" w="med" len="med"/>
                    </a:lnB>
                    <a:lnTlToBr w="12700" cmpd="sng">
                      <a:noFill/>
                      <a:prstDash val="solid"/>
                    </a:lnTlToBr>
                    <a:lnBlToTr w="12700" cmpd="sng">
                      <a:noFill/>
                      <a:prstDash val="solid"/>
                    </a:lnBlToTr>
                    <a:solidFill>
                      <a:srgbClr val="DAEEF3"/>
                    </a:solidFill>
                  </a:tcPr>
                </a:tc>
                <a:extLst>
                  <a:ext uri="{0D108BD9-81ED-4DB2-BD59-A6C34878D82A}">
                    <a16:rowId xmlns:a16="http://schemas.microsoft.com/office/drawing/2014/main" val="1035614138"/>
                  </a:ext>
                </a:extLst>
              </a:tr>
            </a:tbl>
          </a:graphicData>
        </a:graphic>
      </p:graphicFrame>
    </p:spTree>
    <p:extLst>
      <p:ext uri="{BB962C8B-B14F-4D97-AF65-F5344CB8AC3E}">
        <p14:creationId xmlns:p14="http://schemas.microsoft.com/office/powerpoint/2010/main" val="103298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Risk Appetite exercise</a:t>
            </a:r>
          </a:p>
        </p:txBody>
      </p:sp>
      <p:sp>
        <p:nvSpPr>
          <p:cNvPr id="7" name="Content Placeholder 2">
            <a:extLst>
              <a:ext uri="{FF2B5EF4-FFF2-40B4-BE49-F238E27FC236}">
                <a16:creationId xmlns:a16="http://schemas.microsoft.com/office/drawing/2014/main" id="{A5FC3702-8AE7-41EE-B812-64BC051A5046}"/>
              </a:ext>
            </a:extLst>
          </p:cNvPr>
          <p:cNvSpPr>
            <a:spLocks noGrp="1"/>
          </p:cNvSpPr>
          <p:nvPr>
            <p:ph idx="1"/>
          </p:nvPr>
        </p:nvSpPr>
        <p:spPr>
          <a:xfrm>
            <a:off x="609600" y="1622322"/>
            <a:ext cx="10972800" cy="4903021"/>
          </a:xfrm>
        </p:spPr>
        <p:txBody>
          <a:bodyPr>
            <a:normAutofit fontScale="77500" lnSpcReduction="20000"/>
          </a:bodyPr>
          <a:lstStyle/>
          <a:p>
            <a:pPr marL="514350" indent="-514350">
              <a:buFont typeface="+mj-lt"/>
              <a:buAutoNum type="arabicPeriod"/>
            </a:pPr>
            <a:r>
              <a:rPr lang="en-GB" dirty="0"/>
              <a:t>Break into Groups</a:t>
            </a:r>
          </a:p>
          <a:p>
            <a:pPr marL="514350" indent="-514350">
              <a:buFont typeface="+mj-lt"/>
              <a:buAutoNum type="arabicPeriod"/>
            </a:pPr>
            <a:r>
              <a:rPr lang="en-GB" dirty="0"/>
              <a:t>Take a Category of Risk.</a:t>
            </a:r>
          </a:p>
          <a:p>
            <a:pPr marL="914400" lvl="1" indent="-514350"/>
            <a:r>
              <a:rPr lang="en-GB" dirty="0"/>
              <a:t>Financial</a:t>
            </a:r>
          </a:p>
          <a:p>
            <a:pPr marL="914400" lvl="1" indent="-514350"/>
            <a:r>
              <a:rPr lang="en-GB" dirty="0"/>
              <a:t>Security</a:t>
            </a:r>
          </a:p>
          <a:p>
            <a:pPr marL="914400" lvl="1" indent="-514350"/>
            <a:r>
              <a:rPr lang="en-GB" dirty="0"/>
              <a:t>Quality</a:t>
            </a:r>
          </a:p>
          <a:p>
            <a:pPr marL="914400" lvl="1" indent="-514350"/>
            <a:r>
              <a:rPr lang="en-GB" dirty="0"/>
              <a:t>Innovation</a:t>
            </a:r>
          </a:p>
          <a:p>
            <a:pPr marL="514350" indent="-514350">
              <a:buFont typeface="+mj-lt"/>
              <a:buAutoNum type="arabicPeriod"/>
            </a:pPr>
            <a:r>
              <a:rPr lang="en-GB" dirty="0"/>
              <a:t>Decide where your appetite for risk lies on this spectrum:</a:t>
            </a:r>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r>
              <a:rPr lang="en-GB" dirty="0"/>
              <a:t>Articulate what this means in three statements.</a:t>
            </a:r>
            <a:endParaRPr lang="en-US" dirty="0"/>
          </a:p>
        </p:txBody>
      </p:sp>
      <p:pic>
        <p:nvPicPr>
          <p:cNvPr id="8" name="Picture 2">
            <a:extLst>
              <a:ext uri="{FF2B5EF4-FFF2-40B4-BE49-F238E27FC236}">
                <a16:creationId xmlns:a16="http://schemas.microsoft.com/office/drawing/2014/main" id="{8D19F1B5-FDBD-4914-9769-6969B17DE0E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b="47887"/>
          <a:stretch>
            <a:fillRect/>
          </a:stretch>
        </p:blipFill>
        <p:spPr bwMode="auto">
          <a:xfrm>
            <a:off x="1115616" y="3390803"/>
            <a:ext cx="9926010" cy="2665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48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8221"/>
            <a:ext cx="10972800" cy="1066800"/>
          </a:xfrm>
        </p:spPr>
        <p:txBody>
          <a:bodyPr/>
          <a:lstStyle/>
          <a:p>
            <a:r>
              <a:rPr lang="en-US" b="1" dirty="0"/>
              <a:t>Risk Appetite Examples</a:t>
            </a:r>
          </a:p>
        </p:txBody>
      </p:sp>
      <p:graphicFrame>
        <p:nvGraphicFramePr>
          <p:cNvPr id="5" name="Table 4">
            <a:extLst>
              <a:ext uri="{FF2B5EF4-FFF2-40B4-BE49-F238E27FC236}">
                <a16:creationId xmlns:a16="http://schemas.microsoft.com/office/drawing/2014/main" id="{21E225C8-0C25-4B24-ACFF-58A5614D98D2}"/>
              </a:ext>
            </a:extLst>
          </p:cNvPr>
          <p:cNvGraphicFramePr>
            <a:graphicFrameLocks noGrp="1"/>
          </p:cNvGraphicFramePr>
          <p:nvPr>
            <p:extLst>
              <p:ext uri="{D42A27DB-BD31-4B8C-83A1-F6EECF244321}">
                <p14:modId xmlns:p14="http://schemas.microsoft.com/office/powerpoint/2010/main" val="4250702874"/>
              </p:ext>
            </p:extLst>
          </p:nvPr>
        </p:nvGraphicFramePr>
        <p:xfrm>
          <a:off x="609600" y="1795021"/>
          <a:ext cx="10972800" cy="1846453"/>
        </p:xfrm>
        <a:graphic>
          <a:graphicData uri="http://schemas.openxmlformats.org/drawingml/2006/table">
            <a:tbl>
              <a:tblPr firstRow="1" firstCol="1" bandRow="1">
                <a:tableStyleId>{3B4B98B0-60AC-42C2-AFA5-B58CD77FA1E5}</a:tableStyleId>
              </a:tblPr>
              <a:tblGrid>
                <a:gridCol w="2194560">
                  <a:extLst>
                    <a:ext uri="{9D8B030D-6E8A-4147-A177-3AD203B41FA5}">
                      <a16:colId xmlns:a16="http://schemas.microsoft.com/office/drawing/2014/main" val="3902764301"/>
                    </a:ext>
                  </a:extLst>
                </a:gridCol>
                <a:gridCol w="2194560">
                  <a:extLst>
                    <a:ext uri="{9D8B030D-6E8A-4147-A177-3AD203B41FA5}">
                      <a16:colId xmlns:a16="http://schemas.microsoft.com/office/drawing/2014/main" val="1869109829"/>
                    </a:ext>
                  </a:extLst>
                </a:gridCol>
                <a:gridCol w="2194560">
                  <a:extLst>
                    <a:ext uri="{9D8B030D-6E8A-4147-A177-3AD203B41FA5}">
                      <a16:colId xmlns:a16="http://schemas.microsoft.com/office/drawing/2014/main" val="2406750894"/>
                    </a:ext>
                  </a:extLst>
                </a:gridCol>
                <a:gridCol w="2194560">
                  <a:extLst>
                    <a:ext uri="{9D8B030D-6E8A-4147-A177-3AD203B41FA5}">
                      <a16:colId xmlns:a16="http://schemas.microsoft.com/office/drawing/2014/main" val="1559150735"/>
                    </a:ext>
                  </a:extLst>
                </a:gridCol>
                <a:gridCol w="2194560">
                  <a:extLst>
                    <a:ext uri="{9D8B030D-6E8A-4147-A177-3AD203B41FA5}">
                      <a16:colId xmlns:a16="http://schemas.microsoft.com/office/drawing/2014/main" val="1990402435"/>
                    </a:ext>
                  </a:extLst>
                </a:gridCol>
              </a:tblGrid>
              <a:tr h="0">
                <a:tc gridSpan="5">
                  <a:txBody>
                    <a:bodyPr/>
                    <a:lstStyle/>
                    <a:p>
                      <a:pPr>
                        <a:lnSpc>
                          <a:spcPct val="107000"/>
                        </a:lnSpc>
                        <a:spcBef>
                          <a:spcPts val="750"/>
                        </a:spcBef>
                        <a:spcAft>
                          <a:spcPts val="0"/>
                        </a:spcAft>
                      </a:pPr>
                      <a:r>
                        <a:rPr lang="en-GB" sz="1000">
                          <a:effectLst/>
                        </a:rPr>
                        <a:t>Risk Type: Data Security</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68502668"/>
                  </a:ext>
                </a:extLst>
              </a:tr>
              <a:tr h="0">
                <a:tc>
                  <a:txBody>
                    <a:bodyPr/>
                    <a:lstStyle/>
                    <a:p>
                      <a:pPr>
                        <a:lnSpc>
                          <a:spcPct val="107000"/>
                        </a:lnSpc>
                        <a:spcBef>
                          <a:spcPts val="750"/>
                        </a:spcBef>
                        <a:spcAft>
                          <a:spcPts val="0"/>
                        </a:spcAft>
                      </a:pPr>
                      <a:r>
                        <a:rPr lang="en-GB" sz="1600" dirty="0">
                          <a:effectLst/>
                        </a:rPr>
                        <a:t>Averse</a:t>
                      </a:r>
                      <a:endParaRPr lang="en-GB" sz="11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dirty="0">
                          <a:effectLst/>
                        </a:rPr>
                        <a:t>Minimal</a:t>
                      </a:r>
                      <a:endParaRPr lang="en-GB" sz="11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Cautious</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Open</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Actively Seeking</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extLst>
                  <a:ext uri="{0D108BD9-81ED-4DB2-BD59-A6C34878D82A}">
                    <a16:rowId xmlns:a16="http://schemas.microsoft.com/office/drawing/2014/main" val="2205297310"/>
                  </a:ext>
                </a:extLst>
              </a:tr>
              <a:tr h="955675">
                <a:tc gridSpan="5">
                  <a:txBody>
                    <a:bodyPr/>
                    <a:lstStyle/>
                    <a:p>
                      <a:pPr marL="342900" lvl="0" indent="-342900">
                        <a:lnSpc>
                          <a:spcPct val="115000"/>
                        </a:lnSpc>
                        <a:spcBef>
                          <a:spcPts val="750"/>
                        </a:spcBef>
                        <a:spcAft>
                          <a:spcPts val="0"/>
                        </a:spcAft>
                        <a:buFont typeface="Symbol" panose="05050102010706020507" pitchFamily="18" charset="2"/>
                        <a:buChar char=""/>
                      </a:pPr>
                      <a:r>
                        <a:rPr lang="en-AU" sz="1000" dirty="0">
                          <a:effectLst/>
                        </a:rPr>
                        <a:t>We avoid losing the trust of our respondents arising from a loss or disclosure of data.</a:t>
                      </a:r>
                      <a:endParaRPr lang="en-GB" sz="1100" dirty="0">
                        <a:effectLst/>
                      </a:endParaRPr>
                    </a:p>
                    <a:p>
                      <a:pPr marL="342900" lvl="0" indent="-342900">
                        <a:lnSpc>
                          <a:spcPct val="115000"/>
                        </a:lnSpc>
                        <a:spcAft>
                          <a:spcPts val="0"/>
                        </a:spcAft>
                        <a:buFont typeface="Symbol" panose="05050102010706020507" pitchFamily="18" charset="2"/>
                        <a:buChar char=""/>
                      </a:pPr>
                      <a:r>
                        <a:rPr lang="en-AU" sz="1000" dirty="0">
                          <a:effectLst/>
                        </a:rPr>
                        <a:t>We have clear governance and processes for data security. The Board regularly discuss security issues.</a:t>
                      </a:r>
                      <a:endParaRPr lang="en-GB" sz="1100" dirty="0">
                        <a:effectLst/>
                      </a:endParaRPr>
                    </a:p>
                    <a:p>
                      <a:pPr marL="342900" lvl="0" indent="-342900">
                        <a:lnSpc>
                          <a:spcPct val="115000"/>
                        </a:lnSpc>
                        <a:spcAft>
                          <a:spcPts val="0"/>
                        </a:spcAft>
                        <a:buFont typeface="Symbol" panose="05050102010706020507" pitchFamily="18" charset="2"/>
                        <a:buChar char=""/>
                      </a:pPr>
                      <a:r>
                        <a:rPr lang="en-AU" sz="1000" dirty="0">
                          <a:effectLst/>
                        </a:rPr>
                        <a:t>We understand the appropriate level of cyber security around all data sets and invest in the highest priority areas.</a:t>
                      </a:r>
                      <a:endParaRPr lang="en-GB" sz="1100" dirty="0">
                        <a:effectLst/>
                      </a:endParaRPr>
                    </a:p>
                    <a:p>
                      <a:pPr marL="342900" lvl="0" indent="-342900">
                        <a:lnSpc>
                          <a:spcPct val="115000"/>
                        </a:lnSpc>
                        <a:spcAft>
                          <a:spcPts val="0"/>
                        </a:spcAft>
                        <a:buFont typeface="Symbol" panose="05050102010706020507" pitchFamily="18" charset="2"/>
                        <a:buChar char=""/>
                      </a:pPr>
                      <a:r>
                        <a:rPr lang="en-AU" sz="1000" dirty="0">
                          <a:effectLst/>
                        </a:rPr>
                        <a:t>We review our security policies and whilst we accept a level of risk around lower risk systems and</a:t>
                      </a:r>
                      <a:br>
                        <a:rPr lang="en-AU" sz="1000" dirty="0">
                          <a:effectLst/>
                        </a:rPr>
                      </a:br>
                      <a:r>
                        <a:rPr lang="en-AU" sz="1000" dirty="0">
                          <a:effectLst/>
                        </a:rPr>
                        <a:t>data we recognise data loss can cause significant reputational damage to the organisation and take all steps to avoid. </a:t>
                      </a:r>
                      <a:endParaRPr lang="en-GB" sz="1100" dirty="0">
                        <a:effectLst/>
                      </a:endParaRPr>
                    </a:p>
                    <a:p>
                      <a:pPr marL="342900" lvl="0" indent="-342900">
                        <a:lnSpc>
                          <a:spcPct val="115000"/>
                        </a:lnSpc>
                        <a:spcAft>
                          <a:spcPts val="0"/>
                        </a:spcAft>
                        <a:buFont typeface="Symbol" panose="05050102010706020507" pitchFamily="18" charset="2"/>
                        <a:buChar char=""/>
                      </a:pPr>
                      <a:r>
                        <a:rPr lang="en-AU" sz="1000" dirty="0">
                          <a:effectLst/>
                        </a:rPr>
                        <a:t>We allow for appropriate access to data for staff to allow the organisation to deliver its programme of research, development and analysis but only within strict security policies.</a:t>
                      </a:r>
                      <a:endParaRPr lang="en-GB" sz="1100" dirty="0">
                        <a:solidFill>
                          <a:srgbClr val="333333"/>
                        </a:solidFill>
                        <a:effectLst/>
                        <a:latin typeface="Calibri" panose="020F0502020204030204" pitchFamily="34" charset="0"/>
                        <a:ea typeface="DengXian" panose="020B0503020204020204" pitchFamily="2" charset="-122"/>
                        <a:cs typeface="Calibri" panose="020F0502020204030204" pitchFamily="34" charset="0"/>
                      </a:endParaRPr>
                    </a:p>
                  </a:txBody>
                  <a:tcPr marL="95250" marR="95250" marT="66675" marB="666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2476788"/>
                  </a:ext>
                </a:extLst>
              </a:tr>
            </a:tbl>
          </a:graphicData>
        </a:graphic>
      </p:graphicFrame>
      <p:graphicFrame>
        <p:nvGraphicFramePr>
          <p:cNvPr id="6" name="Table 5">
            <a:extLst>
              <a:ext uri="{FF2B5EF4-FFF2-40B4-BE49-F238E27FC236}">
                <a16:creationId xmlns:a16="http://schemas.microsoft.com/office/drawing/2014/main" id="{F7DDF77D-D9C0-4CB9-9B27-F2A3DBAC8D53}"/>
              </a:ext>
            </a:extLst>
          </p:cNvPr>
          <p:cNvGraphicFramePr>
            <a:graphicFrameLocks noGrp="1"/>
          </p:cNvGraphicFramePr>
          <p:nvPr>
            <p:extLst>
              <p:ext uri="{D42A27DB-BD31-4B8C-83A1-F6EECF244321}">
                <p14:modId xmlns:p14="http://schemas.microsoft.com/office/powerpoint/2010/main" val="2558502243"/>
              </p:ext>
            </p:extLst>
          </p:nvPr>
        </p:nvGraphicFramePr>
        <p:xfrm>
          <a:off x="609600" y="3895979"/>
          <a:ext cx="10972800" cy="2379980"/>
        </p:xfrm>
        <a:graphic>
          <a:graphicData uri="http://schemas.openxmlformats.org/drawingml/2006/table">
            <a:tbl>
              <a:tblPr firstRow="1" firstCol="1" bandRow="1">
                <a:tableStyleId>{3B4B98B0-60AC-42C2-AFA5-B58CD77FA1E5}</a:tableStyleId>
              </a:tblPr>
              <a:tblGrid>
                <a:gridCol w="2194560">
                  <a:extLst>
                    <a:ext uri="{9D8B030D-6E8A-4147-A177-3AD203B41FA5}">
                      <a16:colId xmlns:a16="http://schemas.microsoft.com/office/drawing/2014/main" val="288450043"/>
                    </a:ext>
                  </a:extLst>
                </a:gridCol>
                <a:gridCol w="2194560">
                  <a:extLst>
                    <a:ext uri="{9D8B030D-6E8A-4147-A177-3AD203B41FA5}">
                      <a16:colId xmlns:a16="http://schemas.microsoft.com/office/drawing/2014/main" val="1311895380"/>
                    </a:ext>
                  </a:extLst>
                </a:gridCol>
                <a:gridCol w="2194560">
                  <a:extLst>
                    <a:ext uri="{9D8B030D-6E8A-4147-A177-3AD203B41FA5}">
                      <a16:colId xmlns:a16="http://schemas.microsoft.com/office/drawing/2014/main" val="3910372069"/>
                    </a:ext>
                  </a:extLst>
                </a:gridCol>
                <a:gridCol w="2194560">
                  <a:extLst>
                    <a:ext uri="{9D8B030D-6E8A-4147-A177-3AD203B41FA5}">
                      <a16:colId xmlns:a16="http://schemas.microsoft.com/office/drawing/2014/main" val="2870573513"/>
                    </a:ext>
                  </a:extLst>
                </a:gridCol>
                <a:gridCol w="2194560">
                  <a:extLst>
                    <a:ext uri="{9D8B030D-6E8A-4147-A177-3AD203B41FA5}">
                      <a16:colId xmlns:a16="http://schemas.microsoft.com/office/drawing/2014/main" val="1762937107"/>
                    </a:ext>
                  </a:extLst>
                </a:gridCol>
              </a:tblGrid>
              <a:tr h="162560">
                <a:tc gridSpan="5">
                  <a:txBody>
                    <a:bodyPr/>
                    <a:lstStyle/>
                    <a:p>
                      <a:pPr>
                        <a:lnSpc>
                          <a:spcPct val="107000"/>
                        </a:lnSpc>
                        <a:spcBef>
                          <a:spcPts val="750"/>
                        </a:spcBef>
                        <a:spcAft>
                          <a:spcPts val="0"/>
                        </a:spcAft>
                      </a:pPr>
                      <a:r>
                        <a:rPr lang="en-GB" sz="1000">
                          <a:effectLst/>
                        </a:rPr>
                        <a:t>Risk Type: Innovation</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43894666"/>
                  </a:ext>
                </a:extLst>
              </a:tr>
              <a:tr h="162560">
                <a:tc>
                  <a:txBody>
                    <a:bodyPr/>
                    <a:lstStyle/>
                    <a:p>
                      <a:pPr>
                        <a:lnSpc>
                          <a:spcPct val="107000"/>
                        </a:lnSpc>
                        <a:spcBef>
                          <a:spcPts val="750"/>
                        </a:spcBef>
                        <a:spcAft>
                          <a:spcPts val="0"/>
                        </a:spcAft>
                      </a:pPr>
                      <a:r>
                        <a:rPr lang="en-GB" sz="1000" b="0" dirty="0">
                          <a:effectLst/>
                        </a:rPr>
                        <a:t>Averse</a:t>
                      </a:r>
                      <a:endParaRPr lang="en-GB" sz="1100" b="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Minimal</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Cautious</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000">
                          <a:effectLst/>
                        </a:rPr>
                        <a:t>Open</a:t>
                      </a:r>
                      <a:endParaRPr lang="en-GB" sz="110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tc>
                  <a:txBody>
                    <a:bodyPr/>
                    <a:lstStyle/>
                    <a:p>
                      <a:pPr>
                        <a:lnSpc>
                          <a:spcPct val="107000"/>
                        </a:lnSpc>
                        <a:spcBef>
                          <a:spcPts val="750"/>
                        </a:spcBef>
                        <a:spcAft>
                          <a:spcPts val="0"/>
                        </a:spcAft>
                      </a:pPr>
                      <a:r>
                        <a:rPr lang="en-GB" sz="1600" b="1" dirty="0">
                          <a:effectLst/>
                        </a:rPr>
                        <a:t>Actively Seeking</a:t>
                      </a:r>
                      <a:endParaRPr lang="en-GB" sz="2000" b="1"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txBody>
                  <a:tcPr marL="95250" marR="95250" marT="66675" marB="66675"/>
                </a:tc>
                <a:extLst>
                  <a:ext uri="{0D108BD9-81ED-4DB2-BD59-A6C34878D82A}">
                    <a16:rowId xmlns:a16="http://schemas.microsoft.com/office/drawing/2014/main" val="710336108"/>
                  </a:ext>
                </a:extLst>
              </a:tr>
              <a:tr h="1378585">
                <a:tc gridSpan="5">
                  <a:txBody>
                    <a:bodyPr/>
                    <a:lstStyle/>
                    <a:p>
                      <a:pPr marL="342900" lvl="0" indent="-342900">
                        <a:lnSpc>
                          <a:spcPct val="100000"/>
                        </a:lnSpc>
                        <a:spcBef>
                          <a:spcPts val="750"/>
                        </a:spcBef>
                        <a:spcAft>
                          <a:spcPts val="1000"/>
                        </a:spcAft>
                        <a:buFont typeface="Symbol" panose="05050102010706020507" pitchFamily="18" charset="2"/>
                        <a:buChar char=""/>
                      </a:pPr>
                      <a:r>
                        <a:rPr lang="en-AU" sz="1000" dirty="0">
                          <a:effectLst/>
                        </a:rPr>
                        <a:t>We actively seek change, even if it creates risk.</a:t>
                      </a:r>
                      <a:endParaRPr lang="en-GB" sz="1100" dirty="0">
                        <a:effectLst/>
                      </a:endParaRPr>
                    </a:p>
                    <a:p>
                      <a:pPr marL="342900" lvl="0" indent="-342900">
                        <a:lnSpc>
                          <a:spcPct val="100000"/>
                        </a:lnSpc>
                        <a:spcAft>
                          <a:spcPts val="1000"/>
                        </a:spcAft>
                        <a:buFont typeface="Symbol" panose="05050102010706020507" pitchFamily="18" charset="2"/>
                        <a:buChar char=""/>
                      </a:pPr>
                      <a:r>
                        <a:rPr lang="en-AU" sz="1000" dirty="0">
                          <a:effectLst/>
                        </a:rPr>
                        <a:t>We are relentlessly curious and enthusiastic about experimenting with new products, approaches and ways of working, subject only to the constraints imposed by our risk appetite in other areas and the law, ethics and our reputation.</a:t>
                      </a:r>
                      <a:endParaRPr lang="en-GB" sz="1100" dirty="0">
                        <a:effectLst/>
                      </a:endParaRPr>
                    </a:p>
                    <a:p>
                      <a:pPr marL="342900" lvl="0" indent="-342900">
                        <a:lnSpc>
                          <a:spcPct val="100000"/>
                        </a:lnSpc>
                        <a:spcAft>
                          <a:spcPts val="1000"/>
                        </a:spcAft>
                        <a:buFont typeface="Symbol" panose="05050102010706020507" pitchFamily="18" charset="2"/>
                        <a:buChar char=""/>
                      </a:pPr>
                      <a:r>
                        <a:rPr lang="en-AU" sz="1000" dirty="0">
                          <a:effectLst/>
                        </a:rPr>
                        <a:t>We recognise the risk of irrelevance without innovation, investing considerable time and effort in new approaches, taking a higher degree of investment risk, and being prepared to try new things even if many of them do not result in a viable product.</a:t>
                      </a:r>
                      <a:endParaRPr lang="en-GB" sz="1100" dirty="0">
                        <a:effectLst/>
                      </a:endParaRPr>
                    </a:p>
                    <a:p>
                      <a:pPr marL="342900" lvl="0" indent="-342900">
                        <a:lnSpc>
                          <a:spcPct val="100000"/>
                        </a:lnSpc>
                        <a:spcAft>
                          <a:spcPts val="1000"/>
                        </a:spcAft>
                        <a:buFont typeface="Symbol" panose="05050102010706020507" pitchFamily="18" charset="2"/>
                        <a:buChar char=""/>
                      </a:pPr>
                      <a:r>
                        <a:rPr lang="en-AU" sz="1000" dirty="0">
                          <a:effectLst/>
                        </a:rPr>
                        <a:t>We accept the associated risk of bad publicity around failed projects and engage with critics to clearly explain our rationale and celebrate successes.</a:t>
                      </a:r>
                      <a:endParaRPr lang="en-GB" sz="1100" dirty="0">
                        <a:effectLst/>
                      </a:endParaRPr>
                    </a:p>
                    <a:p>
                      <a:pPr marL="342900" lvl="0" indent="-342900">
                        <a:lnSpc>
                          <a:spcPct val="100000"/>
                        </a:lnSpc>
                        <a:spcAft>
                          <a:spcPts val="0"/>
                        </a:spcAft>
                        <a:buFont typeface="Symbol" panose="05050102010706020507" pitchFamily="18" charset="2"/>
                        <a:buChar char=""/>
                      </a:pPr>
                      <a:r>
                        <a:rPr lang="en-AU" sz="1000" dirty="0">
                          <a:effectLst/>
                        </a:rPr>
                        <a:t>We have a fail fast and fail intelligent environment to support innovations which are high risk.</a:t>
                      </a:r>
                      <a:endParaRPr lang="en-GB" sz="1100" dirty="0">
                        <a:solidFill>
                          <a:srgbClr val="333333"/>
                        </a:solidFill>
                        <a:effectLst/>
                        <a:latin typeface="Calibri" panose="020F0502020204030204" pitchFamily="34" charset="0"/>
                        <a:ea typeface="DengXian" panose="020B0503020204020204" pitchFamily="2" charset="-122"/>
                        <a:cs typeface="Calibri" panose="020F0502020204030204" pitchFamily="34" charset="0"/>
                      </a:endParaRPr>
                    </a:p>
                  </a:txBody>
                  <a:tcPr marL="95250" marR="95250" marT="66675" marB="666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02349754"/>
                  </a:ext>
                </a:extLst>
              </a:tr>
            </a:tbl>
          </a:graphicData>
        </a:graphic>
      </p:graphicFrame>
    </p:spTree>
    <p:extLst>
      <p:ext uri="{BB962C8B-B14F-4D97-AF65-F5344CB8AC3E}">
        <p14:creationId xmlns:p14="http://schemas.microsoft.com/office/powerpoint/2010/main" val="2435248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3437</TotalTime>
  <Words>2580</Words>
  <Application>Microsoft Office PowerPoint</Application>
  <PresentationFormat>Widescreen</PresentationFormat>
  <Paragraphs>232</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DengXian</vt:lpstr>
      <vt:lpstr>Arial</vt:lpstr>
      <vt:lpstr>Calibri</vt:lpstr>
      <vt:lpstr>Georgia</vt:lpstr>
      <vt:lpstr>Symbol</vt:lpstr>
      <vt:lpstr>Times New Roman</vt:lpstr>
      <vt:lpstr>Wingdings 2</vt:lpstr>
      <vt:lpstr>Training presentation</vt:lpstr>
      <vt:lpstr>Risk Management in Statistical Organizations</vt:lpstr>
      <vt:lpstr>Module 3: Risk Appetite</vt:lpstr>
      <vt:lpstr>Development of risk appetite statements</vt:lpstr>
      <vt:lpstr>Development of risk appetite statements</vt:lpstr>
      <vt:lpstr>Development of risk appetite statements</vt:lpstr>
      <vt:lpstr>Development of risk appetite statements</vt:lpstr>
      <vt:lpstr>Example Risk Appetites</vt:lpstr>
      <vt:lpstr>Risk Appetite exercise</vt:lpstr>
      <vt:lpstr>Risk Appetite Examples</vt:lpstr>
      <vt:lpstr>Translating Risk Appetite into Action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dc:title>
  <dc:creator>Baldwin, Julian</dc:creator>
  <cp:lastModifiedBy>Whitestone, Ben</cp:lastModifiedBy>
  <cp:revision>231</cp:revision>
  <dcterms:created xsi:type="dcterms:W3CDTF">2018-02-26T14:49:38Z</dcterms:created>
  <dcterms:modified xsi:type="dcterms:W3CDTF">2018-06-27T09:49:28Z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