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handoutMasterIdLst>
    <p:handoutMasterId r:id="rId31"/>
  </p:handoutMasterIdLst>
  <p:sldIdLst>
    <p:sldId id="354" r:id="rId2"/>
    <p:sldId id="300" r:id="rId3"/>
    <p:sldId id="302" r:id="rId4"/>
    <p:sldId id="303" r:id="rId5"/>
    <p:sldId id="304" r:id="rId6"/>
    <p:sldId id="305" r:id="rId7"/>
    <p:sldId id="333" r:id="rId8"/>
    <p:sldId id="323" r:id="rId9"/>
    <p:sldId id="306" r:id="rId10"/>
    <p:sldId id="324" r:id="rId11"/>
    <p:sldId id="307" r:id="rId12"/>
    <p:sldId id="308" r:id="rId13"/>
    <p:sldId id="335" r:id="rId14"/>
    <p:sldId id="334" r:id="rId15"/>
    <p:sldId id="336" r:id="rId16"/>
    <p:sldId id="309" r:id="rId17"/>
    <p:sldId id="337" r:id="rId18"/>
    <p:sldId id="338" r:id="rId19"/>
    <p:sldId id="339" r:id="rId20"/>
    <p:sldId id="340" r:id="rId21"/>
    <p:sldId id="361" r:id="rId22"/>
    <p:sldId id="362" r:id="rId23"/>
    <p:sldId id="363" r:id="rId24"/>
    <p:sldId id="364" r:id="rId25"/>
    <p:sldId id="365" r:id="rId26"/>
    <p:sldId id="366" r:id="rId27"/>
    <p:sldId id="367" r:id="rId28"/>
    <p:sldId id="36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885" autoAdjust="0"/>
    <p:restoredTop sz="41169" autoAdjust="0"/>
  </p:normalViewPr>
  <p:slideViewPr>
    <p:cSldViewPr snapToGrid="0">
      <p:cViewPr>
        <p:scale>
          <a:sx n="43" d="100"/>
          <a:sy n="43" d="100"/>
        </p:scale>
        <p:origin x="-1416" y="-72"/>
      </p:cViewPr>
      <p:guideLst>
        <p:guide orient="horz" pos="2160"/>
        <p:guide orient="horz" pos="4128"/>
        <p:guide pos="3840"/>
        <p:guide pos="7296"/>
      </p:guideLst>
    </p:cSldViewPr>
  </p:slideViewPr>
  <p:outlineViewPr>
    <p:cViewPr>
      <p:scale>
        <a:sx n="33" d="100"/>
        <a:sy n="33" d="100"/>
      </p:scale>
      <p:origin x="0" y="-11988"/>
    </p:cViewPr>
  </p:outlineViewPr>
  <p:notesTextViewPr>
    <p:cViewPr>
      <p:scale>
        <a:sx n="3" d="2"/>
        <a:sy n="3" d="2"/>
      </p:scale>
      <p:origin x="0" y="0"/>
    </p:cViewPr>
  </p:notesTextViewPr>
  <p:sorterViewPr>
    <p:cViewPr>
      <p:scale>
        <a:sx n="100" d="100"/>
        <a:sy n="100" d="100"/>
      </p:scale>
      <p:origin x="0" y="-2588"/>
    </p:cViewPr>
  </p:sorterViewPr>
  <p:notesViewPr>
    <p:cSldViewPr snapToGrid="0" showGuides="1">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8/29/2018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8/29/2018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463550"/>
            <a:ext cx="2560637" cy="1441450"/>
          </a:xfrm>
        </p:spPr>
      </p:sp>
      <p:sp>
        <p:nvSpPr>
          <p:cNvPr id="3" name="Notes Placeholder 2"/>
          <p:cNvSpPr>
            <a:spLocks noGrp="1"/>
          </p:cNvSpPr>
          <p:nvPr>
            <p:ph type="body" idx="1"/>
          </p:nvPr>
        </p:nvSpPr>
        <p:spPr>
          <a:xfrm>
            <a:off x="427038" y="2116317"/>
            <a:ext cx="6227762" cy="6750413"/>
          </a:xfrm>
        </p:spPr>
        <p:txBody>
          <a:bodyPr/>
          <a:lstStyle/>
          <a:p>
            <a:r>
              <a:rPr lang="en-US" dirty="0"/>
              <a:t>Effective risk management is fundamental to the success of modernization in national statistical</a:t>
            </a:r>
          </a:p>
          <a:p>
            <a:r>
              <a:rPr lang="en-US" dirty="0" err="1"/>
              <a:t>organisations</a:t>
            </a:r>
            <a:r>
              <a:rPr lang="en-US" dirty="0"/>
              <a:t> (NSOs), in that it concerns both </a:t>
            </a:r>
            <a:r>
              <a:rPr lang="en-US" dirty="0" err="1"/>
              <a:t>organisation</a:t>
            </a:r>
            <a:r>
              <a:rPr lang="en-US" dirty="0"/>
              <a:t> and production processes. Actually, Risk management, on the one hand, points at strengthening organization governance on the whole by supporting the decision-making process when selecting priorities; on the other hand, it points at identifying, </a:t>
            </a:r>
            <a:r>
              <a:rPr lang="en-US" dirty="0" err="1"/>
              <a:t>analysing</a:t>
            </a:r>
            <a:r>
              <a:rPr lang="en-US" dirty="0"/>
              <a:t> and removing the uncertainties that can put obstacles in the way of change and development.</a:t>
            </a:r>
          </a:p>
          <a:p>
            <a:endParaRPr lang="en-US" dirty="0"/>
          </a:p>
          <a:p>
            <a:r>
              <a:rPr lang="en-US" dirty="0"/>
              <a:t>The UN Guidelines on Risk Management in Statistical Organizations give NSOs, interested in internally implementing a risk management system, a reference based on the practices developed within the UNECE organizations and containing some key features: effective development, sustainability (in terms of resources and complexity), alignment with change management processes.</a:t>
            </a:r>
          </a:p>
          <a:p>
            <a:endParaRPr lang="en-US" dirty="0"/>
          </a:p>
          <a:p>
            <a:r>
              <a:rPr lang="en-US" dirty="0"/>
              <a:t>This training module supports the implementation of the Guidelines and is structured consistently with the ISO 31000:2018 standard architecture; this standard is widely accepted internationally as well as used by most public </a:t>
            </a:r>
            <a:r>
              <a:rPr lang="en-US" dirty="0" err="1"/>
              <a:t>organisations</a:t>
            </a:r>
            <a:r>
              <a:rPr lang="en-US" dirty="0"/>
              <a:t> when implementing Risk management systems.</a:t>
            </a:r>
          </a:p>
          <a:p>
            <a:endParaRPr lang="en-US" dirty="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3803813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analysis</a:t>
            </a:r>
          </a:p>
          <a:p>
            <a:pPr lvl="0"/>
            <a:endParaRPr lang="en-US" sz="700" b="1" dirty="0">
              <a:solidFill>
                <a:schemeClr val="tx1">
                  <a:lumMod val="95000"/>
                  <a:lumOff val="5000"/>
                </a:schemeClr>
              </a:solidFill>
            </a:endParaRPr>
          </a:p>
          <a:p>
            <a:r>
              <a:rPr lang="en-US" dirty="0"/>
              <a:t>The level of risk is a function of factors, in particular likelihood and </a:t>
            </a:r>
            <a:r>
              <a:rPr lang="en-GB" dirty="0"/>
              <a:t>impact.</a:t>
            </a:r>
          </a:p>
          <a:p>
            <a:endParaRPr lang="en-GB" dirty="0"/>
          </a:p>
          <a:p>
            <a:r>
              <a:rPr lang="en-US" b="1" dirty="0">
                <a:solidFill>
                  <a:srgbClr val="FF0000"/>
                </a:solidFill>
              </a:rPr>
              <a:t>Impact</a:t>
            </a:r>
            <a:r>
              <a:rPr lang="en-US" dirty="0"/>
              <a:t> refers to the extent that a risk event may affect an organization. Impact assessment</a:t>
            </a:r>
          </a:p>
          <a:p>
            <a:r>
              <a:rPr lang="en-US" dirty="0"/>
              <a:t>criteria may include financial, reputational, regulatory, health, safety, security, environmental, employee, customer and operational consequences. Organizations typically</a:t>
            </a:r>
          </a:p>
          <a:p>
            <a:r>
              <a:rPr lang="en-US" dirty="0"/>
              <a:t>define impact using a combination of such consequences, given that certain risks may impact</a:t>
            </a:r>
          </a:p>
          <a:p>
            <a:r>
              <a:rPr lang="en-US" dirty="0"/>
              <a:t>the enterprise financially, while other risks may have a greater impact to reputation or</a:t>
            </a:r>
          </a:p>
          <a:p>
            <a:r>
              <a:rPr lang="en-GB" dirty="0"/>
              <a:t>health and safety.</a:t>
            </a:r>
          </a:p>
          <a:p>
            <a:endParaRPr lang="en-GB" dirty="0"/>
          </a:p>
          <a:p>
            <a:r>
              <a:rPr lang="en-US" b="1" dirty="0">
                <a:solidFill>
                  <a:srgbClr val="FF0000"/>
                </a:solidFill>
              </a:rPr>
              <a:t>Likelihood</a:t>
            </a:r>
            <a:r>
              <a:rPr lang="en-US" dirty="0"/>
              <a:t> represents the weak/strong possibility that a given event will actually occur. Likelihood can be expressed through either qualitative, percent or frequency terms.</a:t>
            </a:r>
          </a:p>
          <a:p>
            <a:r>
              <a:rPr lang="en-US" dirty="0"/>
              <a:t>Sometimes organizations describe likelihood in more personal and qualitative terms such as</a:t>
            </a:r>
          </a:p>
          <a:p>
            <a:r>
              <a:rPr lang="en-US" dirty="0"/>
              <a:t>“event expected to occur several times (or not expected to occur) over the course of a</a:t>
            </a:r>
          </a:p>
          <a:p>
            <a:r>
              <a:rPr lang="en-GB" dirty="0"/>
              <a:t>career”.</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10</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733482"/>
            <a:ext cx="3181692" cy="923330"/>
          </a:xfrm>
          <a:prstGeom prst="rect">
            <a:avLst/>
          </a:prstGeom>
          <a:noFill/>
        </p:spPr>
        <p:txBody>
          <a:bodyPr wrap="square" rtlCol="0">
            <a:spAutoFit/>
          </a:bodyPr>
          <a:lstStyle/>
          <a:p>
            <a:pPr lvl="0" algn="r"/>
            <a:r>
              <a:rPr lang="en-US" dirty="0"/>
              <a:t>The level of risk is a function of factors, in particular </a:t>
            </a:r>
            <a:r>
              <a:rPr lang="en-US" b="1" dirty="0">
                <a:solidFill>
                  <a:srgbClr val="C00000"/>
                </a:solidFill>
              </a:rPr>
              <a:t>likelihood</a:t>
            </a:r>
            <a:r>
              <a:rPr lang="en-US" dirty="0"/>
              <a:t> and </a:t>
            </a:r>
            <a:r>
              <a:rPr lang="en-GB" b="1" dirty="0">
                <a:solidFill>
                  <a:srgbClr val="C00000"/>
                </a:solidFill>
              </a:rPr>
              <a:t>impact</a:t>
            </a:r>
            <a:endParaRPr lang="en-US" sz="1600" b="1" dirty="0">
              <a:solidFill>
                <a:srgbClr val="C00000"/>
              </a:solidFill>
            </a:endParaRPr>
          </a:p>
        </p:txBody>
      </p:sp>
    </p:spTree>
    <p:extLst>
      <p:ext uri="{BB962C8B-B14F-4D97-AF65-F5344CB8AC3E}">
        <p14:creationId xmlns:p14="http://schemas.microsoft.com/office/powerpoint/2010/main" val="4117207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6037356" cy="6625786"/>
          </a:xfrm>
        </p:spPr>
        <p:txBody>
          <a:bodyPr/>
          <a:lstStyle/>
          <a:p>
            <a:r>
              <a:rPr lang="en-US" sz="1400" b="1" i="1" dirty="0"/>
              <a:t>Risk Evaluation</a:t>
            </a:r>
          </a:p>
          <a:p>
            <a:endParaRPr lang="en-US" dirty="0"/>
          </a:p>
          <a:p>
            <a:r>
              <a:rPr lang="en-US" dirty="0"/>
              <a:t>Risk evaluation involves comparing estimated levels of risk to assessment criteria, in order to identify the most significant risks, or to exclude minor risks from further analysis. The</a:t>
            </a:r>
          </a:p>
          <a:p>
            <a:r>
              <a:rPr lang="en-US" dirty="0"/>
              <a:t>purpose is to ensure that use of resources will be focused on the most important risks. Care should be taken not to screen out low risks which occur frequently and can therefore have</a:t>
            </a:r>
          </a:p>
          <a:p>
            <a:r>
              <a:rPr lang="en-GB" dirty="0"/>
              <a:t>a significant increasing effect.</a:t>
            </a:r>
          </a:p>
          <a:p>
            <a:endParaRPr lang="en-US" dirty="0"/>
          </a:p>
          <a:p>
            <a:pPr>
              <a:spcAft>
                <a:spcPts val="600"/>
              </a:spcAft>
            </a:pPr>
            <a:r>
              <a:rPr lang="en-US" dirty="0"/>
              <a:t>The preliminary analysis determines one or more of the </a:t>
            </a:r>
            <a:r>
              <a:rPr lang="en-GB" dirty="0"/>
              <a:t>following courses of action:</a:t>
            </a:r>
          </a:p>
          <a:p>
            <a:pPr marL="628650" lvl="1" indent="-171450">
              <a:buFont typeface="Arial" panose="020B0604020202020204" pitchFamily="34" charset="0"/>
              <a:buChar char="•"/>
            </a:pPr>
            <a:r>
              <a:rPr lang="en-US" dirty="0"/>
              <a:t>Setting aside insignificant risks (acceptable risks) which would not justify </a:t>
            </a:r>
            <a:r>
              <a:rPr lang="en-GB" dirty="0"/>
              <a:t>treatment;</a:t>
            </a:r>
          </a:p>
          <a:p>
            <a:pPr marL="628650" lvl="1" indent="-171450">
              <a:buFont typeface="Arial" panose="020B0604020202020204" pitchFamily="34" charset="0"/>
              <a:buChar char="•"/>
            </a:pPr>
            <a:r>
              <a:rPr lang="en-US" dirty="0"/>
              <a:t>Deciding to treat unacceptable risks;</a:t>
            </a:r>
          </a:p>
          <a:p>
            <a:pPr marL="628650" lvl="1" indent="-171450">
              <a:buFont typeface="Arial" panose="020B0604020202020204" pitchFamily="34" charset="0"/>
              <a:buChar char="•"/>
            </a:pPr>
            <a:r>
              <a:rPr lang="en-GB" dirty="0"/>
              <a:t>Setting priorities for risk response.</a:t>
            </a:r>
          </a:p>
          <a:p>
            <a:pPr lvl="1"/>
            <a:endParaRPr lang="en-GB" dirty="0"/>
          </a:p>
          <a:p>
            <a:r>
              <a:rPr lang="en-US" dirty="0"/>
              <a:t>Risk evaluation provides inputs to decisions on whether risks need to be treated, and on the</a:t>
            </a:r>
          </a:p>
          <a:p>
            <a:r>
              <a:rPr lang="en-US" dirty="0"/>
              <a:t>most appropriate risk treatment strategies and methods. Subsequently, the purpose of risk</a:t>
            </a:r>
          </a:p>
          <a:p>
            <a:r>
              <a:rPr lang="en-US" dirty="0"/>
              <a:t>evaluation is to assist in making decisions (based on the outcomes of risk analysis) about</a:t>
            </a:r>
          </a:p>
          <a:p>
            <a:r>
              <a:rPr lang="en-US" dirty="0"/>
              <a:t>which risks need treatment and which priority must be assigned for their treatment. </a:t>
            </a:r>
          </a:p>
          <a:p>
            <a:endParaRPr lang="en-US" dirty="0"/>
          </a:p>
          <a:p>
            <a:r>
              <a:rPr lang="en-US" dirty="0"/>
              <a:t>Risks are related to objectives, so can easily be prioritized for risk response in relation to such</a:t>
            </a:r>
          </a:p>
          <a:p>
            <a:r>
              <a:rPr lang="en-US" dirty="0"/>
              <a:t>objectives. Unacceptable risks are ranked and prioritized in relation to other risks. Therefore,</a:t>
            </a:r>
          </a:p>
          <a:p>
            <a:r>
              <a:rPr lang="en-US" dirty="0"/>
              <a:t>the decision about whether and how to treat the risk may depend on costs and benefits</a:t>
            </a:r>
          </a:p>
          <a:p>
            <a:r>
              <a:rPr lang="en-US" dirty="0"/>
              <a:t>from taking the risk, and costs and benefits from implementing improved controls.</a:t>
            </a:r>
          </a:p>
          <a:p>
            <a:endParaRPr lang="en-US" dirty="0"/>
          </a:p>
          <a:p>
            <a:pPr>
              <a:spcAft>
                <a:spcPts val="600"/>
              </a:spcAft>
            </a:pPr>
            <a:r>
              <a:rPr lang="en-US" dirty="0"/>
              <a:t>A common approach to prioritizing risks is to divide them into three bands:</a:t>
            </a:r>
          </a:p>
          <a:p>
            <a:pPr marL="628650" lvl="1" indent="-171450">
              <a:spcAft>
                <a:spcPts val="600"/>
              </a:spcAft>
              <a:buFont typeface="Arial" panose="020B0604020202020204" pitchFamily="34" charset="0"/>
              <a:buChar char="•"/>
            </a:pPr>
            <a:r>
              <a:rPr lang="en-US" dirty="0"/>
              <a:t>An </a:t>
            </a:r>
            <a:r>
              <a:rPr lang="en-US" b="1" dirty="0">
                <a:solidFill>
                  <a:srgbClr val="C00000"/>
                </a:solidFill>
              </a:rPr>
              <a:t>upper band</a:t>
            </a:r>
            <a:r>
              <a:rPr lang="en-US" dirty="0"/>
              <a:t>, where the level of risk is regarded as intolerable whatever benefit the activity may bring, and risk treatment is essential whatever its costs;</a:t>
            </a:r>
          </a:p>
          <a:p>
            <a:pPr marL="628650" lvl="1" indent="-171450">
              <a:spcAft>
                <a:spcPts val="600"/>
              </a:spcAft>
              <a:buFont typeface="Arial" panose="020B0604020202020204" pitchFamily="34" charset="0"/>
              <a:buChar char="•"/>
            </a:pPr>
            <a:r>
              <a:rPr lang="en-US" dirty="0"/>
              <a:t>A </a:t>
            </a:r>
            <a:r>
              <a:rPr lang="en-US" b="1" dirty="0">
                <a:solidFill>
                  <a:srgbClr val="C00000"/>
                </a:solidFill>
              </a:rPr>
              <a:t>middle band</a:t>
            </a:r>
            <a:r>
              <a:rPr lang="en-US" dirty="0">
                <a:solidFill>
                  <a:srgbClr val="C00000"/>
                </a:solidFill>
              </a:rPr>
              <a:t>, </a:t>
            </a:r>
            <a:r>
              <a:rPr lang="en-US" dirty="0"/>
              <a:t>where costs and benefits are taken into account and opportunities </a:t>
            </a:r>
            <a:r>
              <a:rPr lang="en-GB" dirty="0"/>
              <a:t>balanced against potential consequences;</a:t>
            </a:r>
          </a:p>
          <a:p>
            <a:pPr marL="628650" lvl="1" indent="-171450">
              <a:buFont typeface="Arial" panose="020B0604020202020204" pitchFamily="34" charset="0"/>
              <a:buChar char="•"/>
            </a:pPr>
            <a:r>
              <a:rPr lang="en-US" dirty="0"/>
              <a:t>A </a:t>
            </a:r>
            <a:r>
              <a:rPr lang="en-US" b="1" dirty="0">
                <a:solidFill>
                  <a:srgbClr val="C00000"/>
                </a:solidFill>
              </a:rPr>
              <a:t>lower band</a:t>
            </a:r>
            <a:r>
              <a:rPr lang="en-US" dirty="0">
                <a:solidFill>
                  <a:srgbClr val="C00000"/>
                </a:solidFill>
              </a:rPr>
              <a:t>, </a:t>
            </a:r>
            <a:r>
              <a:rPr lang="en-US" dirty="0"/>
              <a:t>where the level of risk is regarded as negligible, or so small that no risk </a:t>
            </a:r>
            <a:r>
              <a:rPr lang="en-GB" dirty="0"/>
              <a:t>treatment measures are needed.</a:t>
            </a:r>
          </a:p>
          <a:p>
            <a:pPr marL="628650" lvl="1" indent="-171450">
              <a:buFont typeface="Arial" panose="020B0604020202020204" pitchFamily="34" charset="0"/>
              <a:buChar char="•"/>
            </a:pPr>
            <a:endParaRPr lang="en-GB" dirty="0"/>
          </a:p>
          <a:p>
            <a:r>
              <a:rPr lang="en-US" dirty="0"/>
              <a:t>Some organizations represent this portfolio as a hierarchy, some as a collection of risks</a:t>
            </a:r>
          </a:p>
          <a:p>
            <a:r>
              <a:rPr lang="en-US" dirty="0"/>
              <a:t>plotted on a heat map (also risk map or risk matrix).</a:t>
            </a:r>
          </a:p>
        </p:txBody>
      </p:sp>
      <p:sp>
        <p:nvSpPr>
          <p:cNvPr id="4" name="Slide Number Placeholder 3"/>
          <p:cNvSpPr>
            <a:spLocks noGrp="1"/>
          </p:cNvSpPr>
          <p:nvPr>
            <p:ph type="sldNum" sz="quarter" idx="10"/>
          </p:nvPr>
        </p:nvSpPr>
        <p:spPr/>
        <p:txBody>
          <a:bodyPr/>
          <a:lstStyle/>
          <a:p>
            <a:fld id="{32674CE4-FBD8-4481-AEFB-CA53E599A745}" type="slidenum">
              <a:rPr lang="en-US" smtClean="0"/>
              <a:t>11</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1" cy="1477328"/>
          </a:xfrm>
          <a:prstGeom prst="rect">
            <a:avLst/>
          </a:prstGeom>
          <a:noFill/>
        </p:spPr>
        <p:txBody>
          <a:bodyPr wrap="square" rtlCol="0">
            <a:spAutoFit/>
          </a:bodyPr>
          <a:lstStyle/>
          <a:p>
            <a:pPr lvl="0" algn="r"/>
            <a:r>
              <a:rPr lang="en-US" b="1" dirty="0">
                <a:solidFill>
                  <a:srgbClr val="C00000"/>
                </a:solidFill>
              </a:rPr>
              <a:t>Risk evaluation </a:t>
            </a:r>
            <a:r>
              <a:rPr lang="en-US" dirty="0"/>
              <a:t>involves comparing estimated levels of risk to </a:t>
            </a:r>
            <a:r>
              <a:rPr lang="en-US" b="1" dirty="0">
                <a:solidFill>
                  <a:srgbClr val="C00000"/>
                </a:solidFill>
              </a:rPr>
              <a:t>assessment criteria</a:t>
            </a:r>
            <a:r>
              <a:rPr lang="en-US" dirty="0"/>
              <a:t>, in order to identify the </a:t>
            </a:r>
            <a:r>
              <a:rPr lang="en-US" b="1" dirty="0">
                <a:solidFill>
                  <a:srgbClr val="C00000"/>
                </a:solidFill>
              </a:rPr>
              <a:t>most significant risks</a:t>
            </a:r>
            <a:endParaRPr lang="en-US" sz="1600" b="1" dirty="0">
              <a:solidFill>
                <a:srgbClr val="C00000"/>
              </a:solidFill>
            </a:endParaRPr>
          </a:p>
        </p:txBody>
      </p:sp>
    </p:spTree>
    <p:extLst>
      <p:ext uri="{BB962C8B-B14F-4D97-AF65-F5344CB8AC3E}">
        <p14:creationId xmlns:p14="http://schemas.microsoft.com/office/powerpoint/2010/main" val="1217947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46699"/>
            <a:ext cx="5937592" cy="6625786"/>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After assigning priority to risks, risk treatment should be identified both for corporate and</a:t>
            </a:r>
          </a:p>
          <a:p>
            <a:r>
              <a:rPr lang="en-US" dirty="0"/>
              <a:t>operational risks, as well as linked to business planning processes. The challenge is to</a:t>
            </a:r>
          </a:p>
          <a:p>
            <a:r>
              <a:rPr lang="en-US" dirty="0"/>
              <a:t>determine a portfolio of suitable responses that form a consistent and integrated strategy,</a:t>
            </a:r>
          </a:p>
          <a:p>
            <a:r>
              <a:rPr lang="en-US" dirty="0"/>
              <a:t>so that the remaining risk falls within the acceptable level of exposure. </a:t>
            </a:r>
          </a:p>
          <a:p>
            <a:endParaRPr lang="en-US" dirty="0"/>
          </a:p>
          <a:p>
            <a:r>
              <a:rPr lang="en-US" dirty="0"/>
              <a:t>Risk treatment should comply with legal requirements, as well as government and</a:t>
            </a:r>
          </a:p>
          <a:p>
            <a:r>
              <a:rPr lang="en-US" dirty="0"/>
              <a:t>organizational policies. Therefore, decisions concerning whether risk treatment is required</a:t>
            </a:r>
          </a:p>
          <a:p>
            <a:r>
              <a:rPr lang="en-US" dirty="0"/>
              <a:t>may be based on operational, technical, financial, legal, social, environmental or other</a:t>
            </a:r>
          </a:p>
          <a:p>
            <a:r>
              <a:rPr lang="en-US" b="1" dirty="0"/>
              <a:t>criteria</a:t>
            </a:r>
            <a:r>
              <a:rPr lang="en-US" dirty="0"/>
              <a:t>. </a:t>
            </a:r>
          </a:p>
          <a:p>
            <a:endParaRPr lang="en-US" dirty="0"/>
          </a:p>
          <a:p>
            <a:r>
              <a:rPr lang="en-US" dirty="0"/>
              <a:t>Such criteria should reflect the organization’s context, and depend on its internal</a:t>
            </a:r>
          </a:p>
          <a:p>
            <a:r>
              <a:rPr lang="en-US" dirty="0"/>
              <a:t>policies, goals and objectives, as well as its stakeholders’ needs. In this respect, a team</a:t>
            </a:r>
          </a:p>
          <a:p>
            <a:r>
              <a:rPr lang="en-US" dirty="0"/>
              <a:t>approach is useful to help define the context properly and for well-targeted change</a:t>
            </a:r>
          </a:p>
          <a:p>
            <a:r>
              <a:rPr lang="en-GB" dirty="0"/>
              <a:t>management during risk treatment.</a:t>
            </a:r>
            <a:endParaRPr lang="en-US" b="1" dirty="0">
              <a:solidFill>
                <a:srgbClr val="C00000"/>
              </a:solidFill>
              <a:latin typeface="Calibri" panose="020F0502020204030204" pitchFamily="34" charset="0"/>
            </a:endParaRPr>
          </a:p>
          <a:p>
            <a:endParaRPr lang="en-US" b="1" dirty="0">
              <a:solidFill>
                <a:srgbClr val="C00000"/>
              </a:solidFill>
              <a:latin typeface="Calibri" panose="020F0502020204030204" pitchFamily="34" charset="0"/>
            </a:endParaRPr>
          </a:p>
          <a:p>
            <a:r>
              <a:rPr lang="en-US" dirty="0"/>
              <a:t>It is worth noting that there is no right response to risk. The response chosen depends on issues such as the organization’s ‘risk appetite’, the impact and likelihood of risk, and</a:t>
            </a:r>
          </a:p>
          <a:p>
            <a:r>
              <a:rPr lang="en-US" dirty="0"/>
              <a:t>costs and benefits of the mitigation plans.</a:t>
            </a:r>
          </a:p>
          <a:p>
            <a:endParaRPr lang="en-US" dirty="0"/>
          </a:p>
          <a:p>
            <a:r>
              <a:rPr lang="en-US" dirty="0"/>
              <a:t>There are different </a:t>
            </a:r>
            <a:r>
              <a:rPr lang="en-US" b="1" dirty="0"/>
              <a:t>response action categories </a:t>
            </a:r>
            <a:r>
              <a:rPr lang="en-US" dirty="0"/>
              <a:t>which correspond to </a:t>
            </a:r>
            <a:r>
              <a:rPr lang="en-US" b="1" dirty="0"/>
              <a:t>key general approaches</a:t>
            </a:r>
          </a:p>
          <a:p>
            <a:r>
              <a:rPr lang="en-US" b="1" dirty="0"/>
              <a:t>for risk treatment</a:t>
            </a:r>
            <a:r>
              <a:rPr lang="en-US" dirty="0"/>
              <a:t>. These response action categories are:</a:t>
            </a:r>
          </a:p>
          <a:p>
            <a:endParaRPr lang="en-US" b="1" dirty="0">
              <a:solidFill>
                <a:srgbClr val="C00000"/>
              </a:solidFill>
              <a:latin typeface="Calibri" panose="020F0502020204030204" pitchFamily="34" charset="0"/>
            </a:endParaRPr>
          </a:p>
          <a:p>
            <a:pPr marL="685800" lvl="1" indent="-228600">
              <a:spcAft>
                <a:spcPts val="600"/>
              </a:spcAft>
              <a:buAutoNum type="arabicPeriod"/>
            </a:pPr>
            <a:r>
              <a:rPr lang="en-US" b="1" dirty="0">
                <a:solidFill>
                  <a:srgbClr val="C00000"/>
                </a:solidFill>
                <a:latin typeface="Calibri" panose="020F0502020204030204" pitchFamily="34" charset="0"/>
              </a:rPr>
              <a:t>Tolerate, </a:t>
            </a:r>
            <a:r>
              <a:rPr lang="en-US" dirty="0">
                <a:latin typeface="Calibri" panose="020F0502020204030204" pitchFamily="34" charset="0"/>
              </a:rPr>
              <a:t>in case the level of risk is </a:t>
            </a:r>
            <a:r>
              <a:rPr lang="en-US" b="1" dirty="0">
                <a:latin typeface="Calibri" panose="020F0502020204030204" pitchFamily="34" charset="0"/>
              </a:rPr>
              <a:t>below the Risk Appetite</a:t>
            </a:r>
            <a:r>
              <a:rPr lang="en-US" dirty="0">
                <a:latin typeface="Calibri" panose="020F0502020204030204" pitchFamily="34" charset="0"/>
              </a:rPr>
              <a:t>;</a:t>
            </a:r>
          </a:p>
          <a:p>
            <a:pPr marL="685800" lvl="1" indent="-228600">
              <a:spcAft>
                <a:spcPts val="600"/>
              </a:spcAft>
              <a:buAutoNum type="arabicPeriod"/>
            </a:pPr>
            <a:r>
              <a:rPr lang="en-US" b="1" dirty="0">
                <a:solidFill>
                  <a:srgbClr val="C00000"/>
                </a:solidFill>
                <a:latin typeface="Calibri" panose="020F0502020204030204" pitchFamily="34" charset="0"/>
              </a:rPr>
              <a:t>Treat, </a:t>
            </a:r>
            <a:r>
              <a:rPr lang="en-US" b="1" dirty="0">
                <a:latin typeface="Calibri" panose="020F0502020204030204" pitchFamily="34" charset="0"/>
              </a:rPr>
              <a:t>aiming at constraining risks to an acceptable level by </a:t>
            </a:r>
            <a:r>
              <a:rPr lang="en-US" dirty="0">
                <a:latin typeface="Calibri" panose="020F0502020204030204" pitchFamily="34" charset="0"/>
              </a:rPr>
              <a:t>removing the risk source and/or reducing likelihood or effects </a:t>
            </a:r>
          </a:p>
          <a:p>
            <a:pPr marL="685800" lvl="1" indent="-228600">
              <a:spcAft>
                <a:spcPts val="600"/>
              </a:spcAft>
              <a:buAutoNum type="arabicPeriod"/>
            </a:pPr>
            <a:r>
              <a:rPr lang="en-US" b="1" dirty="0">
                <a:solidFill>
                  <a:srgbClr val="C00000"/>
                </a:solidFill>
                <a:latin typeface="Calibri" panose="020F0502020204030204" pitchFamily="34" charset="0"/>
              </a:rPr>
              <a:t>Transfer,</a:t>
            </a:r>
            <a:r>
              <a:rPr lang="en-US" dirty="0">
                <a:solidFill>
                  <a:srgbClr val="C00000"/>
                </a:solidFill>
                <a:latin typeface="Calibri" panose="020F0502020204030204" pitchFamily="34" charset="0"/>
              </a:rPr>
              <a:t> </a:t>
            </a:r>
            <a:r>
              <a:rPr lang="en-US" b="1" dirty="0">
                <a:latin typeface="Calibri" panose="020F0502020204030204" pitchFamily="34" charset="0"/>
              </a:rPr>
              <a:t>reducing the exposure </a:t>
            </a:r>
            <a:r>
              <a:rPr lang="en-US" dirty="0">
                <a:latin typeface="Calibri" panose="020F0502020204030204" pitchFamily="34" charset="0"/>
              </a:rPr>
              <a:t>of the organization </a:t>
            </a:r>
            <a:r>
              <a:rPr lang="en-US" b="1" dirty="0">
                <a:latin typeface="Calibri" panose="020F0502020204030204" pitchFamily="34" charset="0"/>
              </a:rPr>
              <a:t>leaving the risk </a:t>
            </a:r>
            <a:r>
              <a:rPr lang="en-US" dirty="0">
                <a:latin typeface="Calibri" panose="020F0502020204030204" pitchFamily="34" charset="0"/>
              </a:rPr>
              <a:t>to </a:t>
            </a:r>
            <a:r>
              <a:rPr lang="en-US" b="1" dirty="0">
                <a:latin typeface="Calibri" panose="020F0502020204030204" pitchFamily="34" charset="0"/>
              </a:rPr>
              <a:t>another organization </a:t>
            </a:r>
            <a:r>
              <a:rPr lang="en-US" dirty="0">
                <a:latin typeface="Calibri" panose="020F0502020204030204" pitchFamily="34" charset="0"/>
              </a:rPr>
              <a:t>considered more </a:t>
            </a:r>
            <a:r>
              <a:rPr lang="en-US" b="1" dirty="0">
                <a:latin typeface="Calibri" panose="020F0502020204030204" pitchFamily="34" charset="0"/>
              </a:rPr>
              <a:t>capable of effectively managing such risks</a:t>
            </a:r>
            <a:r>
              <a:rPr lang="en-US" dirty="0">
                <a:latin typeface="Calibri" panose="020F0502020204030204" pitchFamily="34" charset="0"/>
              </a:rPr>
              <a:t>. </a:t>
            </a:r>
          </a:p>
          <a:p>
            <a:pPr marL="685800" lvl="1" indent="-228600">
              <a:spcAft>
                <a:spcPts val="600"/>
              </a:spcAft>
              <a:buAutoNum type="arabicPeriod"/>
            </a:pPr>
            <a:r>
              <a:rPr lang="en-US" b="1" dirty="0">
                <a:solidFill>
                  <a:srgbClr val="C00000"/>
                </a:solidFill>
                <a:latin typeface="Calibri" panose="020F0502020204030204" pitchFamily="34" charset="0"/>
              </a:rPr>
              <a:t>Terminate, </a:t>
            </a:r>
            <a:r>
              <a:rPr lang="en-US" dirty="0">
                <a:latin typeface="Calibri" panose="020F0502020204030204" pitchFamily="34" charset="0"/>
              </a:rPr>
              <a:t>in case the risk is only treatable, or reducible to acceptable levels, </a:t>
            </a:r>
            <a:r>
              <a:rPr lang="en-US" b="1" dirty="0">
                <a:latin typeface="Calibri" panose="020F0502020204030204" pitchFamily="34" charset="0"/>
              </a:rPr>
              <a:t>by terminating the activity</a:t>
            </a:r>
            <a:r>
              <a:rPr lang="en-US" dirty="0">
                <a:latin typeface="Calibri" panose="020F0502020204030204" pitchFamily="34" charset="0"/>
              </a:rPr>
              <a:t>, especially at project level.</a:t>
            </a:r>
            <a:r>
              <a:rPr lang="en-US" b="1" dirty="0">
                <a:solidFill>
                  <a:srgbClr val="C00000"/>
                </a:solidFill>
                <a:latin typeface="Calibri" panose="020F0502020204030204" pitchFamily="34" charset="0"/>
              </a:rPr>
              <a:t> </a:t>
            </a:r>
          </a:p>
          <a:p>
            <a:pPr marL="685800" lvl="1" indent="-228600">
              <a:buAutoNum type="arabicPeriod"/>
            </a:pPr>
            <a:r>
              <a:rPr lang="en-US" b="1" dirty="0">
                <a:solidFill>
                  <a:srgbClr val="C00000"/>
                </a:solidFill>
                <a:latin typeface="Calibri" panose="020F0502020204030204" pitchFamily="34" charset="0"/>
              </a:rPr>
              <a:t>Take the opportunity, </a:t>
            </a:r>
            <a:r>
              <a:rPr lang="en-US" dirty="0">
                <a:latin typeface="Calibri" panose="020F0502020204030204" pitchFamily="34" charset="0"/>
              </a:rPr>
              <a:t>which </a:t>
            </a:r>
            <a:r>
              <a:rPr lang="en-US" b="1" dirty="0">
                <a:latin typeface="Calibri" panose="020F0502020204030204" pitchFamily="34" charset="0"/>
              </a:rPr>
              <a:t>is not an alternative</a:t>
            </a:r>
            <a:r>
              <a:rPr lang="en-US" dirty="0">
                <a:latin typeface="Calibri" panose="020F0502020204030204" pitchFamily="34" charset="0"/>
              </a:rPr>
              <a:t> whenever tolerating, transferring or treating a risk.</a:t>
            </a:r>
          </a:p>
          <a:p>
            <a:pPr lvl="0" algn="just" defTabSz="457200" eaLnBrk="0" fontAlgn="base" hangingPunct="0">
              <a:lnSpc>
                <a:spcPct val="114000"/>
              </a:lnSpc>
              <a:spcBef>
                <a:spcPct val="0"/>
              </a:spcBef>
              <a:spcAft>
                <a:spcPts val="600"/>
              </a:spcAft>
            </a:pPr>
            <a:endParaRPr lang="en-US" i="1" dirty="0">
              <a:latin typeface="Calibri" panose="020F0502020204030204" pitchFamily="34" charset="0"/>
            </a:endParaRP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12</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3489325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6793194"/>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t>. These response action categories are:</a:t>
            </a:r>
          </a:p>
          <a:p>
            <a:endParaRPr lang="en-US" dirty="0"/>
          </a:p>
          <a:p>
            <a:r>
              <a:rPr lang="en-US" b="1" dirty="0"/>
              <a:t>1. </a:t>
            </a:r>
            <a:r>
              <a:rPr lang="en-US" b="1" dirty="0">
                <a:solidFill>
                  <a:srgbClr val="C00000"/>
                </a:solidFill>
              </a:rPr>
              <a:t>TOLERATE</a:t>
            </a:r>
            <a:r>
              <a:rPr lang="en-US" dirty="0"/>
              <a:t>. The exposure may be tolerable without any further action being taken or even if not tolerable, the ability to do anything may be limited (or the cost of taking any action may be disproportionate to the potential benefit). In these cases the response may be to tolerate the existing level of risk. This option, of course, may be supplemented by contingency planning for handling the impact that will arise if the risk results in actual </a:t>
            </a:r>
            <a:r>
              <a:rPr lang="en-GB" dirty="0"/>
              <a:t>events. </a:t>
            </a:r>
            <a:r>
              <a:rPr lang="en-US" dirty="0"/>
              <a:t>The actions related to this kind of approach are:</a:t>
            </a:r>
          </a:p>
          <a:p>
            <a:endParaRPr lang="en-US" dirty="0"/>
          </a:p>
          <a:p>
            <a:pPr marL="628650" lvl="1" indent="-171450">
              <a:buFont typeface="Arial" panose="020B0604020202020204" pitchFamily="34" charset="0"/>
              <a:buChar char="•"/>
            </a:pPr>
            <a:r>
              <a:rPr lang="en-US" dirty="0"/>
              <a:t>Risk acceptance: no action is taken to affect likelihood or impact.</a:t>
            </a:r>
          </a:p>
          <a:p>
            <a:pPr marL="628650" lvl="1" indent="-171450">
              <a:buFont typeface="Arial" panose="020B0604020202020204" pitchFamily="34" charset="0"/>
              <a:buChar char="•"/>
            </a:pPr>
            <a:r>
              <a:rPr lang="en-US" dirty="0"/>
              <a:t>Retaining: after risks have been changed or shared, there will be residual risks that are retained. The risk can be retained by informed decision: acceptance of the burden of loss, or benefit of gain, from a particular risk, including the acceptance of risks that have not been identified. Risks can also be retained by default, e.g. when there is a failure to identify or appropriately share or otherwise treat risks. Moreover, after opportunities have been changed or shared, there may be residual opportunities that are retained without any specific immediate action being required </a:t>
            </a:r>
            <a:r>
              <a:rPr lang="en-GB" dirty="0"/>
              <a:t>(retaining the residual opportunity).</a:t>
            </a:r>
          </a:p>
          <a:p>
            <a:pPr lvl="1"/>
            <a:endParaRPr lang="en-GB" dirty="0"/>
          </a:p>
          <a:p>
            <a:r>
              <a:rPr lang="en-US" b="1" dirty="0"/>
              <a:t>2. </a:t>
            </a:r>
            <a:r>
              <a:rPr lang="en-US" b="1" dirty="0">
                <a:solidFill>
                  <a:srgbClr val="C00000"/>
                </a:solidFill>
              </a:rPr>
              <a:t>TREAT</a:t>
            </a:r>
            <a:r>
              <a:rPr lang="en-US" b="1" dirty="0"/>
              <a:t>. </a:t>
            </a:r>
            <a:r>
              <a:rPr lang="en-US" dirty="0"/>
              <a:t>Usually, the majority of risks are addressed this way. The purpose of treatment is that whilst continuing with the activity that gives rise to the risk, specific action is take </a:t>
            </a:r>
            <a:r>
              <a:rPr lang="en-US" dirty="0" err="1"/>
              <a:t>nto</a:t>
            </a:r>
            <a:r>
              <a:rPr lang="en-US" dirty="0"/>
              <a:t> constrain a risk to an acceptable level. Actions related to this kind of approach are as follows:</a:t>
            </a:r>
          </a:p>
          <a:p>
            <a:endParaRPr lang="en-US" dirty="0"/>
          </a:p>
          <a:p>
            <a:pPr marL="628650" lvl="1" indent="-171450">
              <a:buFont typeface="Arial" panose="020B0604020202020204" pitchFamily="34" charset="0"/>
              <a:buChar char="•"/>
            </a:pPr>
            <a:r>
              <a:rPr lang="en-US" dirty="0"/>
              <a:t>Removing: removing the risk source.</a:t>
            </a:r>
          </a:p>
          <a:p>
            <a:pPr marL="628650" lvl="1" indent="-171450">
              <a:buFont typeface="Arial" panose="020B0604020202020204" pitchFamily="34" charset="0"/>
              <a:buChar char="•"/>
            </a:pPr>
            <a:r>
              <a:rPr lang="en-US" dirty="0"/>
              <a:t>Risk reduction, actions are taken for:</a:t>
            </a:r>
          </a:p>
          <a:p>
            <a:pPr marL="628650" lvl="1" indent="-171450">
              <a:buFont typeface="Arial" panose="020B0604020202020204" pitchFamily="34" charset="0"/>
              <a:buChar char="•"/>
            </a:pPr>
            <a:r>
              <a:rPr lang="en-US" dirty="0"/>
              <a:t>Changing likelihood (mitigating actions): action taken to reduce the likelihood of negative outcomes and/or to increase opportunity, to get </a:t>
            </a:r>
            <a:r>
              <a:rPr lang="en-GB" dirty="0"/>
              <a:t>good outcomes.</a:t>
            </a:r>
          </a:p>
          <a:p>
            <a:pPr marL="628650" lvl="1" indent="-171450">
              <a:buFont typeface="Arial" panose="020B0604020202020204" pitchFamily="34" charset="0"/>
              <a:buChar char="•"/>
            </a:pPr>
            <a:r>
              <a:rPr lang="en-US" dirty="0"/>
              <a:t>Changing the consequences (contingency actions): actions taken to reduce the extent of losses and/or to increase the extent of gains with reference to related opportunities. These include setting up pre-event measures and post-event responses such as continuity plans.</a:t>
            </a:r>
          </a:p>
          <a:p>
            <a:pPr marL="628650" lvl="1" indent="-171450">
              <a:buFont typeface="Arial" panose="020B0604020202020204" pitchFamily="34" charset="0"/>
              <a:buChar char="•"/>
            </a:pPr>
            <a:endParaRPr lang="en-US" dirty="0"/>
          </a:p>
          <a:p>
            <a:r>
              <a:rPr lang="en-US" dirty="0"/>
              <a:t>From the risk management perspective, the first kind of action (changing likelihood) should be preferred as it prevents the risk rather than waiting for the </a:t>
            </a:r>
            <a:r>
              <a:rPr lang="en-GB" dirty="0"/>
              <a:t>consequences.</a:t>
            </a: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13</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2410183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6157042"/>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solidFill>
                  <a:srgbClr val="C00000"/>
                </a:solidFill>
              </a:rPr>
              <a:t>. </a:t>
            </a:r>
            <a:r>
              <a:rPr lang="en-US" dirty="0"/>
              <a:t>These response action categories are:</a:t>
            </a:r>
          </a:p>
          <a:p>
            <a:endParaRPr lang="en-US" dirty="0"/>
          </a:p>
          <a:p>
            <a:r>
              <a:rPr lang="en-US" b="1" dirty="0"/>
              <a:t>3. </a:t>
            </a:r>
            <a:r>
              <a:rPr lang="en-US" b="1" dirty="0">
                <a:solidFill>
                  <a:srgbClr val="C00000"/>
                </a:solidFill>
              </a:rPr>
              <a:t>TRANSFER</a:t>
            </a:r>
            <a:r>
              <a:rPr lang="en-US" dirty="0"/>
              <a:t>. For some risks the best response may be to transfer them28. The transfer of risks may be considered to either reduce the exposure of the organization or because of another organization (which may be another public organization) judged more capable of effectively managing such risks. It is worth noting that some risks are not (fully) transferable: in particular, reputational risk can hardly be transferred. Relationship with the third party to which the risk is transferred needs to be carefully managed to ensure a successful transfer.</a:t>
            </a:r>
          </a:p>
          <a:p>
            <a:r>
              <a:rPr lang="en-US" dirty="0"/>
              <a:t>Actions related to this kind of approach are as follows:</a:t>
            </a:r>
          </a:p>
          <a:p>
            <a:endParaRPr lang="en-US" dirty="0"/>
          </a:p>
          <a:p>
            <a:pPr marL="628650" lvl="1" indent="-171450">
              <a:buFont typeface="Arial" panose="020B0604020202020204" pitchFamily="34" charset="0"/>
              <a:buChar char="•"/>
            </a:pPr>
            <a:r>
              <a:rPr lang="en-US" dirty="0"/>
              <a:t>Transferring the risk or a portion of it.</a:t>
            </a:r>
          </a:p>
          <a:p>
            <a:pPr marL="628650" lvl="1" indent="-171450">
              <a:buFont typeface="Arial" panose="020B0604020202020204" pitchFamily="34" charset="0"/>
              <a:buChar char="•"/>
            </a:pPr>
            <a:r>
              <a:rPr lang="en-US" dirty="0"/>
              <a:t>Sharing: another party or parties bearing or sharing some part of the risk outcomes, usually by providing additional capabilities or resources that increase the likelihood of opportunities, or the extent of gains from them. Sharing positive outcomes can involve sharing some of the costs involved in acquiring them. Sharing arrangements can often introduce new risks, in that the other party or parties may not effectively deliver the required capabilities or resources.</a:t>
            </a:r>
          </a:p>
          <a:p>
            <a:pPr lvl="1"/>
            <a:endParaRPr lang="en-US" dirty="0"/>
          </a:p>
          <a:p>
            <a:r>
              <a:rPr lang="en-US" b="1" dirty="0"/>
              <a:t>4. </a:t>
            </a:r>
            <a:r>
              <a:rPr lang="en-US" b="1" dirty="0">
                <a:solidFill>
                  <a:srgbClr val="C00000"/>
                </a:solidFill>
              </a:rPr>
              <a:t>TERMINATE</a:t>
            </a:r>
            <a:r>
              <a:rPr lang="en-US" dirty="0"/>
              <a:t>. Some risks will only be treatable, or reducible to acceptable levels, by terminating the activity. It is worth noting that such an option can be severely limited in the public sector when compared to the private one. It can be particularly </a:t>
            </a:r>
            <a:r>
              <a:rPr lang="en-GB" dirty="0"/>
              <a:t>important in project management.</a:t>
            </a:r>
          </a:p>
          <a:p>
            <a:endParaRPr lang="en-GB" dirty="0"/>
          </a:p>
          <a:p>
            <a:pPr marL="628650" lvl="1" indent="-171450">
              <a:buFont typeface="Arial" panose="020B0604020202020204" pitchFamily="34" charset="0"/>
              <a:buChar char="•"/>
            </a:pPr>
            <a:r>
              <a:rPr lang="en-US" dirty="0"/>
              <a:t>Avoiding: action is taken to stop the activities giving rise to risk or avoiding the risk by not starting such activities (where this option can be practiced). Risk avoidance cannot occur properly if individuals or organizations are unnecessarily risk-averse. Inappropriate risk avoidance may either increase the significance of other risks or lead to the loss of opportunities.</a:t>
            </a:r>
          </a:p>
          <a:p>
            <a:pPr lvl="1"/>
            <a:endParaRPr lang="en-US" dirty="0"/>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14</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983571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5384161"/>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t>. These response action categories are:</a:t>
            </a:r>
          </a:p>
          <a:p>
            <a:endParaRPr lang="en-US" dirty="0"/>
          </a:p>
          <a:p>
            <a:r>
              <a:rPr lang="en-US" b="1" dirty="0"/>
              <a:t>5. </a:t>
            </a:r>
            <a:r>
              <a:rPr lang="en-US" b="1" dirty="0">
                <a:solidFill>
                  <a:srgbClr val="C00000"/>
                </a:solidFill>
              </a:rPr>
              <a:t>TAKE THE OPPORTUNITY</a:t>
            </a:r>
            <a:r>
              <a:rPr lang="en-US" b="1" dirty="0"/>
              <a:t>. </a:t>
            </a:r>
            <a:r>
              <a:rPr lang="en-US" dirty="0"/>
              <a:t>This option is not an alternative to those above; rather it is</a:t>
            </a:r>
          </a:p>
          <a:p>
            <a:r>
              <a:rPr lang="en-US" dirty="0"/>
              <a:t>an option that should be considered whenever tolerating, transferring or treating a</a:t>
            </a:r>
          </a:p>
          <a:p>
            <a:r>
              <a:rPr lang="en-US" dirty="0"/>
              <a:t>risk. This can occur in two ways: the first is when an opportunity arises to exploit</a:t>
            </a:r>
          </a:p>
          <a:p>
            <a:r>
              <a:rPr lang="en-US" dirty="0"/>
              <a:t>positive impact whether or not action is taken to mitigate threats at the same time.</a:t>
            </a:r>
          </a:p>
          <a:p>
            <a:r>
              <a:rPr lang="en-US" dirty="0"/>
              <a:t>The second is when circumstances arise which, whilst not generating threats, offer</a:t>
            </a:r>
          </a:p>
          <a:p>
            <a:r>
              <a:rPr lang="en-GB" dirty="0"/>
              <a:t>positive opportunities.</a:t>
            </a:r>
          </a:p>
          <a:p>
            <a:endParaRPr lang="en-GB" dirty="0"/>
          </a:p>
          <a:p>
            <a:pPr marL="628650" lvl="1" indent="-171450">
              <a:buFont typeface="Arial" panose="020B0604020202020204" pitchFamily="34" charset="0"/>
              <a:buChar char="•"/>
            </a:pPr>
            <a:r>
              <a:rPr lang="en-US" dirty="0"/>
              <a:t>Taking/increasing: taking or increasing risk in order to pursue an opportunity. </a:t>
            </a:r>
          </a:p>
          <a:p>
            <a:pPr lvl="1"/>
            <a:endParaRPr lang="en-US" dirty="0"/>
          </a:p>
          <a:p>
            <a:r>
              <a:rPr lang="en-US" dirty="0"/>
              <a:t>Risk treatment options are not necessarily mutually exclusive, or appropriate in all circumstances. Often a risk response may combine two or more of these strategies to achieve the desired results. An organization can normally benefit from adopting a combination of treatment options. Implementation of the risk responses selected involves developing a risk plan, outlining the management processes that will be used to manage risk or opportunity to a level set up by the organization’s ‘risk appetite’ and culture.</a:t>
            </a:r>
          </a:p>
          <a:p>
            <a:pPr lvl="1"/>
            <a:endParaRPr lang="en-US" dirty="0"/>
          </a:p>
          <a:p>
            <a:r>
              <a:rPr lang="en-US" dirty="0"/>
              <a:t>Risk treatment involves selecting one or more options for modifying risks, and implementing</a:t>
            </a:r>
          </a:p>
          <a:p>
            <a:r>
              <a:rPr lang="en-US" dirty="0"/>
              <a:t>those options. Once implemented, treatments provide or modify controls: any action taken</a:t>
            </a:r>
          </a:p>
          <a:p>
            <a:r>
              <a:rPr lang="en-US" dirty="0"/>
              <a:t>to address a risk forms part of what is known as “internal control”.</a:t>
            </a:r>
            <a:endParaRPr lang="en-US" i="1" dirty="0">
              <a:latin typeface="Calibri" panose="020F0502020204030204" pitchFamily="34" charset="0"/>
            </a:endParaRP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15</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4170892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lgn="just" defTabSz="457200" eaLnBrk="0" fontAlgn="base" hangingPunct="0">
              <a:lnSpc>
                <a:spcPct val="114000"/>
              </a:lnSpc>
              <a:spcBef>
                <a:spcPct val="0"/>
              </a:spcBef>
              <a:spcAft>
                <a:spcPts val="600"/>
              </a:spcAft>
            </a:pPr>
            <a:r>
              <a:rPr lang="en-GB" sz="1600" b="1" i="1" dirty="0">
                <a:latin typeface="Calibri" panose="020F0502020204030204" pitchFamily="34" charset="0"/>
              </a:rPr>
              <a:t>Monitoring &amp; Review</a:t>
            </a:r>
          </a:p>
          <a:p>
            <a:pPr algn="just">
              <a:lnSpc>
                <a:spcPct val="114000"/>
              </a:lnSpc>
              <a:spcAft>
                <a:spcPts val="300"/>
              </a:spcAft>
            </a:pPr>
            <a:r>
              <a:rPr lang="en-US" b="1" dirty="0">
                <a:solidFill>
                  <a:srgbClr val="C00000"/>
                </a:solidFill>
                <a:latin typeface="Calibri" panose="020F0502020204030204" pitchFamily="34" charset="0"/>
              </a:rPr>
              <a:t>Monitoring processes should encompass all the features of risk management </a:t>
            </a:r>
            <a:r>
              <a:rPr lang="en-US" dirty="0">
                <a:latin typeface="Calibri" panose="020F0502020204030204" pitchFamily="34" charset="0"/>
              </a:rPr>
              <a:t>to:</a:t>
            </a: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Ensure that controls are effective and efficient</a:t>
            </a:r>
            <a:r>
              <a:rPr lang="en-US" dirty="0">
                <a:latin typeface="Calibri" panose="020F0502020204030204" pitchFamily="34" charset="0"/>
              </a:rPr>
              <a:t>;</a:t>
            </a: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Detect any changes in existing risks </a:t>
            </a:r>
            <a:r>
              <a:rPr lang="en-US" dirty="0">
                <a:latin typeface="Calibri" panose="020F0502020204030204" pitchFamily="34" charset="0"/>
              </a:rPr>
              <a:t>reviewing risk treatments and priorities;</a:t>
            </a:r>
            <a:endParaRPr lang="en-US" b="1" dirty="0">
              <a:latin typeface="Calibri" panose="020F0502020204030204" pitchFamily="34" charset="0"/>
            </a:endParaRP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Identify emerging risks</a:t>
            </a:r>
          </a:p>
          <a:p>
            <a:pPr marL="85725" algn="just">
              <a:lnSpc>
                <a:spcPct val="114000"/>
              </a:lnSpc>
              <a:spcAft>
                <a:spcPts val="300"/>
              </a:spcAft>
            </a:pPr>
            <a:endParaRPr lang="en-US" sz="500" b="1" dirty="0">
              <a:latin typeface="Calibri" panose="020F0502020204030204" pitchFamily="34" charset="0"/>
            </a:endParaRPr>
          </a:p>
          <a:p>
            <a:r>
              <a:rPr lang="en-US" dirty="0"/>
              <a:t>Monitoring and review are two different and complementary activities, since monitoring</a:t>
            </a:r>
          </a:p>
          <a:p>
            <a:r>
              <a:rPr lang="en-US" dirty="0"/>
              <a:t>involves the routine surveillance of actual performance against expected (or required)</a:t>
            </a:r>
          </a:p>
          <a:p>
            <a:r>
              <a:rPr lang="en-US" dirty="0"/>
              <a:t>performance, while review involves periodic checking of the current situation for changes in the internal/external context.</a:t>
            </a:r>
          </a:p>
          <a:p>
            <a:endParaRPr lang="en-US" dirty="0"/>
          </a:p>
          <a:p>
            <a:r>
              <a:rPr lang="en-US" dirty="0"/>
              <a:t>The overall responsibility for monitoring and review activities relies on the board and top</a:t>
            </a:r>
          </a:p>
          <a:p>
            <a:r>
              <a:rPr lang="en-US" dirty="0"/>
              <a:t>management: the way the top management reacts to the results of monitoring program will</a:t>
            </a:r>
          </a:p>
          <a:p>
            <a:r>
              <a:rPr lang="en-US" dirty="0"/>
              <a:t>affect the actions of employees.</a:t>
            </a:r>
          </a:p>
          <a:p>
            <a:endParaRPr lang="en-US" b="1" dirty="0">
              <a:latin typeface="Calibri" panose="020F0502020204030204" pitchFamily="34" charset="0"/>
            </a:endParaRPr>
          </a:p>
          <a:p>
            <a:pPr algn="just">
              <a:lnSpc>
                <a:spcPct val="114000"/>
              </a:lnSpc>
              <a:spcAft>
                <a:spcPts val="300"/>
              </a:spcAft>
            </a:pPr>
            <a:r>
              <a:rPr lang="en-US" b="1" dirty="0">
                <a:solidFill>
                  <a:srgbClr val="C00000"/>
                </a:solidFill>
                <a:latin typeface="Calibri" panose="020F0502020204030204" pitchFamily="34" charset="0"/>
              </a:rPr>
              <a:t>Monitoring should be an integral part of risk management</a:t>
            </a:r>
            <a:r>
              <a:rPr lang="en-US" dirty="0">
                <a:latin typeface="Calibri" panose="020F0502020204030204" pitchFamily="34" charset="0"/>
              </a:rPr>
              <a:t>, and it owns to the managers who are responsible for control the responses to risks. </a:t>
            </a:r>
          </a:p>
          <a:p>
            <a:pPr algn="just">
              <a:lnSpc>
                <a:spcPct val="114000"/>
              </a:lnSpc>
              <a:spcAft>
                <a:spcPts val="300"/>
              </a:spcAft>
            </a:pPr>
            <a:r>
              <a:rPr lang="en-US" dirty="0">
                <a:latin typeface="Calibri" panose="020F0502020204030204" pitchFamily="34" charset="0"/>
              </a:rPr>
              <a:t>This </a:t>
            </a:r>
            <a:r>
              <a:rPr lang="en-US" b="1" dirty="0">
                <a:latin typeface="Calibri" panose="020F0502020204030204" pitchFamily="34" charset="0"/>
              </a:rPr>
              <a:t>phase </a:t>
            </a:r>
            <a:r>
              <a:rPr lang="en-US" dirty="0">
                <a:latin typeface="Calibri" panose="020F0502020204030204" pitchFamily="34" charset="0"/>
              </a:rPr>
              <a:t>concerns:</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Environment scanning by risk owners</a:t>
            </a:r>
            <a:r>
              <a:rPr lang="en-US" dirty="0">
                <a:latin typeface="Calibri" panose="020F0502020204030204" pitchFamily="34" charset="0"/>
              </a:rPr>
              <a:t>, to monitor changes in risks or in context;</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Risk treatment plan </a:t>
            </a:r>
            <a:r>
              <a:rPr lang="en-US" dirty="0">
                <a:latin typeface="Calibri" panose="020F0502020204030204" pitchFamily="34" charset="0"/>
              </a:rPr>
              <a:t>monitoring by risk owners;</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Control monitoring </a:t>
            </a:r>
            <a:r>
              <a:rPr lang="en-US" dirty="0">
                <a:latin typeface="Calibri" panose="020F0502020204030204" pitchFamily="34" charset="0"/>
              </a:rPr>
              <a:t>by control owners and risk officers, through performance indicators and key risk indicators, according to the quantitative thresholds described in the risk appetite statement</a:t>
            </a:r>
            <a:endParaRPr lang="en-US" b="1" dirty="0">
              <a:latin typeface="Calibri" panose="020F0502020204030204" pitchFamily="34" charset="0"/>
            </a:endParaRPr>
          </a:p>
          <a:p>
            <a:pPr marL="85725" algn="just">
              <a:lnSpc>
                <a:spcPct val="114000"/>
              </a:lnSpc>
              <a:spcAft>
                <a:spcPts val="300"/>
              </a:spcAft>
            </a:pPr>
            <a:endParaRPr lang="en-US" sz="800" b="1" dirty="0">
              <a:latin typeface="Calibri" panose="020F0502020204030204" pitchFamily="34" charset="0"/>
            </a:endParaRPr>
          </a:p>
          <a:p>
            <a:pPr algn="just">
              <a:lnSpc>
                <a:spcPct val="114000"/>
              </a:lnSpc>
              <a:spcAft>
                <a:spcPts val="300"/>
              </a:spcAft>
            </a:pPr>
            <a:r>
              <a:rPr lang="en-US" b="1" dirty="0">
                <a:solidFill>
                  <a:srgbClr val="C00000"/>
                </a:solidFill>
                <a:latin typeface="Calibri" panose="020F0502020204030204" pitchFamily="34" charset="0"/>
              </a:rPr>
              <a:t>Monitoring</a:t>
            </a:r>
            <a:r>
              <a:rPr lang="en-US" dirty="0">
                <a:solidFill>
                  <a:srgbClr val="C00000"/>
                </a:solidFill>
                <a:latin typeface="Calibri" panose="020F0502020204030204" pitchFamily="34" charset="0"/>
              </a:rPr>
              <a:t> </a:t>
            </a:r>
            <a:r>
              <a:rPr lang="en-US" dirty="0">
                <a:latin typeface="Calibri" panose="020F0502020204030204" pitchFamily="34" charset="0"/>
              </a:rPr>
              <a:t>and review activities can also be considered in terms of a </a:t>
            </a:r>
            <a:r>
              <a:rPr lang="en-US" b="1" dirty="0">
                <a:latin typeface="Calibri" panose="020F0502020204030204" pitchFamily="34" charset="0"/>
              </a:rPr>
              <a:t>hierarchy. </a:t>
            </a:r>
          </a:p>
          <a:p>
            <a:pPr algn="just">
              <a:lnSpc>
                <a:spcPct val="114000"/>
              </a:lnSpc>
              <a:spcAft>
                <a:spcPts val="300"/>
              </a:spcAft>
            </a:pPr>
            <a:r>
              <a:rPr lang="en-US" b="1" dirty="0">
                <a:latin typeface="Calibri" panose="020F0502020204030204" pitchFamily="34" charset="0"/>
              </a:rPr>
              <a:t>Responsibilities can vary according to the kind of risks monitored </a:t>
            </a:r>
            <a:r>
              <a:rPr lang="en-US" dirty="0">
                <a:latin typeface="Calibri" panose="020F0502020204030204" pitchFamily="34" charset="0"/>
              </a:rPr>
              <a:t>(corporate, operational, project): </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corporate risks </a:t>
            </a:r>
            <a:r>
              <a:rPr lang="en-US" dirty="0">
                <a:latin typeface="Calibri" panose="020F0502020204030204" pitchFamily="34" charset="0"/>
              </a:rPr>
              <a:t>are monitored by </a:t>
            </a:r>
            <a:r>
              <a:rPr lang="en-US" i="1" dirty="0">
                <a:latin typeface="Calibri" panose="020F0502020204030204" pitchFamily="34" charset="0"/>
              </a:rPr>
              <a:t>senior managers </a:t>
            </a:r>
            <a:r>
              <a:rPr lang="en-US" dirty="0">
                <a:latin typeface="Calibri" panose="020F0502020204030204" pitchFamily="34" charset="0"/>
              </a:rPr>
              <a:t>(i.e., directors or heads of </a:t>
            </a:r>
            <a:r>
              <a:rPr lang="en-US" dirty="0" err="1">
                <a:latin typeface="Calibri" panose="020F0502020204030204" pitchFamily="34" charset="0"/>
              </a:rPr>
              <a:t>dept</a:t>
            </a:r>
            <a:r>
              <a:rPr lang="en-US" dirty="0">
                <a:latin typeface="Calibri" panose="020F0502020204030204" pitchFamily="34" charset="0"/>
              </a:rPr>
              <a:t>);</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operational risks </a:t>
            </a:r>
            <a:r>
              <a:rPr lang="en-US" dirty="0">
                <a:latin typeface="Calibri" panose="020F0502020204030204" pitchFamily="34" charset="0"/>
              </a:rPr>
              <a:t>are monitored at </a:t>
            </a:r>
            <a:r>
              <a:rPr lang="en-US" i="1" dirty="0">
                <a:latin typeface="Calibri" panose="020F0502020204030204" pitchFamily="34" charset="0"/>
              </a:rPr>
              <a:t>business unit level</a:t>
            </a:r>
            <a:r>
              <a:rPr lang="en-US" dirty="0">
                <a:latin typeface="Calibri" panose="020F0502020204030204" pitchFamily="34" charset="0"/>
              </a:rPr>
              <a:t>; </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project risks are </a:t>
            </a:r>
            <a:r>
              <a:rPr lang="en-US" dirty="0">
                <a:latin typeface="Calibri" panose="020F0502020204030204" pitchFamily="34" charset="0"/>
              </a:rPr>
              <a:t>monitored </a:t>
            </a:r>
            <a:r>
              <a:rPr lang="en-US" i="1" dirty="0">
                <a:latin typeface="Calibri" panose="020F0502020204030204" pitchFamily="34" charset="0"/>
              </a:rPr>
              <a:t>within the project management system</a:t>
            </a:r>
            <a:r>
              <a:rPr lang="en-US" dirty="0">
                <a:latin typeface="Calibri" panose="020F0502020204030204" pitchFamily="34" charset="0"/>
              </a:rPr>
              <a:t>.</a:t>
            </a:r>
          </a:p>
          <a:p>
            <a:pPr marL="85725" algn="just">
              <a:lnSpc>
                <a:spcPct val="114000"/>
              </a:lnSpc>
              <a:spcAft>
                <a:spcPts val="300"/>
              </a:spcAft>
            </a:pPr>
            <a:endParaRPr lang="en-US" b="1" dirty="0">
              <a:latin typeface="Calibri" panose="020F0502020204030204" pitchFamily="34" charset="0"/>
            </a:endParaRPr>
          </a:p>
          <a:p>
            <a:pPr marL="85725" algn="just">
              <a:lnSpc>
                <a:spcPct val="114000"/>
              </a:lnSpc>
              <a:spcAft>
                <a:spcPts val="3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16</a:t>
            </a:fld>
            <a:endParaRPr lang="en-US" dirty="0"/>
          </a:p>
        </p:txBody>
      </p:sp>
      <p:sp>
        <p:nvSpPr>
          <p:cNvPr id="5" name="Rectangle 4">
            <a:extLst>
              <a:ext uri="{FF2B5EF4-FFF2-40B4-BE49-F238E27FC236}">
                <a16:creationId xmlns:a16="http://schemas.microsoft.com/office/drawing/2014/main" xmlns="" id="{269CB367-514B-4A2D-8F0A-900CA734E9B0}"/>
              </a:ext>
            </a:extLst>
          </p:cNvPr>
          <p:cNvSpPr/>
          <p:nvPr/>
        </p:nvSpPr>
        <p:spPr>
          <a:xfrm>
            <a:off x="3206750" y="418877"/>
            <a:ext cx="3429000" cy="1754326"/>
          </a:xfrm>
          <a:prstGeom prst="rect">
            <a:avLst/>
          </a:prstGeom>
        </p:spPr>
        <p:txBody>
          <a:bodyPr>
            <a:spAutoFit/>
          </a:bodyPr>
          <a:lstStyle/>
          <a:p>
            <a:pPr algn="r"/>
            <a:r>
              <a:rPr lang="en-US" dirty="0">
                <a:latin typeface="Calibri" panose="020F0502020204030204" pitchFamily="34" charset="0"/>
              </a:rPr>
              <a:t>Risk management is </a:t>
            </a:r>
            <a:r>
              <a:rPr lang="en-US" b="1" dirty="0">
                <a:solidFill>
                  <a:srgbClr val="C00000"/>
                </a:solidFill>
                <a:latin typeface="Calibri" panose="020F0502020204030204" pitchFamily="34" charset="0"/>
              </a:rPr>
              <a:t>dynamic, iterative and responsive to change</a:t>
            </a:r>
            <a:r>
              <a:rPr lang="en-US" dirty="0">
                <a:latin typeface="Calibri" panose="020F0502020204030204" pitchFamily="34" charset="0"/>
              </a:rPr>
              <a:t>. As risks and priorities</a:t>
            </a:r>
          </a:p>
          <a:p>
            <a:pPr algn="r"/>
            <a:r>
              <a:rPr lang="en-US" dirty="0">
                <a:latin typeface="Calibri" panose="020F0502020204030204" pitchFamily="34" charset="0"/>
              </a:rPr>
              <a:t>change, risk treatments should be </a:t>
            </a:r>
            <a:r>
              <a:rPr lang="en-US" b="1" dirty="0">
                <a:solidFill>
                  <a:srgbClr val="C00000"/>
                </a:solidFill>
                <a:latin typeface="Calibri" panose="020F0502020204030204" pitchFamily="34" charset="0"/>
              </a:rPr>
              <a:t>monitored</a:t>
            </a:r>
            <a:r>
              <a:rPr lang="en-US" dirty="0">
                <a:latin typeface="Calibri" panose="020F0502020204030204" pitchFamily="34" charset="0"/>
              </a:rPr>
              <a:t> as a part of the risk management process.</a:t>
            </a:r>
            <a:endParaRPr lang="en-GB" dirty="0"/>
          </a:p>
        </p:txBody>
      </p:sp>
    </p:spTree>
    <p:extLst>
      <p:ext uri="{BB962C8B-B14F-4D97-AF65-F5344CB8AC3E}">
        <p14:creationId xmlns:p14="http://schemas.microsoft.com/office/powerpoint/2010/main" val="1466532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549275"/>
            <a:ext cx="2867025" cy="1612900"/>
          </a:xfrm>
        </p:spPr>
      </p:sp>
      <p:sp>
        <p:nvSpPr>
          <p:cNvPr id="3" name="Notes Placeholder 2"/>
          <p:cNvSpPr>
            <a:spLocks noGrp="1"/>
          </p:cNvSpPr>
          <p:nvPr>
            <p:ph type="body" idx="1"/>
          </p:nvPr>
        </p:nvSpPr>
        <p:spPr>
          <a:xfrm>
            <a:off x="438150" y="2361685"/>
            <a:ext cx="5900952" cy="6436326"/>
          </a:xfrm>
        </p:spPr>
        <p:txBody>
          <a:bodyPr/>
          <a:lstStyle/>
          <a:p>
            <a:r>
              <a:rPr lang="en-GB" b="1" i="1" dirty="0"/>
              <a:t>Key risk indicators</a:t>
            </a:r>
          </a:p>
          <a:p>
            <a:endParaRPr lang="en-GB" b="1" i="1" dirty="0"/>
          </a:p>
          <a:p>
            <a:r>
              <a:rPr lang="en-US" dirty="0"/>
              <a:t>Key risk indicators (KRIs) are used for monitoring risk treatment actions.</a:t>
            </a:r>
          </a:p>
          <a:p>
            <a:endParaRPr lang="en-US" dirty="0"/>
          </a:p>
          <a:p>
            <a:r>
              <a:rPr lang="en-US" dirty="0"/>
              <a:t>Key risk indicators are metrics used to provide an early warning on increasing risk exposures</a:t>
            </a:r>
          </a:p>
          <a:p>
            <a:r>
              <a:rPr lang="en-US" dirty="0"/>
              <a:t>in different areas within an organization. In some instances, they may represent key ratios</a:t>
            </a:r>
          </a:p>
          <a:p>
            <a:r>
              <a:rPr lang="en-US" dirty="0"/>
              <a:t>that are tracked by management throughout the organization as indicators of evolving risks,</a:t>
            </a:r>
          </a:p>
          <a:p>
            <a:r>
              <a:rPr lang="en-US" dirty="0"/>
              <a:t>and potential opportunities, that alert on the need for actions to be taken. Others may be</a:t>
            </a:r>
          </a:p>
          <a:p>
            <a:r>
              <a:rPr lang="en-US" dirty="0"/>
              <a:t>more complex, and involve aggregation of several individual risk indicators into a multidimensional score about emerging events, that may lead to new risks or opportunities.</a:t>
            </a:r>
          </a:p>
          <a:p>
            <a:endParaRPr lang="en-US" dirty="0"/>
          </a:p>
          <a:p>
            <a:r>
              <a:rPr lang="en-US" dirty="0"/>
              <a:t>KRIs are typically derived from specific events or root causes, internally or externally</a:t>
            </a:r>
          </a:p>
          <a:p>
            <a:r>
              <a:rPr lang="en-US" dirty="0"/>
              <a:t>identified, that can prevent performance goals from being achieved. Linkage of top risks to</a:t>
            </a:r>
          </a:p>
          <a:p>
            <a:r>
              <a:rPr lang="en-US" dirty="0"/>
              <a:t>core strategies helps pinpoint the most relevant information that can serve as an effective</a:t>
            </a:r>
          </a:p>
          <a:p>
            <a:r>
              <a:rPr lang="en-US" dirty="0"/>
              <a:t>leading indicator of an emerging risk.</a:t>
            </a:r>
          </a:p>
          <a:p>
            <a:endParaRPr lang="en-US" dirty="0"/>
          </a:p>
          <a:p>
            <a:r>
              <a:rPr lang="en-US" dirty="0"/>
              <a:t>An effective method for developing KRIs begins by </a:t>
            </a:r>
            <a:r>
              <a:rPr lang="en-US" dirty="0" err="1"/>
              <a:t>analysing</a:t>
            </a:r>
            <a:r>
              <a:rPr lang="en-US" dirty="0"/>
              <a:t> a risk-event that has affected</a:t>
            </a:r>
          </a:p>
          <a:p>
            <a:r>
              <a:rPr lang="en-US" dirty="0"/>
              <a:t>the organization in the past (or at present), and then working backwards to pinpoint</a:t>
            </a:r>
          </a:p>
          <a:p>
            <a:r>
              <a:rPr lang="en-US" dirty="0"/>
              <a:t>intermediate and root cause events that led to the ultimate loss or lost opportunity. The</a:t>
            </a:r>
          </a:p>
          <a:p>
            <a:r>
              <a:rPr lang="en-US" dirty="0"/>
              <a:t>closer the KRI is to the root cause of a risk-event, the more likely that the KRI will provide</a:t>
            </a:r>
          </a:p>
          <a:p>
            <a:r>
              <a:rPr lang="en-US" dirty="0"/>
              <a:t>management time to take positive action to respond to such an event.</a:t>
            </a:r>
          </a:p>
          <a:p>
            <a:endParaRPr lang="en-US" dirty="0"/>
          </a:p>
          <a:p>
            <a:r>
              <a:rPr lang="en-US" dirty="0"/>
              <a:t>Effective KRIs often result from being developed by teams including professional risk</a:t>
            </a:r>
          </a:p>
          <a:p>
            <a:r>
              <a:rPr lang="en-US" dirty="0"/>
              <a:t>management staff, and business unit managers with a deep understanding of the</a:t>
            </a:r>
          </a:p>
          <a:p>
            <a:r>
              <a:rPr lang="en-US" dirty="0"/>
              <a:t>operational processes subject to potential risks. Ideally, these KRIs are developed in</a:t>
            </a:r>
          </a:p>
          <a:p>
            <a:r>
              <a:rPr lang="en-US" dirty="0"/>
              <a:t>cooperation with strategic plans for individual business units, and can then embed</a:t>
            </a:r>
          </a:p>
          <a:p>
            <a:r>
              <a:rPr lang="en-US" dirty="0"/>
              <a:t>acceptable deviations from the plan which fall within the overall risk appetite of the</a:t>
            </a:r>
          </a:p>
          <a:p>
            <a:r>
              <a:rPr lang="en-GB" dirty="0"/>
              <a:t>organization.</a:t>
            </a:r>
          </a:p>
        </p:txBody>
      </p:sp>
      <p:sp>
        <p:nvSpPr>
          <p:cNvPr id="4" name="Slide Number Placeholder 3"/>
          <p:cNvSpPr>
            <a:spLocks noGrp="1"/>
          </p:cNvSpPr>
          <p:nvPr>
            <p:ph type="sldNum" sz="quarter" idx="10"/>
          </p:nvPr>
        </p:nvSpPr>
        <p:spPr/>
        <p:txBody>
          <a:bodyPr/>
          <a:lstStyle/>
          <a:p>
            <a:fld id="{32674CE4-FBD8-4481-AEFB-CA53E599A745}" type="slidenum">
              <a:rPr lang="en-US" smtClean="0"/>
              <a:t>17</a:t>
            </a:fld>
            <a:endParaRPr lang="en-US" dirty="0"/>
          </a:p>
        </p:txBody>
      </p:sp>
    </p:spTree>
    <p:extLst>
      <p:ext uri="{BB962C8B-B14F-4D97-AF65-F5344CB8AC3E}">
        <p14:creationId xmlns:p14="http://schemas.microsoft.com/office/powerpoint/2010/main" val="1814638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549275"/>
            <a:ext cx="2867025" cy="1612900"/>
          </a:xfrm>
        </p:spPr>
      </p:sp>
      <p:sp>
        <p:nvSpPr>
          <p:cNvPr id="3" name="Notes Placeholder 2"/>
          <p:cNvSpPr>
            <a:spLocks noGrp="1"/>
          </p:cNvSpPr>
          <p:nvPr>
            <p:ph type="body" idx="1"/>
          </p:nvPr>
        </p:nvSpPr>
        <p:spPr>
          <a:xfrm>
            <a:off x="438150" y="2361685"/>
            <a:ext cx="5900952" cy="6436326"/>
          </a:xfrm>
        </p:spPr>
        <p:txBody>
          <a:bodyPr/>
          <a:lstStyle/>
          <a:p>
            <a:r>
              <a:rPr lang="en-GB" b="1" i="1" dirty="0"/>
              <a:t>Key risk indicators</a:t>
            </a:r>
          </a:p>
          <a:p>
            <a:endParaRPr lang="en-GB" b="1" i="1" dirty="0"/>
          </a:p>
          <a:p>
            <a:r>
              <a:rPr lang="en-US" dirty="0"/>
              <a:t>The development of KRIs that can provide relevant and timely information, to both the</a:t>
            </a:r>
          </a:p>
          <a:p>
            <a:r>
              <a:rPr lang="en-US" dirty="0"/>
              <a:t>board and senior management, is a significant component of effective risk oversight. It is</a:t>
            </a:r>
          </a:p>
          <a:p>
            <a:r>
              <a:rPr lang="en-US" dirty="0"/>
              <a:t>also important to consider the frequency of reporting the KRIs. The appropriate time horizon depends on the main user of a specific KRI. For operational managers, real-time reporting may be necessary. For senior management, where a compilation of KRIs that highlight potential deviations from organization-level targets is the likely goal, a less frequent (e.g., weekly) status report may be enough. At the board level, the reporting is often aggregated to allow a broader analysis. Management can then use such analyses to identify information related to the root cause event, or intermediate event that might serve as a key risk indicator related to either event. When KRIs for root cause events and intermediate events are monitored, management is in the best position to identify early mitigation strategies to begin to reduce or eliminate the impact associated with an emerging risk event.</a:t>
            </a:r>
          </a:p>
          <a:p>
            <a:endParaRPr lang="en-US" dirty="0"/>
          </a:p>
          <a:p>
            <a:r>
              <a:rPr lang="en-US" dirty="0"/>
              <a:t>KRIs do not manage or treat risk, and can lead to a false sense of safety if poorly designed.</a:t>
            </a:r>
          </a:p>
          <a:p>
            <a:r>
              <a:rPr lang="en-US" dirty="0"/>
              <a:t>An important feature of any KRI is the quality of the available data used to monitor a specific</a:t>
            </a:r>
          </a:p>
          <a:p>
            <a:r>
              <a:rPr lang="en-US" dirty="0"/>
              <a:t>risk, and attention must be paid to the source of information, either internal to the organization or drawn from an external party. Sources of information to inform decisions</a:t>
            </a:r>
          </a:p>
          <a:p>
            <a:r>
              <a:rPr lang="en-US" dirty="0"/>
              <a:t>about the choice of KRIs may be available; for example, internal data may be available</a:t>
            </a:r>
          </a:p>
          <a:p>
            <a:r>
              <a:rPr lang="en-US" dirty="0"/>
              <a:t>concerning prior risk events which can be informative about potential future exposures.</a:t>
            </a:r>
          </a:p>
          <a:p>
            <a:r>
              <a:rPr lang="en-US" dirty="0"/>
              <a:t>Nevertheless, internal data is often unavailable for many risks — especially if not previously</a:t>
            </a:r>
          </a:p>
          <a:p>
            <a:r>
              <a:rPr lang="en-US" dirty="0"/>
              <a:t>encountered. In addition, risks likely to have a significant impact may often arise from</a:t>
            </a:r>
          </a:p>
          <a:p>
            <a:r>
              <a:rPr lang="en-US" dirty="0"/>
              <a:t>external sources, such as changes in economic conditions, interest rate shifts, or new</a:t>
            </a:r>
          </a:p>
          <a:p>
            <a:r>
              <a:rPr lang="en-US" dirty="0"/>
              <a:t>regulatory requirements/legislation. Therefore, KRIs may be based on external data, given</a:t>
            </a:r>
          </a:p>
          <a:p>
            <a:r>
              <a:rPr lang="en-US" dirty="0"/>
              <a:t>that root cause and intermediate events may arise from outside the organization.</a:t>
            </a:r>
          </a:p>
          <a:p>
            <a:endParaRPr lang="en-US" dirty="0"/>
          </a:p>
          <a:p>
            <a:r>
              <a:rPr lang="en-GB" dirty="0"/>
              <a:t>A well-designed KRI should:</a:t>
            </a:r>
          </a:p>
          <a:p>
            <a:r>
              <a:rPr lang="en-US" dirty="0"/>
              <a:t>1) Be based on established practices or benchmarks;</a:t>
            </a:r>
          </a:p>
          <a:p>
            <a:r>
              <a:rPr lang="en-US" dirty="0"/>
              <a:t>2) Be consistently developed across the organization;</a:t>
            </a:r>
          </a:p>
          <a:p>
            <a:r>
              <a:rPr lang="en-US" dirty="0"/>
              <a:t>3) Provide an unambiguous and intuitive view of the highlighted risk;</a:t>
            </a:r>
          </a:p>
          <a:p>
            <a:r>
              <a:rPr lang="en-US" dirty="0"/>
              <a:t>4) Allow for measurable comparisons across time and business units;</a:t>
            </a:r>
          </a:p>
          <a:p>
            <a:r>
              <a:rPr lang="en-US" dirty="0"/>
              <a:t>5) Provide opportunities to assess the performance of risk owners on a timely basis;</a:t>
            </a:r>
          </a:p>
          <a:p>
            <a:r>
              <a:rPr lang="en-GB" dirty="0"/>
              <a:t>6) Consume resources efficiently.</a:t>
            </a:r>
          </a:p>
        </p:txBody>
      </p:sp>
      <p:sp>
        <p:nvSpPr>
          <p:cNvPr id="4" name="Slide Number Placeholder 3"/>
          <p:cNvSpPr>
            <a:spLocks noGrp="1"/>
          </p:cNvSpPr>
          <p:nvPr>
            <p:ph type="sldNum" sz="quarter" idx="10"/>
          </p:nvPr>
        </p:nvSpPr>
        <p:spPr/>
        <p:txBody>
          <a:bodyPr/>
          <a:lstStyle/>
          <a:p>
            <a:fld id="{32674CE4-FBD8-4481-AEFB-CA53E599A745}" type="slidenum">
              <a:rPr lang="en-US" smtClean="0"/>
              <a:t>18</a:t>
            </a:fld>
            <a:endParaRPr lang="en-US" dirty="0"/>
          </a:p>
        </p:txBody>
      </p:sp>
    </p:spTree>
    <p:extLst>
      <p:ext uri="{BB962C8B-B14F-4D97-AF65-F5344CB8AC3E}">
        <p14:creationId xmlns:p14="http://schemas.microsoft.com/office/powerpoint/2010/main" val="2298374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530225"/>
            <a:ext cx="2857500" cy="1606550"/>
          </a:xfrm>
        </p:spPr>
      </p:sp>
      <p:sp>
        <p:nvSpPr>
          <p:cNvPr id="3" name="Notes Placeholder 2"/>
          <p:cNvSpPr>
            <a:spLocks noGrp="1"/>
          </p:cNvSpPr>
          <p:nvPr>
            <p:ph type="body" idx="1"/>
          </p:nvPr>
        </p:nvSpPr>
        <p:spPr>
          <a:xfrm>
            <a:off x="436563" y="2441121"/>
            <a:ext cx="5976112" cy="6244091"/>
          </a:xfrm>
        </p:spPr>
        <p:txBody>
          <a:bodyPr/>
          <a:lstStyle/>
          <a:p>
            <a:r>
              <a:rPr lang="en-US" dirty="0"/>
              <a:t>The internal control framework, which includes the risk management framework and the</a:t>
            </a:r>
          </a:p>
          <a:p>
            <a:r>
              <a:rPr lang="en-US" dirty="0"/>
              <a:t>internal audit framework, differentiates among three levels of control:</a:t>
            </a:r>
          </a:p>
          <a:p>
            <a:endParaRPr lang="en-US" dirty="0"/>
          </a:p>
          <a:p>
            <a:r>
              <a:rPr lang="en-US" dirty="0"/>
              <a:t>- </a:t>
            </a:r>
            <a:r>
              <a:rPr lang="en-US" b="1" dirty="0">
                <a:solidFill>
                  <a:srgbClr val="C00000"/>
                </a:solidFill>
              </a:rPr>
              <a:t>Internal control (preventative or subsequent</a:t>
            </a:r>
            <a:r>
              <a:rPr lang="en-US" b="1" dirty="0"/>
              <a:t>), </a:t>
            </a:r>
            <a:r>
              <a:rPr lang="en-US" dirty="0"/>
              <a:t>deployed within the risk management</a:t>
            </a:r>
          </a:p>
          <a:p>
            <a:r>
              <a:rPr lang="en-US" dirty="0"/>
              <a:t>framework, under the responsibility of management (risk owners), aiming to prevent</a:t>
            </a:r>
          </a:p>
          <a:p>
            <a:r>
              <a:rPr lang="en-US" dirty="0"/>
              <a:t>or reduce the consequences related to risk occurrence</a:t>
            </a:r>
          </a:p>
          <a:p>
            <a:endParaRPr lang="en-US" dirty="0"/>
          </a:p>
          <a:p>
            <a:r>
              <a:rPr lang="en-US" dirty="0"/>
              <a:t>- “</a:t>
            </a:r>
            <a:r>
              <a:rPr lang="en-US" b="1" dirty="0">
                <a:solidFill>
                  <a:srgbClr val="C00000"/>
                </a:solidFill>
              </a:rPr>
              <a:t>Compliance</a:t>
            </a:r>
            <a:r>
              <a:rPr lang="en-US" dirty="0"/>
              <a:t>” level, aiming to help and monitor an actual risk management</a:t>
            </a:r>
          </a:p>
          <a:p>
            <a:r>
              <a:rPr lang="en-US" dirty="0"/>
              <a:t>implementation by risk-owners; such a level oversees risk assessment and control processes also ensuring their consistency with organizational goals (risk management </a:t>
            </a:r>
            <a:r>
              <a:rPr lang="en-GB" dirty="0"/>
              <a:t>unit)</a:t>
            </a:r>
          </a:p>
          <a:p>
            <a:endParaRPr lang="en-GB" dirty="0"/>
          </a:p>
          <a:p>
            <a:r>
              <a:rPr lang="en-US" dirty="0"/>
              <a:t>- “</a:t>
            </a:r>
            <a:r>
              <a:rPr lang="en-US" b="1" dirty="0">
                <a:solidFill>
                  <a:srgbClr val="C00000"/>
                </a:solidFill>
              </a:rPr>
              <a:t>Risk based audit”, </a:t>
            </a:r>
            <a:r>
              <a:rPr lang="en-US" dirty="0"/>
              <a:t>ensuring an effective deployment of audit resources to assess management of those risks related to the actions of an organization, by examining and evaluating the adequacy of the risk management system and internal controls, processes and management. Therefore, internal audit monitors and shows the progress of implementation of audit recommendations and improvements in the </a:t>
            </a:r>
            <a:r>
              <a:rPr lang="en-GB" dirty="0"/>
              <a:t>audited area.</a:t>
            </a:r>
          </a:p>
          <a:p>
            <a:endParaRPr lang="en-GB" dirty="0"/>
          </a:p>
          <a:p>
            <a:r>
              <a:rPr lang="en-US" dirty="0"/>
              <a:t>The Risk Based Audit (RBA) objectives are as follows:</a:t>
            </a:r>
          </a:p>
          <a:p>
            <a:endParaRPr lang="en-US" dirty="0"/>
          </a:p>
          <a:p>
            <a:r>
              <a:rPr lang="en-US" b="1" dirty="0">
                <a:solidFill>
                  <a:srgbClr val="C00000"/>
                </a:solidFill>
              </a:rPr>
              <a:t>Assurance for the risk management strategy</a:t>
            </a:r>
            <a:r>
              <a:rPr lang="en-US" dirty="0">
                <a:solidFill>
                  <a:srgbClr val="C00000"/>
                </a:solidFill>
              </a:rPr>
              <a:t>: </a:t>
            </a:r>
            <a:r>
              <a:rPr lang="en-US" dirty="0"/>
              <a:t>to ascertain the extent to which all line</a:t>
            </a:r>
          </a:p>
          <a:p>
            <a:r>
              <a:rPr lang="en-US" dirty="0"/>
              <a:t>managers review the risks/controls within the scope of their own responsibility; to evaluate the adequacy of risk management policy and strategy for achieving their </a:t>
            </a:r>
            <a:r>
              <a:rPr lang="en-GB" dirty="0"/>
              <a:t>objectives</a:t>
            </a:r>
          </a:p>
          <a:p>
            <a:endParaRPr lang="en-GB" dirty="0"/>
          </a:p>
          <a:p>
            <a:r>
              <a:rPr lang="en-US" b="1" dirty="0">
                <a:solidFill>
                  <a:srgbClr val="C00000"/>
                </a:solidFill>
              </a:rPr>
              <a:t>Assurance for management of risks/controls</a:t>
            </a:r>
            <a:r>
              <a:rPr lang="en-US" dirty="0"/>
              <a:t>: to encompass all the key risks as well as enough of the other risks to support confidence in the overall opinion reached; to evaluate the adequacy of the risk management processes designed to constrain residual risk to the risk appetite</a:t>
            </a:r>
          </a:p>
          <a:p>
            <a:endParaRPr lang="en-US" dirty="0"/>
          </a:p>
          <a:p>
            <a:r>
              <a:rPr lang="en-US" b="1" dirty="0">
                <a:solidFill>
                  <a:srgbClr val="C00000"/>
                </a:solidFill>
              </a:rPr>
              <a:t>Assurance for the adequacy of the review/assurance process</a:t>
            </a:r>
            <a:r>
              <a:rPr lang="en-US" dirty="0"/>
              <a:t>: quality assured to engender confidence in the review process; to identify limitations in the evidence provided, or limitations to the depth/scope of the reviews undertaken; to identify gaps in control and/or over control, and provide opportunities for continuous improvement; to support preparation of internal audit summary report to the risk </a:t>
            </a:r>
            <a:r>
              <a:rPr lang="en-GB" dirty="0"/>
              <a:t>committee/chief statistician</a:t>
            </a:r>
          </a:p>
        </p:txBody>
      </p:sp>
      <p:sp>
        <p:nvSpPr>
          <p:cNvPr id="4" name="Slide Number Placeholder 3"/>
          <p:cNvSpPr>
            <a:spLocks noGrp="1"/>
          </p:cNvSpPr>
          <p:nvPr>
            <p:ph type="sldNum" sz="quarter" idx="10"/>
          </p:nvPr>
        </p:nvSpPr>
        <p:spPr/>
        <p:txBody>
          <a:bodyPr/>
          <a:lstStyle/>
          <a:p>
            <a:fld id="{32674CE4-FBD8-4481-AEFB-CA53E599A745}" type="slidenum">
              <a:rPr lang="en-US" smtClean="0"/>
              <a:t>19</a:t>
            </a:fld>
            <a:endParaRPr lang="en-US" dirty="0"/>
          </a:p>
        </p:txBody>
      </p:sp>
    </p:spTree>
    <p:extLst>
      <p:ext uri="{BB962C8B-B14F-4D97-AF65-F5344CB8AC3E}">
        <p14:creationId xmlns:p14="http://schemas.microsoft.com/office/powerpoint/2010/main" val="2713211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477838"/>
            <a:ext cx="2611437" cy="1470025"/>
          </a:xfrm>
        </p:spPr>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2245592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530225"/>
            <a:ext cx="2857500" cy="1606550"/>
          </a:xfrm>
        </p:spPr>
      </p:sp>
      <p:sp>
        <p:nvSpPr>
          <p:cNvPr id="3" name="Notes Placeholder 2"/>
          <p:cNvSpPr>
            <a:spLocks noGrp="1"/>
          </p:cNvSpPr>
          <p:nvPr>
            <p:ph type="body" idx="1"/>
          </p:nvPr>
        </p:nvSpPr>
        <p:spPr>
          <a:xfrm>
            <a:off x="436562" y="2441121"/>
            <a:ext cx="6123263" cy="6502517"/>
          </a:xfrm>
        </p:spPr>
        <p:txBody>
          <a:bodyPr/>
          <a:lstStyle/>
          <a:p>
            <a:r>
              <a:rPr lang="en-US" dirty="0"/>
              <a:t>a) </a:t>
            </a:r>
            <a:r>
              <a:rPr lang="en-US" b="1" dirty="0">
                <a:solidFill>
                  <a:srgbClr val="C00000"/>
                </a:solidFill>
              </a:rPr>
              <a:t>Object</a:t>
            </a:r>
            <a:r>
              <a:rPr lang="en-US" dirty="0"/>
              <a:t>: procedures, processes and internal service charters, risks selected according to priorities but: risks within risk appetite, risks not requiring audit in the short term, risks otherwise audited, tolerable risks.</a:t>
            </a:r>
          </a:p>
          <a:p>
            <a:endParaRPr lang="en-US" sz="1000" dirty="0"/>
          </a:p>
          <a:p>
            <a:r>
              <a:rPr lang="en-US" dirty="0"/>
              <a:t>b) </a:t>
            </a:r>
            <a:r>
              <a:rPr lang="en-US" b="1" dirty="0">
                <a:solidFill>
                  <a:srgbClr val="C00000"/>
                </a:solidFill>
              </a:rPr>
              <a:t>Audit Plan</a:t>
            </a:r>
            <a:r>
              <a:rPr lang="en-US" dirty="0"/>
              <a:t>: internal audits to be carried out in the short term are managed according to an annual plan that is endorsed by the board, and shared with the organizational divisions involved. Such a plan shows, with reference to any action: </a:t>
            </a:r>
            <a:r>
              <a:rPr lang="en-US" dirty="0" err="1"/>
              <a:t>i</a:t>
            </a:r>
            <a:r>
              <a:rPr lang="en-US" dirty="0"/>
              <a:t>) the audit lifespan, ii) the team composition, iii) the accountabilities, iv) the audit tasks (according to procedures, contractual requirements, etc.), v) the documents required, vi) the lead times. The annual plan is prepared for a single year on the basis of the strategic plan, according to risk assessment. Therefore, audit planning takes into account the results of previous audit studies, as well as management assessment of current levels of risk related to specific organizational programs.</a:t>
            </a:r>
          </a:p>
          <a:p>
            <a:endParaRPr lang="en-US" sz="1000" dirty="0"/>
          </a:p>
          <a:p>
            <a:r>
              <a:rPr lang="en-US" dirty="0"/>
              <a:t>c) </a:t>
            </a:r>
            <a:r>
              <a:rPr lang="en-US" b="1" dirty="0">
                <a:solidFill>
                  <a:srgbClr val="C00000"/>
                </a:solidFill>
              </a:rPr>
              <a:t>Audit run-up</a:t>
            </a:r>
            <a:r>
              <a:rPr lang="en-US" dirty="0"/>
              <a:t>, consisting of some actions that are preliminary to actual audit, such as:</a:t>
            </a:r>
          </a:p>
          <a:p>
            <a:r>
              <a:rPr lang="en-US" dirty="0"/>
              <a:t>a) formal assignment of duties; b) definition of the activity plan; c) identification of documents needed to define the audit range of reference and intervention; d) communication on audit start; e) kick-off meeting with the staff involved.</a:t>
            </a:r>
          </a:p>
          <a:p>
            <a:endParaRPr lang="en-US" sz="900" dirty="0"/>
          </a:p>
          <a:p>
            <a:r>
              <a:rPr lang="en-US" dirty="0"/>
              <a:t>d) </a:t>
            </a:r>
            <a:r>
              <a:rPr lang="en-US" b="1" dirty="0">
                <a:solidFill>
                  <a:srgbClr val="C00000"/>
                </a:solidFill>
              </a:rPr>
              <a:t>Audit implementation</a:t>
            </a:r>
            <a:r>
              <a:rPr lang="en-US" dirty="0"/>
              <a:t>, actual audit, consisting of: </a:t>
            </a:r>
            <a:r>
              <a:rPr lang="en-US" dirty="0" err="1"/>
              <a:t>i</a:t>
            </a:r>
            <a:r>
              <a:rPr lang="en-US" dirty="0"/>
              <a:t>) operational meetings; ii) preliminary assessment of criticalities; iii) check of suitability and accordance with the risk management or quality system; iv) drawing up recommendations and possible mitigation actions. Audits can be used to assist risk managers in assessing the effectiveness of controls for each risk. An assessment could be made on whether the controls are adequate to reduce the level of risk (i.e., to reduce the risk from extreme/high to medium or low), or whether additional treatments/controls are </a:t>
            </a:r>
            <a:r>
              <a:rPr lang="en-GB" dirty="0"/>
              <a:t>required.</a:t>
            </a:r>
          </a:p>
          <a:p>
            <a:endParaRPr lang="en-GB" sz="900" dirty="0"/>
          </a:p>
          <a:p>
            <a:r>
              <a:rPr lang="en-US" dirty="0"/>
              <a:t>e) </a:t>
            </a:r>
            <a:r>
              <a:rPr lang="en-US" b="1" dirty="0">
                <a:solidFill>
                  <a:srgbClr val="C00000"/>
                </a:solidFill>
              </a:rPr>
              <a:t>Reporting</a:t>
            </a:r>
            <a:r>
              <a:rPr lang="en-US" b="1" dirty="0"/>
              <a:t>. </a:t>
            </a:r>
            <a:r>
              <a:rPr lang="en-US" dirty="0"/>
              <a:t>Auditing ends with a meeting for sharing the main results. An audit report is drafted that contains: </a:t>
            </a:r>
            <a:r>
              <a:rPr lang="en-US" dirty="0" err="1"/>
              <a:t>i</a:t>
            </a:r>
            <a:r>
              <a:rPr lang="en-US" dirty="0"/>
              <a:t>) its findings, ii) actions performed, iii) criticalities found, and suggestions proposed, iv) possible action plan, in cooperation with the unit/division involved. Following the assessment of the control effectiveness for each risk, proposals for additional treatment strategies to reduce the level of risk will emerge, and some of the treatment strategies proposed during this process will be suitable for inclusion in the internal audit plan (feed-back).</a:t>
            </a:r>
          </a:p>
          <a:p>
            <a:endParaRPr lang="en-US" sz="1000" dirty="0"/>
          </a:p>
          <a:p>
            <a:r>
              <a:rPr lang="en-US" dirty="0"/>
              <a:t>f) The </a:t>
            </a:r>
            <a:r>
              <a:rPr lang="en-US" b="1" dirty="0">
                <a:solidFill>
                  <a:srgbClr val="C00000"/>
                </a:solidFill>
              </a:rPr>
              <a:t>follow-up </a:t>
            </a:r>
            <a:r>
              <a:rPr lang="en-US" dirty="0"/>
              <a:t>is aimed at checking the actual implementation of response actions</a:t>
            </a:r>
          </a:p>
          <a:p>
            <a:r>
              <a:rPr lang="en-US" dirty="0"/>
              <a:t>related to any remarks or recommendations.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20</a:t>
            </a:fld>
            <a:endParaRPr lang="en-US" dirty="0"/>
          </a:p>
        </p:txBody>
      </p:sp>
      <p:sp>
        <p:nvSpPr>
          <p:cNvPr id="5" name="Rectangle 4">
            <a:extLst>
              <a:ext uri="{FF2B5EF4-FFF2-40B4-BE49-F238E27FC236}">
                <a16:creationId xmlns:a16="http://schemas.microsoft.com/office/drawing/2014/main" xmlns="" id="{1480E853-8F5F-484F-A51B-EE3346DF5095}"/>
              </a:ext>
            </a:extLst>
          </p:cNvPr>
          <p:cNvSpPr/>
          <p:nvPr/>
        </p:nvSpPr>
        <p:spPr>
          <a:xfrm>
            <a:off x="3988903" y="733335"/>
            <a:ext cx="2570922" cy="1200329"/>
          </a:xfrm>
          <a:prstGeom prst="rect">
            <a:avLst/>
          </a:prstGeom>
        </p:spPr>
        <p:txBody>
          <a:bodyPr wrap="square">
            <a:spAutoFit/>
          </a:bodyPr>
          <a:lstStyle/>
          <a:p>
            <a:pPr algn="r"/>
            <a:r>
              <a:rPr lang="en-US" dirty="0"/>
              <a:t>The </a:t>
            </a:r>
            <a:r>
              <a:rPr lang="en-US" b="1" dirty="0">
                <a:solidFill>
                  <a:srgbClr val="C00000"/>
                </a:solidFill>
              </a:rPr>
              <a:t>RBA management cycle </a:t>
            </a:r>
            <a:r>
              <a:rPr lang="en-US" dirty="0"/>
              <a:t>is carried out through the following </a:t>
            </a:r>
          </a:p>
          <a:p>
            <a:pPr algn="r"/>
            <a:r>
              <a:rPr lang="en-US" b="1" dirty="0">
                <a:solidFill>
                  <a:srgbClr val="C00000"/>
                </a:solidFill>
              </a:rPr>
              <a:t>six steps</a:t>
            </a:r>
            <a:r>
              <a:rPr lang="en-US" dirty="0"/>
              <a:t>:</a:t>
            </a:r>
          </a:p>
        </p:txBody>
      </p:sp>
    </p:spTree>
    <p:extLst>
      <p:ext uri="{BB962C8B-B14F-4D97-AF65-F5344CB8AC3E}">
        <p14:creationId xmlns:p14="http://schemas.microsoft.com/office/powerpoint/2010/main" val="3925159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8163" y="506413"/>
            <a:ext cx="2846387" cy="1601787"/>
          </a:xfrm>
        </p:spPr>
      </p:sp>
      <p:sp>
        <p:nvSpPr>
          <p:cNvPr id="3" name="Notes Placeholder 2"/>
          <p:cNvSpPr>
            <a:spLocks noGrp="1"/>
          </p:cNvSpPr>
          <p:nvPr>
            <p:ph type="body" idx="1"/>
          </p:nvPr>
        </p:nvSpPr>
        <p:spPr>
          <a:xfrm>
            <a:off x="538162" y="2324614"/>
            <a:ext cx="6092121" cy="6552685"/>
          </a:xfrm>
        </p:spPr>
        <p:txBody>
          <a:bodyPr/>
          <a:lstStyle/>
          <a:p>
            <a:r>
              <a:rPr lang="en-US" dirty="0"/>
              <a:t>An organization should document how it manages risk. Information about risks, and the</a:t>
            </a:r>
          </a:p>
          <a:p>
            <a:r>
              <a:rPr lang="en-US" dirty="0"/>
              <a:t>output from all applications of the risk management process, should be </a:t>
            </a:r>
            <a:r>
              <a:rPr lang="en-US" b="1" dirty="0">
                <a:solidFill>
                  <a:srgbClr val="C00000"/>
                </a:solidFill>
              </a:rPr>
              <a:t>recorded</a:t>
            </a:r>
            <a:r>
              <a:rPr lang="en-US" b="1" dirty="0"/>
              <a:t> </a:t>
            </a:r>
            <a:r>
              <a:rPr lang="en-US" dirty="0"/>
              <a:t>in a</a:t>
            </a:r>
          </a:p>
          <a:p>
            <a:r>
              <a:rPr lang="en-US" dirty="0"/>
              <a:t>consistent and secure way, establishing the policies and procedures required to access, use and transfer information as a part of an information management plan</a:t>
            </a:r>
          </a:p>
          <a:p>
            <a:endParaRPr lang="en-US" sz="1000" dirty="0"/>
          </a:p>
          <a:p>
            <a:r>
              <a:rPr lang="en-US" dirty="0"/>
              <a:t>The organization should identify adequate resources in terms of information systems and</a:t>
            </a:r>
          </a:p>
          <a:p>
            <a:r>
              <a:rPr lang="en-US" dirty="0"/>
              <a:t>document management systems, so that capability information is relevant, reliable, timely, secure and available. This requires the maintenance of proper records and processes which generate a flow of timely, relevant and reliable information. </a:t>
            </a:r>
          </a:p>
          <a:p>
            <a:endParaRPr lang="en-US" sz="1000" dirty="0"/>
          </a:p>
          <a:p>
            <a:r>
              <a:rPr lang="en-US" dirty="0"/>
              <a:t>Therefore, each stage of the risk management process should be recorded properly. Record management is an important aspect of good corporate governance: it supports activities and decisions, as well as ensuring accountability to present and future stakeholders.</a:t>
            </a:r>
          </a:p>
          <a:p>
            <a:endParaRPr lang="en-US" dirty="0"/>
          </a:p>
          <a:p>
            <a:r>
              <a:rPr lang="en-US" dirty="0"/>
              <a:t>The quality of an information &amp; document </a:t>
            </a:r>
            <a:r>
              <a:rPr lang="en-US" dirty="0" err="1"/>
              <a:t>mgmt</a:t>
            </a:r>
            <a:r>
              <a:rPr lang="en-US" dirty="0"/>
              <a:t> system depends on the following </a:t>
            </a:r>
            <a:r>
              <a:rPr lang="en-GB" b="1" dirty="0"/>
              <a:t>principles</a:t>
            </a:r>
            <a:r>
              <a:rPr lang="en-GB" dirty="0"/>
              <a:t>:</a:t>
            </a:r>
          </a:p>
          <a:p>
            <a:pPr marL="171450" indent="-171450">
              <a:buFont typeface="Arial" panose="020B0604020202020204" pitchFamily="34" charset="0"/>
              <a:buChar char="•"/>
            </a:pPr>
            <a:r>
              <a:rPr lang="en-US" dirty="0"/>
              <a:t>Information across the organization should be consistent, to allow for efficient </a:t>
            </a:r>
            <a:r>
              <a:rPr lang="en-GB" dirty="0"/>
              <a:t>flow;</a:t>
            </a:r>
          </a:p>
          <a:p>
            <a:pPr marL="171450" indent="-171450">
              <a:buFont typeface="Arial" panose="020B0604020202020204" pitchFamily="34" charset="0"/>
              <a:buChar char="•"/>
            </a:pPr>
            <a:r>
              <a:rPr lang="en-US" dirty="0"/>
              <a:t>Standardizing the definitions of terms and taxonomies ensures that different parts of the organization do not have different understandings of information, or are not operating on conflicting sets of information;</a:t>
            </a:r>
          </a:p>
          <a:p>
            <a:pPr marL="171450" indent="-171450">
              <a:buFont typeface="Arial" panose="020B0604020202020204" pitchFamily="34" charset="0"/>
              <a:buChar char="•"/>
            </a:pPr>
            <a:r>
              <a:rPr lang="en-US" dirty="0"/>
              <a:t>It is not necessary to have a single record management system across the organization, as long as management designs and operates multiple systems to allow </a:t>
            </a:r>
            <a:r>
              <a:rPr lang="en-US" dirty="0">
                <a:solidFill>
                  <a:srgbClr val="C00000"/>
                </a:solidFill>
              </a:rPr>
              <a:t>an </a:t>
            </a:r>
            <a:r>
              <a:rPr lang="en-US" b="1" dirty="0">
                <a:solidFill>
                  <a:srgbClr val="C00000"/>
                </a:solidFill>
              </a:rPr>
              <a:t>efficient consolidation, exchange and integration of information</a:t>
            </a:r>
            <a:r>
              <a:rPr lang="en-US" dirty="0">
                <a:solidFill>
                  <a:srgbClr val="C00000"/>
                </a:solidFill>
              </a:rPr>
              <a:t>.</a:t>
            </a:r>
          </a:p>
          <a:p>
            <a:pPr marL="171450" indent="-171450">
              <a:buFont typeface="Arial" panose="020B0604020202020204" pitchFamily="34" charset="0"/>
              <a:buChar char="•"/>
            </a:pPr>
            <a:r>
              <a:rPr lang="en-US" dirty="0"/>
              <a:t>At the operational level, the organization should first determine the definitions, classifications and procedures needed to identify and manage risk information, as a part of an information management plan. Subsequently, as core sub-practices, it should set up ‘risk management records’ through the following steps:</a:t>
            </a:r>
          </a:p>
          <a:p>
            <a:pPr lvl="1"/>
            <a:r>
              <a:rPr lang="en-US" dirty="0"/>
              <a:t>o Defining and maintaining a risk management classification scheme and </a:t>
            </a:r>
            <a:r>
              <a:rPr lang="en-GB" dirty="0"/>
              <a:t>methodology;</a:t>
            </a:r>
          </a:p>
          <a:p>
            <a:pPr lvl="1"/>
            <a:r>
              <a:rPr lang="en-US" dirty="0"/>
              <a:t>o Defining an ongoing process for risk management information inventory and classification, including characteristics such as: type, preservation </a:t>
            </a:r>
            <a:r>
              <a:rPr lang="en-GB" dirty="0"/>
              <a:t>requirement, retention requirement, disposal requirement, availability </a:t>
            </a:r>
            <a:r>
              <a:rPr lang="en-US" dirty="0"/>
              <a:t>requirement, operational/strategic value, data owner, source of information (data base/application, email, spreadsheet, etc.), confidentiality requirement, and associated organizational processes and policies.</a:t>
            </a:r>
          </a:p>
          <a:p>
            <a:pPr marL="171450" indent="-171450">
              <a:buFont typeface="Arial" panose="020B0604020202020204" pitchFamily="34" charset="0"/>
              <a:buChar char="•"/>
            </a:pPr>
            <a:r>
              <a:rPr lang="en-US" dirty="0"/>
              <a:t>The organization should periodically consider changes to the classification structure,</a:t>
            </a:r>
          </a:p>
          <a:p>
            <a:r>
              <a:rPr lang="en-US" dirty="0"/>
              <a:t>and its underlying definitions and classifications, as necessary.</a:t>
            </a:r>
          </a:p>
          <a:p>
            <a:pPr marL="171450" indent="-171450">
              <a:buFont typeface="Arial" panose="020B0604020202020204" pitchFamily="34" charset="0"/>
              <a:buChar cha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21</a:t>
            </a:fld>
            <a:endParaRPr lang="en-US" dirty="0"/>
          </a:p>
        </p:txBody>
      </p:sp>
    </p:spTree>
    <p:extLst>
      <p:ext uri="{BB962C8B-B14F-4D97-AF65-F5344CB8AC3E}">
        <p14:creationId xmlns:p14="http://schemas.microsoft.com/office/powerpoint/2010/main" val="294504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8163" y="506413"/>
            <a:ext cx="2846387" cy="1601787"/>
          </a:xfrm>
        </p:spPr>
      </p:sp>
      <p:sp>
        <p:nvSpPr>
          <p:cNvPr id="3" name="Notes Placeholder 2"/>
          <p:cNvSpPr>
            <a:spLocks noGrp="1"/>
          </p:cNvSpPr>
          <p:nvPr>
            <p:ph type="body" idx="1"/>
          </p:nvPr>
        </p:nvSpPr>
        <p:spPr>
          <a:xfrm>
            <a:off x="538162" y="2324615"/>
            <a:ext cx="6035166" cy="6360598"/>
          </a:xfrm>
        </p:spPr>
        <p:txBody>
          <a:bodyPr/>
          <a:lstStyle/>
          <a:p>
            <a:r>
              <a:rPr lang="en-US" dirty="0"/>
              <a:t>The whole risk management process should be documented through a web-based tool</a:t>
            </a:r>
          </a:p>
          <a:p>
            <a:r>
              <a:rPr lang="en-US" dirty="0"/>
              <a:t>which allows risks and treatments to be delegated and escalated among the organizational levels, and also makes it possible to connect a risk to a specific goal or activity in the operational plan of the agency (or the departments’ own action plans). </a:t>
            </a:r>
          </a:p>
          <a:p>
            <a:endParaRPr lang="en-GB" dirty="0"/>
          </a:p>
          <a:p>
            <a:r>
              <a:rPr lang="en-US" dirty="0"/>
              <a:t>Risk identification, analysis &amp; measurement should be carried out within a specific tool</a:t>
            </a:r>
          </a:p>
          <a:p>
            <a:r>
              <a:rPr lang="en-GB" dirty="0"/>
              <a:t>through four steps:</a:t>
            </a:r>
          </a:p>
          <a:p>
            <a:endParaRPr lang="en-GB" dirty="0"/>
          </a:p>
          <a:p>
            <a:pPr>
              <a:spcAft>
                <a:spcPts val="600"/>
              </a:spcAft>
            </a:pPr>
            <a:r>
              <a:rPr lang="en-US" dirty="0"/>
              <a:t>1. </a:t>
            </a:r>
            <a:r>
              <a:rPr lang="en-US" b="1" dirty="0">
                <a:solidFill>
                  <a:srgbClr val="C00000"/>
                </a:solidFill>
              </a:rPr>
              <a:t>Qualitative assessment (risk identification and risk analysis)</a:t>
            </a:r>
            <a:r>
              <a:rPr lang="en-US" b="1" dirty="0"/>
              <a:t>. </a:t>
            </a:r>
            <a:r>
              <a:rPr lang="en-US" dirty="0"/>
              <a:t>The risk management information tool should record the assessment of risk in a way that assists the monitoring and identification of risk priorities. Risk assessment should be documented in a way which records these processing phases. Documenting risk assessment reveals an organization’s risk profile which: facilitates identification of risk priorities (in particular to identify the most significant risk issues with which senior management should concern themselves); records the reasons for decisions made about what a tolerable exposure is and is not; facilitates recording of how it is decided to address risk; allows all those concerned with risk management to see the overall risk profile, and how their areas of particular responsibility fits into it; facilitates review and monitoring of risks.</a:t>
            </a:r>
          </a:p>
          <a:p>
            <a:pPr>
              <a:spcAft>
                <a:spcPts val="600"/>
              </a:spcAft>
            </a:pPr>
            <a:r>
              <a:rPr lang="en-GB" dirty="0"/>
              <a:t>2. </a:t>
            </a:r>
            <a:r>
              <a:rPr lang="en-GB" b="1" dirty="0">
                <a:solidFill>
                  <a:srgbClr val="C00000"/>
                </a:solidFill>
              </a:rPr>
              <a:t>Prioritization</a:t>
            </a:r>
            <a:r>
              <a:rPr lang="en-GB" dirty="0"/>
              <a:t>;	</a:t>
            </a:r>
          </a:p>
          <a:p>
            <a:pPr>
              <a:spcAft>
                <a:spcPts val="600"/>
              </a:spcAft>
            </a:pPr>
            <a:r>
              <a:rPr lang="en-GB" dirty="0"/>
              <a:t>3. </a:t>
            </a:r>
            <a:r>
              <a:rPr lang="en-GB" b="1" dirty="0">
                <a:solidFill>
                  <a:srgbClr val="C00000"/>
                </a:solidFill>
              </a:rPr>
              <a:t>Risk measurement</a:t>
            </a:r>
            <a:r>
              <a:rPr lang="en-GB" dirty="0"/>
              <a:t>;</a:t>
            </a:r>
          </a:p>
          <a:p>
            <a:r>
              <a:rPr lang="en-US" dirty="0"/>
              <a:t>4. </a:t>
            </a:r>
            <a:r>
              <a:rPr lang="en-US" b="1" dirty="0">
                <a:solidFill>
                  <a:srgbClr val="C00000"/>
                </a:solidFill>
              </a:rPr>
              <a:t>Monitoring risk treatment actions</a:t>
            </a:r>
            <a:r>
              <a:rPr lang="en-US" dirty="0"/>
              <a:t>. Staff members/managers who are responsible for risk treatment actions have to periodically report (e.g., monthly, quarterly, yearly) on the implementation/execution of actions within the tool.</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22</a:t>
            </a:fld>
            <a:endParaRPr lang="en-US" dirty="0"/>
          </a:p>
        </p:txBody>
      </p:sp>
    </p:spTree>
    <p:extLst>
      <p:ext uri="{BB962C8B-B14F-4D97-AF65-F5344CB8AC3E}">
        <p14:creationId xmlns:p14="http://schemas.microsoft.com/office/powerpoint/2010/main" val="18163381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300" y="2292349"/>
            <a:ext cx="6035612" cy="6392863"/>
          </a:xfrm>
        </p:spPr>
        <p:txBody>
          <a:bodyPr/>
          <a:lstStyle/>
          <a:p>
            <a:r>
              <a:rPr lang="en-US" b="1" i="1" dirty="0"/>
              <a:t>Risk Management Maturity</a:t>
            </a:r>
          </a:p>
          <a:p>
            <a:endParaRPr lang="en-US" dirty="0"/>
          </a:p>
          <a:p>
            <a:r>
              <a:rPr lang="en-US" dirty="0"/>
              <a:t>In order to enable benchmarking between implementation levels of risk management in</a:t>
            </a:r>
          </a:p>
          <a:p>
            <a:r>
              <a:rPr lang="en-US" dirty="0"/>
              <a:t>organizations, researchers, public agencies, professional associations and standards bodies</a:t>
            </a:r>
          </a:p>
          <a:p>
            <a:r>
              <a:rPr lang="en-US" dirty="0"/>
              <a:t>tried to define their own risk management model. This type of tool contains the fundamental elements of effective risk management processes, and depicts the </a:t>
            </a:r>
            <a:r>
              <a:rPr lang="en-US" b="1" dirty="0"/>
              <a:t>evolutionary scale </a:t>
            </a:r>
            <a:r>
              <a:rPr lang="en-US" dirty="0"/>
              <a:t>from a basic approach to an embedded and holistic one. It allows NSOs to gauge progress in developing the necessary risk management capabilities, and to assess the</a:t>
            </a:r>
          </a:p>
          <a:p>
            <a:r>
              <a:rPr lang="en-US" dirty="0"/>
              <a:t>effectiveness of risk handling and impact on delivering successful outcomes. It also promotes</a:t>
            </a:r>
          </a:p>
          <a:p>
            <a:r>
              <a:rPr lang="en-US" dirty="0"/>
              <a:t>a common language and understanding. A phased approach allows the NSO: to measure</a:t>
            </a:r>
          </a:p>
          <a:p>
            <a:r>
              <a:rPr lang="en-US" dirty="0"/>
              <a:t>where it currently is; to set goals for where it wants to go; to plot a path to get there, focusing its efforts for improvement on areas of identified weakness. Furthermore, a maturity model can serve as a recognition program within the organization: attainment of a maturity level can be considered as a performance indicator.</a:t>
            </a:r>
          </a:p>
          <a:p>
            <a:endParaRPr lang="en-GB" dirty="0"/>
          </a:p>
          <a:p>
            <a:r>
              <a:rPr lang="en-GB" dirty="0"/>
              <a:t>Moreover, given that:</a:t>
            </a:r>
          </a:p>
          <a:p>
            <a:endParaRPr lang="en-GB" dirty="0"/>
          </a:p>
          <a:p>
            <a:pPr marL="171450" indent="-171450">
              <a:buFont typeface="Arial" panose="020B0604020202020204" pitchFamily="34" charset="0"/>
              <a:buChar char="•"/>
            </a:pPr>
            <a:r>
              <a:rPr lang="en-US" dirty="0"/>
              <a:t>There is no optimum maturity level that would be considered as appropriate for every</a:t>
            </a:r>
          </a:p>
          <a:p>
            <a:r>
              <a:rPr lang="en-US" dirty="0"/>
              <a:t>organization (it depends on its external context, size, internal culture, people, history,</a:t>
            </a:r>
          </a:p>
          <a:p>
            <a:r>
              <a:rPr lang="en-US" dirty="0"/>
              <a:t>complexity of the organizations’ activities, etc.); and</a:t>
            </a:r>
          </a:p>
          <a:p>
            <a:pPr marL="171450" indent="-171450">
              <a:buFont typeface="Arial" panose="020B0604020202020204" pitchFamily="34" charset="0"/>
              <a:buChar char="•"/>
            </a:pPr>
            <a:r>
              <a:rPr lang="en-US" dirty="0"/>
              <a:t>The same entity could present heterogeneous levels of maturity with reference to</a:t>
            </a:r>
          </a:p>
          <a:p>
            <a:r>
              <a:rPr lang="en-US" dirty="0"/>
              <a:t>different organizational areas (any risk management linked processes and activities can</a:t>
            </a:r>
          </a:p>
          <a:p>
            <a:r>
              <a:rPr lang="en-US" dirty="0"/>
              <a:t>be more developed than others);</a:t>
            </a:r>
          </a:p>
          <a:p>
            <a:endParaRPr lang="en-US" dirty="0"/>
          </a:p>
          <a:p>
            <a:r>
              <a:rPr lang="en-US" dirty="0"/>
              <a:t>The maturity of an organization’s risk management system can be categorized into clusters,</a:t>
            </a:r>
          </a:p>
          <a:p>
            <a:r>
              <a:rPr lang="en-US" dirty="0"/>
              <a:t>that range from having no formal process, to fully integrated into all aspects of the entity.</a:t>
            </a:r>
          </a:p>
          <a:p>
            <a:r>
              <a:rPr lang="en-US" dirty="0"/>
              <a:t>Risk management capability is a broad spectrum, ranging from the occasional informal</a:t>
            </a:r>
          </a:p>
          <a:p>
            <a:r>
              <a:rPr lang="en-US" dirty="0"/>
              <a:t>application of risk techniques to specific projects, through routine formal processes applied</a:t>
            </a:r>
          </a:p>
          <a:p>
            <a:r>
              <a:rPr lang="en-US" dirty="0"/>
              <a:t>widely, to a risk-aware culture with proactive management of uncertainty. In view of this,</a:t>
            </a:r>
          </a:p>
          <a:p>
            <a:r>
              <a:rPr lang="en-US" dirty="0"/>
              <a:t>core areas/items are graded using a four-point scale, designed to take into account that each</a:t>
            </a:r>
          </a:p>
          <a:p>
            <a:r>
              <a:rPr lang="en-US" dirty="0"/>
              <a:t>maturity level is a defined position in an achievement hierarchy, which establishes the</a:t>
            </a:r>
          </a:p>
          <a:p>
            <a:r>
              <a:rPr lang="en-US" dirty="0"/>
              <a:t>attainment of certain risk management capabilities. This hierarchy is based on different</a:t>
            </a:r>
          </a:p>
          <a:p>
            <a:r>
              <a:rPr lang="en-US" dirty="0"/>
              <a:t>stages of progressively mature organizational </a:t>
            </a:r>
            <a:r>
              <a:rPr lang="en-US" dirty="0" err="1"/>
              <a:t>behaviour</a:t>
            </a: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23</a:t>
            </a:fld>
            <a:endParaRPr lang="en-US" dirty="0"/>
          </a:p>
        </p:txBody>
      </p:sp>
    </p:spTree>
    <p:extLst>
      <p:ext uri="{BB962C8B-B14F-4D97-AF65-F5344CB8AC3E}">
        <p14:creationId xmlns:p14="http://schemas.microsoft.com/office/powerpoint/2010/main" val="6316627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48031" cy="4800014"/>
          </a:xfrm>
        </p:spPr>
        <p:txBody>
          <a:bodyPr/>
          <a:lstStyle/>
          <a:p>
            <a:r>
              <a:rPr lang="en-US" b="1" i="1" dirty="0"/>
              <a:t>Risk Management Maturity</a:t>
            </a:r>
          </a:p>
          <a:p>
            <a:endParaRPr lang="en-US" dirty="0"/>
          </a:p>
          <a:p>
            <a:r>
              <a:rPr lang="en-GB" b="1" dirty="0"/>
              <a:t>LEVEL 1</a:t>
            </a:r>
            <a:r>
              <a:rPr lang="en-GB" dirty="0"/>
              <a:t>:</a:t>
            </a:r>
          </a:p>
          <a:p>
            <a:endParaRPr lang="en-GB" dirty="0"/>
          </a:p>
          <a:p>
            <a:pPr>
              <a:spcAft>
                <a:spcPts val="600"/>
              </a:spcAft>
            </a:pPr>
            <a:r>
              <a:rPr lang="en-US" dirty="0"/>
              <a:t>a) There are no risk management processes in place. The organization does not feel the need for managing risk, and does not use structured approaches for this purpose: it is not carrying-out pre-planning activity, but is reacting to situations and risk issues after they occur with no proactive thought.</a:t>
            </a:r>
          </a:p>
          <a:p>
            <a:pPr>
              <a:spcAft>
                <a:spcPts val="600"/>
              </a:spcAft>
            </a:pPr>
            <a:r>
              <a:rPr lang="en-US" dirty="0"/>
              <a:t>b) The organization is not able to distinguish between positive and negative risk.</a:t>
            </a:r>
          </a:p>
          <a:p>
            <a:pPr>
              <a:spcAft>
                <a:spcPts val="600"/>
              </a:spcAft>
            </a:pPr>
            <a:r>
              <a:rPr lang="en-US" dirty="0"/>
              <a:t>c) Management processes are repetitive, with no attempt to learn from the past and to </a:t>
            </a:r>
            <a:r>
              <a:rPr lang="en-GB" dirty="0"/>
              <a:t>prepare for future threats.</a:t>
            </a:r>
          </a:p>
          <a:p>
            <a:pPr>
              <a:spcAft>
                <a:spcPts val="600"/>
              </a:spcAft>
            </a:pPr>
            <a:r>
              <a:rPr lang="en-US" dirty="0"/>
              <a:t>d)  There might be a belief that most important risks are known.</a:t>
            </a:r>
          </a:p>
          <a:p>
            <a:r>
              <a:rPr lang="en-US" dirty="0"/>
              <a:t>e)  The effects of risky events might be identified, but not linked to goals, and risk events are</a:t>
            </a:r>
          </a:p>
          <a:p>
            <a:pPr>
              <a:spcAft>
                <a:spcPts val="600"/>
              </a:spcAft>
            </a:pPr>
            <a:r>
              <a:rPr lang="en-US" dirty="0"/>
              <a:t>not associated with their process sources.</a:t>
            </a:r>
          </a:p>
          <a:p>
            <a:pPr>
              <a:spcAft>
                <a:spcPts val="600"/>
              </a:spcAft>
            </a:pPr>
            <a:r>
              <a:rPr lang="en-US" dirty="0"/>
              <a:t>f)  No attempt is made to develop mitigation plans.</a:t>
            </a:r>
          </a:p>
          <a:p>
            <a:r>
              <a:rPr lang="en-US" dirty="0"/>
              <a:t>g)  There is no culture of control, but one of resistance to change prevailing. There is</a:t>
            </a:r>
          </a:p>
          <a:p>
            <a:r>
              <a:rPr lang="en-US" dirty="0"/>
              <a:t>emphasis on protecting physical and financial assets</a:t>
            </a:r>
          </a:p>
          <a:p>
            <a:endParaRPr lang="en-US" dirty="0"/>
          </a:p>
          <a:p>
            <a:r>
              <a:rPr lang="en-US" dirty="0"/>
              <a:t>To move from Level 1 to Level 2, the organization needs to recognize the value of risk management, and to became aware of its potential benefits. To this end, a disruptive event or external factors – such as stakeholders’ influence, government pressure, etc. – may trigger a more proactive approach towards risk, and an awareness that some form of structured system needs to be put in place to deal with uncertainty</a:t>
            </a:r>
            <a:r>
              <a:rPr lang="en-US" sz="1000" dirty="0"/>
              <a:t>.</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24</a:t>
            </a:fld>
            <a:endParaRPr lang="en-US" dirty="0"/>
          </a:p>
        </p:txBody>
      </p:sp>
    </p:spTree>
    <p:extLst>
      <p:ext uri="{BB962C8B-B14F-4D97-AF65-F5344CB8AC3E}">
        <p14:creationId xmlns:p14="http://schemas.microsoft.com/office/powerpoint/2010/main" val="31369625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90561" cy="6164230"/>
          </a:xfrm>
        </p:spPr>
        <p:txBody>
          <a:bodyPr/>
          <a:lstStyle/>
          <a:p>
            <a:r>
              <a:rPr lang="en-US" b="1" i="1" dirty="0"/>
              <a:t>Risk Management Maturity</a:t>
            </a:r>
          </a:p>
          <a:p>
            <a:endParaRPr lang="en-US" dirty="0"/>
          </a:p>
          <a:p>
            <a:r>
              <a:rPr lang="en-GB" dirty="0"/>
              <a:t>At </a:t>
            </a:r>
            <a:r>
              <a:rPr lang="en-GB" b="1" dirty="0"/>
              <a:t>LEVEL 2</a:t>
            </a:r>
            <a:r>
              <a:rPr lang="en-GB" dirty="0"/>
              <a:t>:</a:t>
            </a:r>
          </a:p>
          <a:p>
            <a:endParaRPr lang="en-GB" dirty="0"/>
          </a:p>
          <a:p>
            <a:r>
              <a:rPr lang="en-US" dirty="0"/>
              <a:t>1)  Top management are aware of the need to manage uncertainty and risk, and have made</a:t>
            </a:r>
          </a:p>
          <a:p>
            <a:pPr>
              <a:spcAft>
                <a:spcPts val="600"/>
              </a:spcAft>
            </a:pPr>
            <a:r>
              <a:rPr lang="en-US" dirty="0"/>
              <a:t>basic resources available to improve.</a:t>
            </a:r>
          </a:p>
          <a:p>
            <a:pPr>
              <a:spcAft>
                <a:spcPts val="600"/>
              </a:spcAft>
            </a:pPr>
            <a:r>
              <a:rPr lang="en-US" dirty="0"/>
              <a:t>2)  A risk strategy has been identified, and a risk management policy has been drawn up.</a:t>
            </a:r>
          </a:p>
          <a:p>
            <a:r>
              <a:rPr lang="en-US" dirty="0"/>
              <a:t>3)  Key people are conscious of the need to assess and manage risks, and they understand</a:t>
            </a:r>
          </a:p>
          <a:p>
            <a:pPr>
              <a:spcAft>
                <a:spcPts val="600"/>
              </a:spcAft>
            </a:pPr>
            <a:r>
              <a:rPr lang="en-GB" dirty="0"/>
              <a:t>risk concepts and principles.</a:t>
            </a:r>
          </a:p>
          <a:p>
            <a:pPr>
              <a:spcAft>
                <a:spcPts val="600"/>
              </a:spcAft>
            </a:pPr>
            <a:r>
              <a:rPr lang="en-US" dirty="0"/>
              <a:t>4)  Some stand-alone risk processes have been identified, and the related risk mitigation activities are sometimes identified but not often executed.</a:t>
            </a:r>
          </a:p>
          <a:p>
            <a:pPr>
              <a:spcAft>
                <a:spcPts val="600"/>
              </a:spcAft>
            </a:pPr>
            <a:r>
              <a:rPr lang="en-US" dirty="0"/>
              <a:t>5)  Risk management mainly focuses on past events.</a:t>
            </a:r>
          </a:p>
          <a:p>
            <a:pPr>
              <a:spcAft>
                <a:spcPts val="600"/>
              </a:spcAft>
            </a:pPr>
            <a:r>
              <a:rPr lang="en-US" dirty="0"/>
              <a:t>6)  Corporate culture has little risk management accountability, with process owners not </a:t>
            </a:r>
            <a:r>
              <a:rPr lang="en-GB" dirty="0"/>
              <a:t>well defined or communicated.</a:t>
            </a:r>
          </a:p>
          <a:p>
            <a:pPr>
              <a:spcAft>
                <a:spcPts val="600"/>
              </a:spcAft>
            </a:pPr>
            <a:r>
              <a:rPr lang="en-US" dirty="0"/>
              <a:t>7)  Risk culture is enforced by policy still interpreted, nevertheless, as compliance.</a:t>
            </a:r>
          </a:p>
          <a:p>
            <a:r>
              <a:rPr lang="en-US" dirty="0"/>
              <a:t>8)  A pilot training </a:t>
            </a:r>
            <a:r>
              <a:rPr lang="en-US" dirty="0" err="1"/>
              <a:t>programme</a:t>
            </a:r>
            <a:r>
              <a:rPr lang="en-US" dirty="0"/>
              <a:t> has been implemented, and a core group of people have the</a:t>
            </a:r>
          </a:p>
          <a:p>
            <a:pPr>
              <a:spcAft>
                <a:spcPts val="600"/>
              </a:spcAft>
            </a:pPr>
            <a:r>
              <a:rPr lang="en-US" dirty="0"/>
              <a:t>skills and knowledge to manage risk.</a:t>
            </a:r>
          </a:p>
          <a:p>
            <a:r>
              <a:rPr lang="en-US" dirty="0"/>
              <a:t>9) Programs for compliance, quality management, process improvement and so on still</a:t>
            </a:r>
          </a:p>
          <a:p>
            <a:r>
              <a:rPr lang="en-US" dirty="0"/>
              <a:t>operate independently, and have no common framework, causing overlapping risk</a:t>
            </a:r>
          </a:p>
          <a:p>
            <a:pPr>
              <a:spcAft>
                <a:spcPts val="600"/>
              </a:spcAft>
            </a:pPr>
            <a:r>
              <a:rPr lang="en-GB" dirty="0"/>
              <a:t>assessment activities and inconsistencies.</a:t>
            </a:r>
          </a:p>
          <a:p>
            <a:pPr>
              <a:spcAft>
                <a:spcPts val="600"/>
              </a:spcAft>
            </a:pPr>
            <a:r>
              <a:rPr lang="en-US" dirty="0"/>
              <a:t>10) Controls are mainly based on departments and finances.</a:t>
            </a:r>
          </a:p>
          <a:p>
            <a:r>
              <a:rPr lang="en-US" dirty="0"/>
              <a:t>11) Consistent planning and tracking of performance is missing. Qualitative risk assessments</a:t>
            </a:r>
          </a:p>
          <a:p>
            <a:r>
              <a:rPr lang="en-GB" dirty="0"/>
              <a:t>are unused or informal.</a:t>
            </a:r>
          </a:p>
          <a:p>
            <a:endParaRPr lang="en-GB" dirty="0"/>
          </a:p>
          <a:p>
            <a:r>
              <a:rPr lang="en-US" dirty="0"/>
              <a:t>Summarizing, although the organization is aware, at some level, of the potential benefits of</a:t>
            </a:r>
          </a:p>
          <a:p>
            <a:r>
              <a:rPr lang="en-US" dirty="0"/>
              <a:t>managing risks, there is no effective widespread implementation process, and it is up to an</a:t>
            </a:r>
          </a:p>
          <a:p>
            <a:r>
              <a:rPr lang="en-US" dirty="0"/>
              <a:t>interested individual manager to pursue good practices. There is limited evidence that risk</a:t>
            </a:r>
          </a:p>
          <a:p>
            <a:r>
              <a:rPr lang="en-US" dirty="0"/>
              <a:t>management is being effective in at least the most relevant areas.</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25</a:t>
            </a:fld>
            <a:endParaRPr lang="en-US" dirty="0"/>
          </a:p>
        </p:txBody>
      </p:sp>
    </p:spTree>
    <p:extLst>
      <p:ext uri="{BB962C8B-B14F-4D97-AF65-F5344CB8AC3E}">
        <p14:creationId xmlns:p14="http://schemas.microsoft.com/office/powerpoint/2010/main" val="17980650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90561" cy="4916833"/>
          </a:xfrm>
        </p:spPr>
        <p:txBody>
          <a:bodyPr/>
          <a:lstStyle/>
          <a:p>
            <a:r>
              <a:rPr lang="en-US" b="1" i="1" dirty="0"/>
              <a:t>Risk Management Maturity</a:t>
            </a:r>
          </a:p>
          <a:p>
            <a:endParaRPr lang="en-US" dirty="0"/>
          </a:p>
          <a:p>
            <a:r>
              <a:rPr lang="en-GB" dirty="0"/>
              <a:t>At </a:t>
            </a:r>
            <a:r>
              <a:rPr lang="en-GB" b="1" dirty="0"/>
              <a:t>LEVEL 3</a:t>
            </a:r>
            <a:r>
              <a:rPr lang="en-GB" dirty="0"/>
              <a:t>:</a:t>
            </a:r>
          </a:p>
          <a:p>
            <a:endParaRPr lang="en-GB" dirty="0"/>
          </a:p>
          <a:p>
            <a:r>
              <a:rPr lang="en-US" dirty="0"/>
              <a:t>a) Organizational processes are identified, and risk ownership is clearly defined and well</a:t>
            </a:r>
          </a:p>
          <a:p>
            <a:pPr>
              <a:spcAft>
                <a:spcPts val="600"/>
              </a:spcAft>
            </a:pPr>
            <a:r>
              <a:rPr lang="en-GB" dirty="0"/>
              <a:t>communicated to all staff.</a:t>
            </a:r>
          </a:p>
          <a:p>
            <a:r>
              <a:rPr lang="en-US" dirty="0"/>
              <a:t>b) Authorities, roles and responsibilities are identified, and appropriate resources allocated</a:t>
            </a:r>
          </a:p>
          <a:p>
            <a:pPr>
              <a:spcAft>
                <a:spcPts val="600"/>
              </a:spcAft>
            </a:pPr>
            <a:r>
              <a:rPr lang="en-US" dirty="0"/>
              <a:t>agreement exists on a risk framework, and operating guidance is available.</a:t>
            </a:r>
          </a:p>
          <a:p>
            <a:r>
              <a:rPr lang="en-US" dirty="0"/>
              <a:t>c) Senior managers take the lead to ensure that approaches for addressing risk are being</a:t>
            </a:r>
          </a:p>
          <a:p>
            <a:pPr>
              <a:spcAft>
                <a:spcPts val="600"/>
              </a:spcAft>
            </a:pPr>
            <a:r>
              <a:rPr lang="en-US" dirty="0"/>
              <a:t>developed and implemented in all key and relevant areas.</a:t>
            </a:r>
          </a:p>
          <a:p>
            <a:pPr>
              <a:spcAft>
                <a:spcPts val="600"/>
              </a:spcAft>
            </a:pPr>
            <a:r>
              <a:rPr lang="en-US" dirty="0"/>
              <a:t>d) Events are associated with their process sources.</a:t>
            </a:r>
          </a:p>
          <a:p>
            <a:r>
              <a:rPr lang="en-US" dirty="0"/>
              <a:t>e) Emphasis is on developing a series of proactive action plans, to deal with events that may</a:t>
            </a:r>
          </a:p>
          <a:p>
            <a:r>
              <a:rPr lang="en-US" dirty="0"/>
              <a:t>impact the organization and its stakeholders, to better respond to identified issues, and</a:t>
            </a:r>
          </a:p>
          <a:p>
            <a:pPr>
              <a:spcAft>
                <a:spcPts val="600"/>
              </a:spcAft>
            </a:pPr>
            <a:r>
              <a:rPr lang="en-US" dirty="0"/>
              <a:t>to consider measures reducing the likelihood of undesirable events and their </a:t>
            </a:r>
            <a:r>
              <a:rPr lang="en-GB" dirty="0"/>
              <a:t>consequences.</a:t>
            </a:r>
          </a:p>
          <a:p>
            <a:pPr>
              <a:spcAft>
                <a:spcPts val="600"/>
              </a:spcAft>
            </a:pPr>
            <a:r>
              <a:rPr lang="en-US" dirty="0"/>
              <a:t>f) More weight is given to pre-emptive planning.</a:t>
            </a:r>
          </a:p>
          <a:p>
            <a:r>
              <a:rPr lang="en-US" dirty="0"/>
              <a:t>g) Qualitative assessment methods are used to determine what deeper needs exist for use</a:t>
            </a:r>
          </a:p>
          <a:p>
            <a:r>
              <a:rPr lang="en-US" dirty="0"/>
              <a:t>of quantitative methods, analysis, tools and models.</a:t>
            </a:r>
          </a:p>
          <a:p>
            <a:endParaRPr lang="en-US" dirty="0"/>
          </a:p>
          <a:p>
            <a:r>
              <a:rPr lang="en-US" dirty="0"/>
              <a:t>This phase provides the opportunity to increase awareness for a large portion of the</a:t>
            </a:r>
          </a:p>
          <a:p>
            <a:r>
              <a:rPr lang="en-US" dirty="0"/>
              <a:t>organization. There is clear evidence that risk management is being effective in all relevant</a:t>
            </a:r>
          </a:p>
          <a:p>
            <a:r>
              <a:rPr lang="en-US" dirty="0"/>
              <a:t>areas. By the end of this stage, a culture of risk management is taking hold within the</a:t>
            </a:r>
          </a:p>
          <a:p>
            <a:r>
              <a:rPr lang="en-US" dirty="0"/>
              <a:t>organization, and includes the management of opportunities.</a:t>
            </a:r>
          </a:p>
        </p:txBody>
      </p:sp>
      <p:sp>
        <p:nvSpPr>
          <p:cNvPr id="4" name="Slide Number Placeholder 3"/>
          <p:cNvSpPr>
            <a:spLocks noGrp="1"/>
          </p:cNvSpPr>
          <p:nvPr>
            <p:ph type="sldNum" sz="quarter" idx="10"/>
          </p:nvPr>
        </p:nvSpPr>
        <p:spPr/>
        <p:txBody>
          <a:bodyPr/>
          <a:lstStyle/>
          <a:p>
            <a:fld id="{CF2FD335-6D8E-486A-8F5F-DFC7325903FF}" type="slidenum">
              <a:rPr lang="en-US" smtClean="0"/>
              <a:t>26</a:t>
            </a:fld>
            <a:endParaRPr lang="en-US" dirty="0"/>
          </a:p>
        </p:txBody>
      </p:sp>
    </p:spTree>
    <p:extLst>
      <p:ext uri="{BB962C8B-B14F-4D97-AF65-F5344CB8AC3E}">
        <p14:creationId xmlns:p14="http://schemas.microsoft.com/office/powerpoint/2010/main" val="3069780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6144040" cy="6574248"/>
          </a:xfrm>
        </p:spPr>
        <p:txBody>
          <a:bodyPr/>
          <a:lstStyle/>
          <a:p>
            <a:r>
              <a:rPr lang="en-US" b="1" i="1" dirty="0"/>
              <a:t>Risk Management Maturity</a:t>
            </a:r>
          </a:p>
          <a:p>
            <a:endParaRPr lang="en-US" dirty="0"/>
          </a:p>
          <a:p>
            <a:r>
              <a:rPr lang="en-GB" dirty="0"/>
              <a:t>At </a:t>
            </a:r>
            <a:r>
              <a:rPr lang="en-GB" b="1" dirty="0"/>
              <a:t>LEVEL 4</a:t>
            </a:r>
            <a:r>
              <a:rPr lang="en-GB" dirty="0"/>
              <a:t>:</a:t>
            </a:r>
          </a:p>
          <a:p>
            <a:endParaRPr lang="en-GB" dirty="0"/>
          </a:p>
          <a:p>
            <a:r>
              <a:rPr lang="en-US" dirty="0"/>
              <a:t>1) The management of risk is everyone’s responsibility, and the risk management system is</a:t>
            </a:r>
          </a:p>
          <a:p>
            <a:r>
              <a:rPr lang="en-US" dirty="0"/>
              <a:t>enforced at every level: it is embedded in all organizational processes and strategies, and</a:t>
            </a:r>
          </a:p>
          <a:p>
            <a:pPr>
              <a:spcAft>
                <a:spcPts val="600"/>
              </a:spcAft>
            </a:pPr>
            <a:r>
              <a:rPr lang="en-US" dirty="0"/>
              <a:t>is a formal part of goal setting and achievement.</a:t>
            </a:r>
          </a:p>
          <a:p>
            <a:r>
              <a:rPr lang="en-US" dirty="0"/>
              <a:t>2) Accountability is embedded into all processes, support functions, lines and locations, as a</a:t>
            </a:r>
          </a:p>
          <a:p>
            <a:pPr>
              <a:spcAft>
                <a:spcPts val="600"/>
              </a:spcAft>
            </a:pPr>
            <a:r>
              <a:rPr lang="en-GB" dirty="0"/>
              <a:t>way to achieve goals.</a:t>
            </a:r>
          </a:p>
          <a:p>
            <a:pPr>
              <a:spcAft>
                <a:spcPts val="600"/>
              </a:spcAft>
            </a:pPr>
            <a:r>
              <a:rPr lang="en-US" dirty="0"/>
              <a:t>3) A risk-based approach to achieve goals is used at all levels.</a:t>
            </a:r>
          </a:p>
          <a:p>
            <a:pPr>
              <a:spcAft>
                <a:spcPts val="600"/>
              </a:spcAft>
            </a:pPr>
            <a:r>
              <a:rPr lang="en-US" dirty="0"/>
              <a:t>4) A terminology and classification for collecting risk information is fully implemented.</a:t>
            </a:r>
          </a:p>
          <a:p>
            <a:r>
              <a:rPr lang="en-US" dirty="0"/>
              <a:t>5) Risk and performance information is collected from all areas, to identify dependencies</a:t>
            </a:r>
          </a:p>
          <a:p>
            <a:r>
              <a:rPr lang="en-US" dirty="0"/>
              <a:t>and root cause indicators’ frequency; moreover, it is actively used to improve all</a:t>
            </a:r>
          </a:p>
          <a:p>
            <a:pPr>
              <a:spcAft>
                <a:spcPts val="600"/>
              </a:spcAft>
            </a:pPr>
            <a:r>
              <a:rPr lang="en-GB" dirty="0"/>
              <a:t>organizational processes.</a:t>
            </a:r>
          </a:p>
          <a:p>
            <a:pPr>
              <a:spcAft>
                <a:spcPts val="600"/>
              </a:spcAft>
            </a:pPr>
            <a:r>
              <a:rPr lang="en-US" dirty="0"/>
              <a:t>6) Mitigation measures are determined, and a method to quantify effectiveness is </a:t>
            </a:r>
            <a:r>
              <a:rPr lang="en-GB" dirty="0"/>
              <a:t>understood.</a:t>
            </a:r>
          </a:p>
          <a:p>
            <a:r>
              <a:rPr lang="en-US" dirty="0"/>
              <a:t>7) Risk mitigation is integrated with assessment (carried out with quantitative analysis,</a:t>
            </a:r>
          </a:p>
          <a:p>
            <a:pPr>
              <a:spcAft>
                <a:spcPts val="600"/>
              </a:spcAft>
            </a:pPr>
            <a:r>
              <a:rPr lang="en-US" dirty="0"/>
              <a:t>tools and models supporting qualitative methods) to monitor effective use.</a:t>
            </a:r>
          </a:p>
          <a:p>
            <a:pPr>
              <a:spcAft>
                <a:spcPts val="600"/>
              </a:spcAft>
            </a:pPr>
            <a:r>
              <a:rPr lang="en-US" dirty="0"/>
              <a:t>8) Measures ensure downside and upside outcomes of risks and opportunities are </a:t>
            </a:r>
            <a:r>
              <a:rPr lang="en-GB" dirty="0"/>
              <a:t>aggressively managed.</a:t>
            </a:r>
          </a:p>
          <a:p>
            <a:r>
              <a:rPr lang="en-US" dirty="0"/>
              <a:t>9) Standardized evaluation criteria of impact, likelihood and controls’ effectiveness are</a:t>
            </a:r>
          </a:p>
          <a:p>
            <a:pPr>
              <a:spcAft>
                <a:spcPts val="600"/>
              </a:spcAft>
            </a:pPr>
            <a:r>
              <a:rPr lang="en-US" dirty="0"/>
              <a:t>used to prioritize risk for follow-up activity.</a:t>
            </a:r>
          </a:p>
          <a:p>
            <a:r>
              <a:rPr lang="en-US" dirty="0"/>
              <a:t>10) Frontline employees’ participation and documents risk issues’ or opportunities’</a:t>
            </a:r>
          </a:p>
          <a:p>
            <a:pPr>
              <a:spcAft>
                <a:spcPts val="600"/>
              </a:spcAft>
            </a:pPr>
            <a:r>
              <a:rPr lang="en-GB" dirty="0"/>
              <a:t>Significance are promoted. </a:t>
            </a:r>
            <a:r>
              <a:rPr lang="en-US" dirty="0"/>
              <a:t>Process owners regularly review and recommend risk indicators that best measure their </a:t>
            </a:r>
            <a:r>
              <a:rPr lang="en-GB" dirty="0"/>
              <a:t>areas’ risks.</a:t>
            </a:r>
          </a:p>
          <a:p>
            <a:pPr>
              <a:spcAft>
                <a:spcPts val="600"/>
              </a:spcAft>
            </a:pPr>
            <a:r>
              <a:rPr lang="en-US" dirty="0"/>
              <a:t>11) The results of internal adverse event planning are considered to be a strategic </a:t>
            </a:r>
            <a:r>
              <a:rPr lang="en-GB" dirty="0"/>
              <a:t>opportunity.</a:t>
            </a:r>
          </a:p>
          <a:p>
            <a:pPr>
              <a:spcAft>
                <a:spcPts val="600"/>
              </a:spcAft>
            </a:pPr>
            <a:r>
              <a:rPr lang="en-US" dirty="0"/>
              <a:t>12) Career development and compensation include incentives for effective risk </a:t>
            </a:r>
            <a:r>
              <a:rPr lang="en-GB" dirty="0"/>
              <a:t>management.</a:t>
            </a:r>
          </a:p>
          <a:p>
            <a:pPr>
              <a:spcAft>
                <a:spcPts val="600"/>
              </a:spcAft>
            </a:pPr>
            <a:r>
              <a:rPr lang="en-US" dirty="0"/>
              <a:t>13) The organization measures the effectiveness of uncertainties and seizing risky </a:t>
            </a:r>
            <a:r>
              <a:rPr lang="en-GB" dirty="0" err="1"/>
              <a:t>opps</a:t>
            </a:r>
            <a:r>
              <a:rPr lang="en-GB" dirty="0"/>
              <a:t>.</a:t>
            </a:r>
          </a:p>
          <a:p>
            <a:pPr>
              <a:spcAft>
                <a:spcPts val="600"/>
              </a:spcAft>
            </a:pPr>
            <a:r>
              <a:rPr lang="en-US" dirty="0"/>
              <a:t>14) Deviations from plans or expectations are measured against goals.</a:t>
            </a:r>
          </a:p>
          <a:p>
            <a:r>
              <a:rPr lang="en-US" dirty="0"/>
              <a:t>15) A clear, concise and effective approach to monitoring progress toward risk management</a:t>
            </a:r>
          </a:p>
          <a:p>
            <a:r>
              <a:rPr lang="en-US" dirty="0"/>
              <a:t>goals is communicated regularly with business areas.</a:t>
            </a:r>
          </a:p>
        </p:txBody>
      </p:sp>
      <p:sp>
        <p:nvSpPr>
          <p:cNvPr id="4" name="Slide Number Placeholder 3"/>
          <p:cNvSpPr>
            <a:spLocks noGrp="1"/>
          </p:cNvSpPr>
          <p:nvPr>
            <p:ph type="sldNum" sz="quarter" idx="10"/>
          </p:nvPr>
        </p:nvSpPr>
        <p:spPr/>
        <p:txBody>
          <a:bodyPr/>
          <a:lstStyle/>
          <a:p>
            <a:fld id="{CF2FD335-6D8E-486A-8F5F-DFC7325903FF}" type="slidenum">
              <a:rPr lang="en-US" smtClean="0"/>
              <a:t>27</a:t>
            </a:fld>
            <a:endParaRPr lang="en-US" dirty="0"/>
          </a:p>
        </p:txBody>
      </p:sp>
    </p:spTree>
    <p:extLst>
      <p:ext uri="{BB962C8B-B14F-4D97-AF65-F5344CB8AC3E}">
        <p14:creationId xmlns:p14="http://schemas.microsoft.com/office/powerpoint/2010/main" val="748932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28</a:t>
            </a:fld>
            <a:endParaRPr lang="en-US" dirty="0"/>
          </a:p>
        </p:txBody>
      </p:sp>
    </p:spTree>
    <p:extLst>
      <p:ext uri="{BB962C8B-B14F-4D97-AF65-F5344CB8AC3E}">
        <p14:creationId xmlns:p14="http://schemas.microsoft.com/office/powerpoint/2010/main" val="329709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381000"/>
            <a:ext cx="2592387" cy="1458913"/>
          </a:xfrm>
        </p:spPr>
      </p:sp>
      <p:sp>
        <p:nvSpPr>
          <p:cNvPr id="3" name="Notes Placeholder 2"/>
          <p:cNvSpPr>
            <a:spLocks noGrp="1"/>
          </p:cNvSpPr>
          <p:nvPr>
            <p:ph type="body" idx="1"/>
          </p:nvPr>
        </p:nvSpPr>
        <p:spPr>
          <a:xfrm>
            <a:off x="420687" y="2050754"/>
            <a:ext cx="5926949" cy="6710474"/>
          </a:xfrm>
        </p:spPr>
        <p:txBody>
          <a:bodyPr/>
          <a:lstStyle/>
          <a:p>
            <a:r>
              <a:rPr lang="en-US" dirty="0"/>
              <a:t>The risk management process should be an integral part of management and decision-making and integrated into the structure, operations and processes of the organization. It can be applied at strategic, operational, </a:t>
            </a:r>
            <a:r>
              <a:rPr lang="en-US" dirty="0" err="1"/>
              <a:t>programme</a:t>
            </a:r>
            <a:r>
              <a:rPr lang="en-US" dirty="0"/>
              <a:t> or project levels.</a:t>
            </a:r>
          </a:p>
          <a:p>
            <a:endParaRPr lang="en-GB" dirty="0"/>
          </a:p>
          <a:p>
            <a:r>
              <a:rPr lang="en-US" dirty="0"/>
              <a:t>There can be many applications of the risk management process within an organization, customized to achieve objectives and to suit the external and internal context in which they are applied.</a:t>
            </a:r>
          </a:p>
          <a:p>
            <a:endParaRPr lang="en-GB" dirty="0"/>
          </a:p>
          <a:p>
            <a:r>
              <a:rPr lang="en-US" dirty="0"/>
              <a:t>The dynamic and variable nature of human </a:t>
            </a:r>
            <a:r>
              <a:rPr lang="en-US" dirty="0" err="1"/>
              <a:t>behaviour</a:t>
            </a:r>
            <a:r>
              <a:rPr lang="en-US" dirty="0"/>
              <a:t> and culture should be considered throughout the risk management process.</a:t>
            </a:r>
          </a:p>
          <a:p>
            <a:endParaRPr lang="en-GB" dirty="0"/>
          </a:p>
          <a:p>
            <a:r>
              <a:rPr lang="en-US" dirty="0"/>
              <a:t>Although the risk management process is often presented as sequential, in practice it is iterative</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3</a:t>
            </a:fld>
            <a:endParaRPr lang="en-US" dirty="0"/>
          </a:p>
        </p:txBody>
      </p:sp>
    </p:spTree>
    <p:extLst>
      <p:ext uri="{BB962C8B-B14F-4D97-AF65-F5344CB8AC3E}">
        <p14:creationId xmlns:p14="http://schemas.microsoft.com/office/powerpoint/2010/main" val="220964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95000"/>
                    <a:lumOff val="5000"/>
                  </a:schemeClr>
                </a:solidFill>
                <a:ea typeface="+mn-ea"/>
                <a:cs typeface="+mn-cs"/>
              </a:rPr>
              <a:t>Communication and consultation</a:t>
            </a:r>
          </a:p>
          <a:p>
            <a:r>
              <a:rPr lang="en-US" sz="1100" b="1" dirty="0">
                <a:solidFill>
                  <a:srgbClr val="C00000"/>
                </a:solidFill>
              </a:rPr>
              <a:t>Stakeholders judgments about risk</a:t>
            </a:r>
            <a:r>
              <a:rPr lang="en-US" sz="1100" b="1" dirty="0"/>
              <a:t>, </a:t>
            </a:r>
            <a:r>
              <a:rPr lang="en-US" sz="1100" dirty="0"/>
              <a:t>based on their own perceptions, should be identified, recorded  and integrated into the decision making process. </a:t>
            </a:r>
          </a:p>
          <a:p>
            <a:endParaRPr lang="en-GB" sz="700" dirty="0"/>
          </a:p>
          <a:p>
            <a:r>
              <a:rPr lang="en-US" sz="1100" dirty="0"/>
              <a:t>A plan to disseminate and to account for risk management should involve: </a:t>
            </a:r>
          </a:p>
          <a:p>
            <a:pPr marL="171450" indent="-171450">
              <a:buFont typeface="Arial" panose="020B0604020202020204" pitchFamily="34" charset="0"/>
              <a:buChar char="•"/>
            </a:pPr>
            <a:r>
              <a:rPr lang="en-US" sz="1100" b="1" dirty="0">
                <a:solidFill>
                  <a:srgbClr val="C00000"/>
                </a:solidFill>
              </a:rPr>
              <a:t>Raising awareness </a:t>
            </a:r>
            <a:r>
              <a:rPr lang="en-US" sz="1100" dirty="0"/>
              <a:t>about the RM process throughout the organization. </a:t>
            </a:r>
          </a:p>
          <a:p>
            <a:pPr marL="171450" indent="-171450">
              <a:buFont typeface="Arial" panose="020B0604020202020204" pitchFamily="34" charset="0"/>
              <a:buChar char="•"/>
            </a:pPr>
            <a:r>
              <a:rPr lang="en-US" sz="1100" dirty="0"/>
              <a:t>Establishing a team responsible for communicating about risk management;</a:t>
            </a:r>
          </a:p>
          <a:p>
            <a:pPr marL="171450" indent="-171450">
              <a:buFont typeface="Arial" panose="020B0604020202020204" pitchFamily="34" charset="0"/>
              <a:buChar char="•"/>
            </a:pPr>
            <a:r>
              <a:rPr lang="en-US" sz="1100" b="1" dirty="0">
                <a:solidFill>
                  <a:srgbClr val="C00000"/>
                </a:solidFill>
              </a:rPr>
              <a:t>Engaging internal and appropriate external stakeholders </a:t>
            </a:r>
            <a:r>
              <a:rPr lang="en-US" sz="1100" dirty="0"/>
              <a:t>to ensure truthful, relevant, accurate and effective exchange of information, taking into account confidentiality and integrity aspects;</a:t>
            </a:r>
          </a:p>
          <a:p>
            <a:pPr marL="171450" indent="-171450">
              <a:buFont typeface="Arial" panose="020B0604020202020204" pitchFamily="34" charset="0"/>
              <a:buChar char="•"/>
            </a:pPr>
            <a:r>
              <a:rPr lang="en-US" sz="1100" b="1" dirty="0">
                <a:solidFill>
                  <a:srgbClr val="C00000"/>
                </a:solidFill>
              </a:rPr>
              <a:t>External reporting to comply</a:t>
            </a:r>
            <a:r>
              <a:rPr lang="en-US" sz="1100" dirty="0">
                <a:solidFill>
                  <a:srgbClr val="C00000"/>
                </a:solidFill>
              </a:rPr>
              <a:t> </a:t>
            </a:r>
            <a:r>
              <a:rPr lang="en-US" sz="1100" dirty="0"/>
              <a:t>with legal, regulatory, and governance requirements</a:t>
            </a:r>
          </a:p>
          <a:p>
            <a:pPr marL="171450" indent="-171450">
              <a:buFont typeface="Arial" panose="020B0604020202020204" pitchFamily="34" charset="0"/>
              <a:buChar char="•"/>
            </a:pPr>
            <a:r>
              <a:rPr lang="en-US" sz="1100" b="1" dirty="0">
                <a:solidFill>
                  <a:srgbClr val="C00000"/>
                </a:solidFill>
              </a:rPr>
              <a:t>Providing feedback on communication</a:t>
            </a:r>
            <a:r>
              <a:rPr lang="en-US" sz="1100" dirty="0"/>
              <a:t>, consultation and reporting mechanisms.</a:t>
            </a:r>
          </a:p>
          <a:p>
            <a:endParaRPr lang="en-GB" sz="700" dirty="0"/>
          </a:p>
          <a:p>
            <a:r>
              <a:rPr lang="en-US" sz="1400" b="1" dirty="0"/>
              <a:t>Internal communication</a:t>
            </a:r>
          </a:p>
          <a:p>
            <a:r>
              <a:rPr lang="en-US" sz="1100" dirty="0"/>
              <a:t>Internal communication and consultation mechanisms </a:t>
            </a:r>
            <a:r>
              <a:rPr lang="en-US" sz="1100" b="1" dirty="0">
                <a:solidFill>
                  <a:srgbClr val="C00000"/>
                </a:solidFill>
              </a:rPr>
              <a:t>include the methods and tools through which an organization ensures that everybody within the organization understands</a:t>
            </a:r>
            <a:r>
              <a:rPr lang="en-US" sz="1100" dirty="0"/>
              <a:t>:</a:t>
            </a:r>
          </a:p>
          <a:p>
            <a:pPr marL="628650" lvl="1" indent="-171450">
              <a:buFont typeface="Arial" panose="020B0604020202020204" pitchFamily="34" charset="0"/>
              <a:buChar char="•"/>
            </a:pPr>
            <a:r>
              <a:rPr lang="en-US" sz="1100" dirty="0"/>
              <a:t>What the risk strategy consists of;</a:t>
            </a:r>
          </a:p>
          <a:p>
            <a:pPr marL="628650" lvl="1" indent="-171450">
              <a:buFont typeface="Arial" panose="020B0604020202020204" pitchFamily="34" charset="0"/>
              <a:buChar char="•"/>
            </a:pPr>
            <a:r>
              <a:rPr lang="en-US" sz="1100" dirty="0"/>
              <a:t>Which the risk priorities are;</a:t>
            </a:r>
          </a:p>
          <a:p>
            <a:pPr marL="628650" lvl="1" indent="-171450">
              <a:buFont typeface="Arial" panose="020B0604020202020204" pitchFamily="34" charset="0"/>
              <a:buChar char="•"/>
            </a:pPr>
            <a:r>
              <a:rPr lang="en-US" sz="1100" dirty="0"/>
              <a:t>How the accountabilities are assigned, and how the related responsibilities fit into the risk framework (who does what). </a:t>
            </a:r>
          </a:p>
          <a:p>
            <a:endParaRPr lang="en-GB" sz="800" dirty="0"/>
          </a:p>
          <a:p>
            <a:r>
              <a:rPr lang="en-US" sz="1100" dirty="0"/>
              <a:t>More practically, </a:t>
            </a:r>
            <a:r>
              <a:rPr lang="en-US" sz="1100" b="1" dirty="0">
                <a:solidFill>
                  <a:srgbClr val="C00000"/>
                </a:solidFill>
              </a:rPr>
              <a:t>Internal communication</a:t>
            </a:r>
            <a:r>
              <a:rPr lang="en-US" sz="1100" dirty="0"/>
              <a:t>:</a:t>
            </a:r>
          </a:p>
          <a:p>
            <a:pPr marL="171450" indent="-171450">
              <a:buFont typeface="Arial" panose="020B0604020202020204" pitchFamily="34" charset="0"/>
              <a:buChar char="•"/>
            </a:pPr>
            <a:r>
              <a:rPr lang="en-US" sz="1100" dirty="0"/>
              <a:t>Assists in embedding the desired behaviors throughout the organization;</a:t>
            </a:r>
          </a:p>
          <a:p>
            <a:pPr marL="171450" indent="-171450">
              <a:buFont typeface="Arial" panose="020B0604020202020204" pitchFamily="34" charset="0"/>
              <a:buChar char="•"/>
            </a:pPr>
            <a:r>
              <a:rPr lang="en-US" sz="1100" dirty="0"/>
              <a:t>Engages staff in risk management activities; </a:t>
            </a:r>
          </a:p>
          <a:p>
            <a:pPr marL="171450" indent="-171450">
              <a:buFont typeface="Arial" panose="020B0604020202020204" pitchFamily="34" charset="0"/>
              <a:buChar char="•"/>
            </a:pPr>
            <a:r>
              <a:rPr lang="en-US" sz="1100" dirty="0"/>
              <a:t>Enhances risk management process transparency, encourages accountability/ownership of risks;</a:t>
            </a:r>
          </a:p>
          <a:p>
            <a:pPr marL="171450" indent="-171450">
              <a:buFont typeface="Arial" panose="020B0604020202020204" pitchFamily="34" charset="0"/>
              <a:buChar char="•"/>
            </a:pPr>
            <a:r>
              <a:rPr lang="en-US" sz="1100" dirty="0"/>
              <a:t>Facilitates cooperation in defining cross-cutting initiatives, a common understanding of concepts, rules and integration of RM in statistical processes, to prioritize control.</a:t>
            </a:r>
          </a:p>
          <a:p>
            <a:endParaRPr lang="en-GB" sz="800" dirty="0"/>
          </a:p>
          <a:p>
            <a:r>
              <a:rPr lang="en-US" sz="1400" b="1" dirty="0"/>
              <a:t>External communication</a:t>
            </a:r>
          </a:p>
          <a:p>
            <a:r>
              <a:rPr lang="en-US" sz="1100" dirty="0"/>
              <a:t>An organization should periodically </a:t>
            </a:r>
            <a:r>
              <a:rPr lang="en-US" sz="1100" b="1" dirty="0">
                <a:solidFill>
                  <a:srgbClr val="C00000"/>
                </a:solidFill>
              </a:rPr>
              <a:t>inform and consult its external stakeholders</a:t>
            </a:r>
            <a:r>
              <a:rPr lang="en-US" sz="1100" dirty="0"/>
              <a:t>: </a:t>
            </a:r>
          </a:p>
          <a:p>
            <a:r>
              <a:rPr lang="en-US" sz="1100" dirty="0"/>
              <a:t>A) About </a:t>
            </a:r>
            <a:r>
              <a:rPr lang="en-US" sz="1100" b="1" dirty="0">
                <a:solidFill>
                  <a:srgbClr val="C00000"/>
                </a:solidFill>
              </a:rPr>
              <a:t>how risks are managed</a:t>
            </a:r>
            <a:r>
              <a:rPr lang="en-US" sz="1100" dirty="0"/>
              <a:t>;</a:t>
            </a:r>
          </a:p>
          <a:p>
            <a:r>
              <a:rPr lang="en-US" sz="1100" dirty="0"/>
              <a:t>B) To deal with stakeholders’ expectations about </a:t>
            </a:r>
            <a:r>
              <a:rPr lang="en-US" sz="1100" b="1" dirty="0">
                <a:solidFill>
                  <a:srgbClr val="C00000"/>
                </a:solidFill>
              </a:rPr>
              <a:t>what the organization can actually deliver</a:t>
            </a:r>
            <a:r>
              <a:rPr lang="en-US" sz="1100" dirty="0">
                <a:solidFill>
                  <a:srgbClr val="C00000"/>
                </a:solidFill>
              </a:rPr>
              <a:t>; </a:t>
            </a:r>
          </a:p>
          <a:p>
            <a:r>
              <a:rPr lang="en-US" sz="1100" dirty="0"/>
              <a:t>C) To assure them that the organization </a:t>
            </a:r>
            <a:r>
              <a:rPr lang="en-US" sz="1100" b="1" dirty="0">
                <a:solidFill>
                  <a:srgbClr val="C00000"/>
                </a:solidFill>
              </a:rPr>
              <a:t>will deliver in the way that they expect</a:t>
            </a:r>
            <a:r>
              <a:rPr lang="en-US" sz="1100" dirty="0"/>
              <a:t>.</a:t>
            </a:r>
          </a:p>
          <a:p>
            <a:r>
              <a:rPr lang="en-US" sz="1100" dirty="0"/>
              <a:t>A regular and well-made risk management stakeholder relationship plan should take into account and determine its critical components: dissemination strategy and channels. </a:t>
            </a:r>
          </a:p>
          <a:p>
            <a:endParaRPr lang="en-GB" sz="700" dirty="0"/>
          </a:p>
          <a:p>
            <a:r>
              <a:rPr lang="en-US" sz="1100" b="1" dirty="0">
                <a:solidFill>
                  <a:srgbClr val="C00000"/>
                </a:solidFill>
              </a:rPr>
              <a:t>Communication tools to share information </a:t>
            </a:r>
            <a:r>
              <a:rPr lang="en-US" sz="1100" dirty="0"/>
              <a:t>and promote dialogue with external stakeholders are: </a:t>
            </a:r>
          </a:p>
          <a:p>
            <a:r>
              <a:rPr lang="en-US" sz="1100" dirty="0"/>
              <a:t>1) Corporate site		4) Other external events </a:t>
            </a:r>
          </a:p>
          <a:p>
            <a:r>
              <a:rPr lang="en-US" sz="1100" dirty="0"/>
              <a:t>2) Publications and papers;		5) Corporate newsletters</a:t>
            </a:r>
          </a:p>
          <a:p>
            <a:r>
              <a:rPr lang="en-US" sz="1100" dirty="0"/>
              <a:t>3) Annual meetings		6) Messages in ongoing corporate communications</a:t>
            </a:r>
          </a:p>
          <a:p>
            <a:endParaRPr lang="en-US" sz="1100" dirty="0"/>
          </a:p>
          <a:p>
            <a:endParaRPr lang="en-US" sz="1100" dirty="0"/>
          </a:p>
          <a:p>
            <a:r>
              <a:rPr lang="en-US" sz="1100" dirty="0"/>
              <a:t>.</a:t>
            </a:r>
            <a:endParaRPr lang="en-US" dirty="0"/>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4</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608172" y="626536"/>
            <a:ext cx="2780270" cy="1323439"/>
          </a:xfrm>
          <a:prstGeom prst="rect">
            <a:avLst/>
          </a:prstGeom>
          <a:noFill/>
        </p:spPr>
        <p:txBody>
          <a:bodyPr wrap="square" rtlCol="0">
            <a:spAutoFit/>
          </a:bodyPr>
          <a:lstStyle/>
          <a:p>
            <a:pPr algn="r">
              <a:spcBef>
                <a:spcPts val="2400"/>
              </a:spcBef>
              <a:spcAft>
                <a:spcPts val="2400"/>
              </a:spcAft>
            </a:pPr>
            <a:r>
              <a:rPr lang="en-US" sz="1600" b="1" dirty="0">
                <a:solidFill>
                  <a:srgbClr val="FF0000"/>
                </a:solidFill>
              </a:rPr>
              <a:t>“</a:t>
            </a:r>
            <a:r>
              <a:rPr lang="en-US" sz="1600" b="1" dirty="0">
                <a:solidFill>
                  <a:srgbClr val="C00000"/>
                </a:solidFill>
              </a:rPr>
              <a:t>Communication and consultation</a:t>
            </a:r>
            <a:r>
              <a:rPr lang="en-US" sz="1600" b="1" dirty="0">
                <a:solidFill>
                  <a:srgbClr val="FF0000"/>
                </a:solidFill>
              </a:rPr>
              <a:t>” </a:t>
            </a:r>
            <a:r>
              <a:rPr lang="en-US" sz="1600" dirty="0"/>
              <a:t>is not a distinct stage in the management of risk, but runs through the whole process. </a:t>
            </a:r>
          </a:p>
        </p:txBody>
      </p:sp>
    </p:spTree>
    <p:extLst>
      <p:ext uri="{BB962C8B-B14F-4D97-AF65-F5344CB8AC3E}">
        <p14:creationId xmlns:p14="http://schemas.microsoft.com/office/powerpoint/2010/main" val="3827676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dirty="0">
                <a:solidFill>
                  <a:schemeClr val="tx1">
                    <a:lumMod val="95000"/>
                    <a:lumOff val="5000"/>
                  </a:schemeClr>
                </a:solidFill>
              </a:rPr>
              <a:t>Establishing the context</a:t>
            </a:r>
          </a:p>
          <a:p>
            <a:pPr lvl="0"/>
            <a:endParaRPr lang="en-US" sz="700" b="1" dirty="0">
              <a:solidFill>
                <a:schemeClr val="tx1">
                  <a:lumMod val="95000"/>
                  <a:lumOff val="5000"/>
                </a:schemeClr>
              </a:solidFill>
            </a:endParaRPr>
          </a:p>
          <a:p>
            <a:pPr lvl="0" algn="just">
              <a:lnSpc>
                <a:spcPct val="114000"/>
              </a:lnSpc>
              <a:spcAft>
                <a:spcPts val="600"/>
              </a:spcAft>
            </a:pPr>
            <a:r>
              <a:rPr lang="en-US" sz="1100" b="1" dirty="0">
                <a:latin typeface="Calibri" panose="020F0502020204030204" pitchFamily="34" charset="0"/>
              </a:rPr>
              <a:t>Evaluating the organization’s </a:t>
            </a:r>
            <a:r>
              <a:rPr lang="en-US" sz="1100" b="1" dirty="0">
                <a:solidFill>
                  <a:srgbClr val="C00000"/>
                </a:solidFill>
                <a:latin typeface="Calibri" panose="020F0502020204030204" pitchFamily="34" charset="0"/>
              </a:rPr>
              <a:t>external context </a:t>
            </a:r>
            <a:r>
              <a:rPr lang="en-US" sz="1100" dirty="0">
                <a:latin typeface="Calibri" panose="020F0502020204030204" pitchFamily="34" charset="0"/>
              </a:rPr>
              <a:t>may </a:t>
            </a:r>
            <a:r>
              <a:rPr lang="en-US" sz="1100" b="1" dirty="0">
                <a:solidFill>
                  <a:srgbClr val="C00000"/>
                </a:solidFill>
                <a:latin typeface="Calibri" panose="020F0502020204030204" pitchFamily="34" charset="0"/>
              </a:rPr>
              <a:t>include, but is not limited </a:t>
            </a:r>
            <a:r>
              <a:rPr lang="en-US" sz="1100" dirty="0">
                <a:latin typeface="Calibri" panose="020F0502020204030204" pitchFamily="34" charset="0"/>
              </a:rPr>
              <a:t>to:</a:t>
            </a:r>
          </a:p>
          <a:p>
            <a:pPr marL="742950" lvl="1" indent="-200025" algn="just">
              <a:buFont typeface="Arial" panose="020B0604020202020204" pitchFamily="34" charset="0"/>
              <a:buChar char="•"/>
            </a:pPr>
            <a:r>
              <a:rPr lang="en-US" sz="1100" i="1" dirty="0">
                <a:latin typeface="Calibri" panose="020F0502020204030204" pitchFamily="34" charset="0"/>
              </a:rPr>
              <a:t>The legal, regulatory, environment (international, national, regional or local);</a:t>
            </a:r>
          </a:p>
          <a:p>
            <a:pPr marL="742950" lvl="1" indent="-200025" algn="just">
              <a:buFont typeface="Arial" panose="020B0604020202020204" pitchFamily="34" charset="0"/>
              <a:buChar char="•"/>
            </a:pPr>
            <a:r>
              <a:rPr lang="en-US" sz="1100" i="1" dirty="0">
                <a:latin typeface="Calibri" panose="020F0502020204030204" pitchFamily="34" charset="0"/>
              </a:rPr>
              <a:t>The financial, technological, and economic environment;</a:t>
            </a:r>
          </a:p>
          <a:p>
            <a:pPr marL="742950" lvl="1" indent="-200025" algn="just">
              <a:buFont typeface="Arial" panose="020B0604020202020204" pitchFamily="34" charset="0"/>
              <a:buChar char="•"/>
            </a:pPr>
            <a:r>
              <a:rPr lang="en-US" sz="1100" i="1" dirty="0">
                <a:latin typeface="Calibri" panose="020F0502020204030204" pitchFamily="34" charset="0"/>
              </a:rPr>
              <a:t>Competitive environment analysis;</a:t>
            </a:r>
          </a:p>
          <a:p>
            <a:pPr marL="742950" lvl="1" indent="-200025" algn="just">
              <a:buFont typeface="Arial" panose="020B0604020202020204" pitchFamily="34" charset="0"/>
              <a:buChar char="•"/>
            </a:pPr>
            <a:r>
              <a:rPr lang="en-US" sz="1100" i="1" dirty="0">
                <a:latin typeface="Calibri" panose="020F0502020204030204" pitchFamily="34" charset="0"/>
              </a:rPr>
              <a:t>Relationships with, as well as perceptions and values from, external stakeholders</a:t>
            </a:r>
          </a:p>
          <a:p>
            <a:pPr lvl="0"/>
            <a:endParaRPr lang="en-US" sz="1100" dirty="0"/>
          </a:p>
          <a:p>
            <a:pPr lvl="0" algn="just">
              <a:lnSpc>
                <a:spcPct val="114000"/>
              </a:lnSpc>
              <a:spcAft>
                <a:spcPts val="600"/>
              </a:spcAft>
            </a:pPr>
            <a:r>
              <a:rPr lang="en-US" sz="1100" dirty="0">
                <a:latin typeface="Calibri" panose="020F0502020204030204" pitchFamily="34" charset="0"/>
              </a:rPr>
              <a:t>The analysis of the </a:t>
            </a:r>
            <a:r>
              <a:rPr lang="en-US" sz="1100" b="1" dirty="0">
                <a:solidFill>
                  <a:srgbClr val="C00000"/>
                </a:solidFill>
                <a:latin typeface="Calibri" panose="020F0502020204030204" pitchFamily="34" charset="0"/>
              </a:rPr>
              <a:t>internal context</a:t>
            </a:r>
            <a:r>
              <a:rPr lang="en-US" sz="1100" dirty="0">
                <a:solidFill>
                  <a:srgbClr val="C00000"/>
                </a:solidFill>
                <a:latin typeface="Calibri" panose="020F0502020204030204" pitchFamily="34" charset="0"/>
              </a:rPr>
              <a:t> can be </a:t>
            </a:r>
            <a:r>
              <a:rPr lang="en-US" sz="1100" b="1" dirty="0">
                <a:solidFill>
                  <a:srgbClr val="C00000"/>
                </a:solidFill>
                <a:latin typeface="Calibri" panose="020F0502020204030204" pitchFamily="34" charset="0"/>
              </a:rPr>
              <a:t>supported</a:t>
            </a:r>
            <a:r>
              <a:rPr lang="en-US" sz="1100" dirty="0">
                <a:solidFill>
                  <a:srgbClr val="C00000"/>
                </a:solidFill>
                <a:latin typeface="Calibri" panose="020F0502020204030204" pitchFamily="34" charset="0"/>
              </a:rPr>
              <a:t> </a:t>
            </a:r>
            <a:r>
              <a:rPr lang="en-US" sz="1100" dirty="0">
                <a:latin typeface="Calibri" panose="020F0502020204030204" pitchFamily="34" charset="0"/>
              </a:rPr>
              <a:t>by:</a:t>
            </a:r>
          </a:p>
          <a:p>
            <a:pPr marL="266700" lvl="0" indent="-266700" algn="just">
              <a:lnSpc>
                <a:spcPct val="114000"/>
              </a:lnSpc>
              <a:spcAft>
                <a:spcPts val="600"/>
              </a:spcAft>
              <a:buFont typeface="Wingdings" panose="05000000000000000000" pitchFamily="2" charset="2"/>
              <a:buChar char="Ø"/>
            </a:pPr>
            <a:r>
              <a:rPr lang="en-US" sz="1100" b="1" dirty="0">
                <a:latin typeface="Calibri" panose="020F0502020204030204" pitchFamily="34" charset="0"/>
              </a:rPr>
              <a:t>Organizational analysis </a:t>
            </a:r>
            <a:r>
              <a:rPr lang="en-US" sz="1100" dirty="0">
                <a:latin typeface="Calibri" panose="020F0502020204030204" pitchFamily="34" charset="0"/>
              </a:rPr>
              <a:t>which takes into consideration:</a:t>
            </a:r>
          </a:p>
          <a:p>
            <a:pPr marL="542925" indent="-276225" algn="just">
              <a:buFont typeface="Calibri" panose="020F0502020204030204" pitchFamily="34" charset="0"/>
              <a:buChar char="–"/>
            </a:pPr>
            <a:r>
              <a:rPr lang="en-US" sz="1100" dirty="0">
                <a:latin typeface="Calibri" panose="020F0502020204030204" pitchFamily="34" charset="0"/>
              </a:rPr>
              <a:t>Process mapping. </a:t>
            </a:r>
          </a:p>
          <a:p>
            <a:pPr marL="542925" lvl="0" indent="-276225" algn="just" defTabSz="542925">
              <a:buFont typeface="Calibri" panose="020F0502020204030204" pitchFamily="34" charset="0"/>
              <a:buChar char="–"/>
            </a:pPr>
            <a:r>
              <a:rPr lang="en-US" sz="1100" dirty="0">
                <a:latin typeface="Calibri" panose="020F0502020204030204" pitchFamily="34" charset="0"/>
              </a:rPr>
              <a:t>Governance, organizational structure;</a:t>
            </a:r>
          </a:p>
          <a:p>
            <a:pPr marL="542925" lvl="0" indent="-276225" algn="just" defTabSz="542925">
              <a:buFont typeface="Calibri" panose="020F0502020204030204" pitchFamily="34" charset="0"/>
              <a:buChar char="–"/>
            </a:pPr>
            <a:r>
              <a:rPr lang="en-US" sz="1100" dirty="0">
                <a:latin typeface="Calibri" panose="020F0502020204030204" pitchFamily="34" charset="0"/>
              </a:rPr>
              <a:t>Policies, objectives, and the strategies set to achieve them;</a:t>
            </a:r>
          </a:p>
          <a:p>
            <a:pPr marL="542925" lvl="0" indent="-276225" algn="just" defTabSz="542925">
              <a:buFont typeface="Calibri" panose="020F0502020204030204" pitchFamily="34" charset="0"/>
              <a:buChar char="–"/>
            </a:pPr>
            <a:r>
              <a:rPr lang="en-US" sz="1100" dirty="0">
                <a:latin typeface="Calibri" panose="020F0502020204030204" pitchFamily="34" charset="0"/>
              </a:rPr>
              <a:t>Resources and knowledge (e.g., capital, time, people, processes,);</a:t>
            </a:r>
          </a:p>
          <a:p>
            <a:pPr marL="542925" lvl="0" indent="-276225" algn="just" defTabSz="542925">
              <a:buFont typeface="Calibri" panose="020F0502020204030204" pitchFamily="34" charset="0"/>
              <a:buChar char="–"/>
            </a:pPr>
            <a:r>
              <a:rPr lang="en-US" sz="1100" dirty="0">
                <a:latin typeface="Calibri" panose="020F0502020204030204" pitchFamily="34" charset="0"/>
              </a:rPr>
              <a:t>Information systems;</a:t>
            </a:r>
          </a:p>
          <a:p>
            <a:pPr marL="542925" lvl="0" indent="-276225" algn="just" defTabSz="542925">
              <a:buFont typeface="Calibri" panose="020F0502020204030204" pitchFamily="34" charset="0"/>
              <a:buChar char="–"/>
            </a:pPr>
            <a:r>
              <a:rPr lang="en-US" sz="1100" dirty="0">
                <a:latin typeface="Calibri" panose="020F0502020204030204" pitchFamily="34" charset="0"/>
              </a:rPr>
              <a:t>Relationships with internal stakeholders and the organization’s culture.</a:t>
            </a:r>
            <a:endParaRPr lang="en-US" sz="1100" dirty="0"/>
          </a:p>
          <a:p>
            <a:endParaRPr lang="en-US" sz="1100" dirty="0"/>
          </a:p>
          <a:p>
            <a:r>
              <a:rPr lang="en-US" sz="1100" dirty="0"/>
              <a:t>.</a:t>
            </a:r>
          </a:p>
          <a:p>
            <a:r>
              <a:rPr lang="en-US" sz="1400" b="1" dirty="0"/>
              <a:t>Process  mapping</a:t>
            </a:r>
          </a:p>
          <a:p>
            <a:r>
              <a:rPr lang="en-US" sz="1100" dirty="0"/>
              <a:t>The </a:t>
            </a:r>
            <a:r>
              <a:rPr lang="en-US" sz="1100" b="1" dirty="0"/>
              <a:t>process mapping activity entails</a:t>
            </a:r>
            <a:r>
              <a:rPr lang="en-US" sz="1100" dirty="0"/>
              <a:t>: </a:t>
            </a:r>
          </a:p>
          <a:p>
            <a:pPr marL="628650" lvl="1" indent="-171450">
              <a:buFont typeface="Arial" panose="020B0604020202020204" pitchFamily="34" charset="0"/>
              <a:buChar char="•"/>
            </a:pPr>
            <a:r>
              <a:rPr lang="en-US" sz="1100" b="1" dirty="0"/>
              <a:t>Identifying all routine activities </a:t>
            </a:r>
            <a:r>
              <a:rPr lang="en-US" sz="1100" dirty="0"/>
              <a:t>within the scope of the analyzed process;</a:t>
            </a:r>
          </a:p>
          <a:p>
            <a:pPr marL="628650" lvl="1" indent="-171450">
              <a:buFont typeface="Arial" panose="020B0604020202020204" pitchFamily="34" charset="0"/>
              <a:buChar char="•"/>
            </a:pPr>
            <a:r>
              <a:rPr lang="en-US" sz="1100" b="1" dirty="0"/>
              <a:t>Grouping the activities </a:t>
            </a:r>
            <a:r>
              <a:rPr lang="en-US" sz="1100" dirty="0"/>
              <a:t>into key sub-processes;</a:t>
            </a:r>
          </a:p>
          <a:p>
            <a:pPr marL="628650" lvl="1" indent="-171450">
              <a:buFont typeface="Arial" panose="020B0604020202020204" pitchFamily="34" charset="0"/>
              <a:buChar char="•"/>
            </a:pPr>
            <a:r>
              <a:rPr lang="en-US" sz="1100" b="1" dirty="0"/>
              <a:t>Determining the sequence of events</a:t>
            </a:r>
            <a:r>
              <a:rPr lang="en-US" sz="1100" dirty="0"/>
              <a:t>, and links between the sub-processes.</a:t>
            </a:r>
          </a:p>
          <a:p>
            <a:endParaRPr lang="en-GB" sz="1100" dirty="0"/>
          </a:p>
          <a:p>
            <a:r>
              <a:rPr lang="en-US" sz="1100" dirty="0"/>
              <a:t>The map can be a </a:t>
            </a:r>
            <a:r>
              <a:rPr lang="en-US" sz="1100" b="1" dirty="0">
                <a:solidFill>
                  <a:srgbClr val="C00000"/>
                </a:solidFill>
              </a:rPr>
              <a:t>simple macro-flowchart</a:t>
            </a:r>
            <a:r>
              <a:rPr lang="en-US" sz="1100" dirty="0"/>
              <a:t>, showing only enough information to understand the general process flow, </a:t>
            </a:r>
            <a:r>
              <a:rPr lang="en-US" sz="1100" dirty="0">
                <a:solidFill>
                  <a:srgbClr val="C00000"/>
                </a:solidFill>
              </a:rPr>
              <a:t>or </a:t>
            </a:r>
            <a:r>
              <a:rPr lang="en-US" sz="1100" b="1" dirty="0">
                <a:solidFill>
                  <a:srgbClr val="C00000"/>
                </a:solidFill>
              </a:rPr>
              <a:t>it might be detailed </a:t>
            </a:r>
            <a:r>
              <a:rPr lang="en-US" sz="1100" dirty="0"/>
              <a:t>enough to show every single action and decision point.</a:t>
            </a:r>
          </a:p>
          <a:p>
            <a:endParaRPr lang="en-GB" sz="1100" dirty="0"/>
          </a:p>
          <a:p>
            <a:r>
              <a:rPr lang="en-US" sz="1100" b="1" dirty="0">
                <a:solidFill>
                  <a:srgbClr val="C00000"/>
                </a:solidFill>
              </a:rPr>
              <a:t>Process Mapping techniques are:</a:t>
            </a:r>
          </a:p>
          <a:p>
            <a:r>
              <a:rPr lang="en-US" sz="1100" b="1" dirty="0"/>
              <a:t>Macro-level process map </a:t>
            </a:r>
            <a:r>
              <a:rPr lang="en-US" sz="1100" dirty="0"/>
              <a:t>that outlines the operational routes of an organization. </a:t>
            </a:r>
          </a:p>
          <a:p>
            <a:r>
              <a:rPr lang="en-US" sz="1100" b="1" dirty="0"/>
              <a:t>Top-down or high-level process map</a:t>
            </a:r>
            <a:r>
              <a:rPr lang="en-US" sz="1100" dirty="0"/>
              <a:t>, showing end-to-end processes across the operational areas. </a:t>
            </a:r>
          </a:p>
          <a:p>
            <a:r>
              <a:rPr lang="en-US" sz="1100" b="1" dirty="0"/>
              <a:t>Cross-functional process map</a:t>
            </a:r>
            <a:r>
              <a:rPr lang="en-US" sz="1100" dirty="0"/>
              <a:t>, showing roles, inputs, outputs and steps required to complete a specific process within an operational area, to emphasize where people or groups fit into the process sequence, and how they relate to one another throughout the process. </a:t>
            </a:r>
          </a:p>
          <a:p>
            <a:r>
              <a:rPr lang="en-US" sz="1100" b="1" dirty="0"/>
              <a:t>Detailed Process Flowchart</a:t>
            </a:r>
            <a:r>
              <a:rPr lang="en-US" sz="1100" dirty="0"/>
              <a:t>, detailing systems, instructions and procedures required to complete steps in processes at level three (Cross-functional process map), and showing inputs, outputs and decision points. </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5</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2" cy="1569660"/>
          </a:xfrm>
          <a:prstGeom prst="rect">
            <a:avLst/>
          </a:prstGeom>
          <a:noFill/>
        </p:spPr>
        <p:txBody>
          <a:bodyPr wrap="square" rtlCol="0">
            <a:spAutoFit/>
          </a:bodyPr>
          <a:lstStyle/>
          <a:p>
            <a:pPr algn="r">
              <a:spcBef>
                <a:spcPts val="2400"/>
              </a:spcBef>
              <a:spcAft>
                <a:spcPts val="2400"/>
              </a:spcAft>
            </a:pPr>
            <a:r>
              <a:rPr lang="en-US" sz="1600" dirty="0"/>
              <a:t>Establishing the </a:t>
            </a:r>
            <a:r>
              <a:rPr lang="en-US" sz="1600" b="1" dirty="0">
                <a:solidFill>
                  <a:srgbClr val="C00000"/>
                </a:solidFill>
              </a:rPr>
              <a:t>external context </a:t>
            </a:r>
            <a:r>
              <a:rPr lang="en-US" sz="1600" dirty="0"/>
              <a:t>ensures that </a:t>
            </a:r>
            <a:r>
              <a:rPr lang="en-US" sz="1600" b="1" dirty="0">
                <a:solidFill>
                  <a:srgbClr val="C00000"/>
                </a:solidFill>
              </a:rPr>
              <a:t>stakeholders and their objectives are considered </a:t>
            </a:r>
            <a:r>
              <a:rPr lang="en-US" sz="1600" dirty="0"/>
              <a:t>when developing risk management, together with threats and opportunities</a:t>
            </a:r>
          </a:p>
        </p:txBody>
      </p:sp>
    </p:spTree>
    <p:extLst>
      <p:ext uri="{BB962C8B-B14F-4D97-AF65-F5344CB8AC3E}">
        <p14:creationId xmlns:p14="http://schemas.microsoft.com/office/powerpoint/2010/main" val="2997729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identification</a:t>
            </a:r>
          </a:p>
          <a:p>
            <a:pPr lvl="0"/>
            <a:endParaRPr lang="en-US" sz="700" b="1" dirty="0">
              <a:solidFill>
                <a:schemeClr val="tx1">
                  <a:lumMod val="95000"/>
                  <a:lumOff val="5000"/>
                </a:schemeClr>
              </a:solidFill>
            </a:endParaRPr>
          </a:p>
          <a:p>
            <a:r>
              <a:rPr lang="en-US" dirty="0"/>
              <a:t>Risk identification may require a multidisciplinary approach, since risks may cover a wide</a:t>
            </a:r>
          </a:p>
          <a:p>
            <a:r>
              <a:rPr lang="en-US" dirty="0"/>
              <a:t>range of causes and consequences</a:t>
            </a:r>
          </a:p>
          <a:p>
            <a:endParaRPr lang="en-US" dirty="0"/>
          </a:p>
          <a:p>
            <a:r>
              <a:rPr lang="en-US" b="1" dirty="0"/>
              <a:t>Risk identification methods can include</a:t>
            </a:r>
            <a:r>
              <a:rPr lang="en-US" dirty="0"/>
              <a:t>:</a:t>
            </a:r>
          </a:p>
          <a:p>
            <a:pPr lvl="1"/>
            <a:r>
              <a:rPr lang="en-US" dirty="0"/>
              <a:t>a) Evidence based methods, </a:t>
            </a:r>
            <a:r>
              <a:rPr lang="en-US" dirty="0" err="1"/>
              <a:t>e.g</a:t>
            </a:r>
            <a:r>
              <a:rPr lang="en-US" dirty="0"/>
              <a:t> checklists and historical data reviews;</a:t>
            </a:r>
          </a:p>
          <a:p>
            <a:pPr lvl="1"/>
            <a:r>
              <a:rPr lang="en-US" dirty="0"/>
              <a:t>b) Systematic team approaches (a team of experts systematically identifies risks by    means of a structured set of prompts or questions (i.e. structured or semi-structured </a:t>
            </a:r>
            <a:r>
              <a:rPr lang="en-GB" dirty="0"/>
              <a:t>interviews, Brainstorming24, Delphi method25));</a:t>
            </a:r>
          </a:p>
          <a:p>
            <a:pPr lvl="1"/>
            <a:r>
              <a:rPr lang="en-US" dirty="0"/>
              <a:t>c) Inductive reasoning techniques (i.e. preliminary hazard analysis, HAZOP, HACCP);</a:t>
            </a:r>
          </a:p>
          <a:p>
            <a:pPr lvl="1"/>
            <a:r>
              <a:rPr lang="en-US" dirty="0"/>
              <a:t>d) Scenario analysis (i.e. root-cause analysis, scenario analysis as such, cause 	or consequence </a:t>
            </a:r>
            <a:r>
              <a:rPr lang="en-GB" dirty="0"/>
              <a:t>analysis);</a:t>
            </a:r>
          </a:p>
          <a:p>
            <a:pPr lvl="1"/>
            <a:r>
              <a:rPr lang="en-US" dirty="0"/>
              <a:t>e) Statistical methods (i.e. Monte-Carlo analysis, Bayesian analysis)</a:t>
            </a:r>
          </a:p>
          <a:p>
            <a:endParaRPr lang="en-US" dirty="0"/>
          </a:p>
          <a:p>
            <a:r>
              <a:rPr lang="en-US" dirty="0"/>
              <a:t>In implementing these techniques the maturity of a risk management system should always</a:t>
            </a:r>
          </a:p>
          <a:p>
            <a:r>
              <a:rPr lang="en-US" dirty="0"/>
              <a:t>be taken into account. During the experimental phase of the risk management model, the</a:t>
            </a:r>
          </a:p>
          <a:p>
            <a:r>
              <a:rPr lang="en-US" dirty="0"/>
              <a:t>experience analysis should always be combined with either structured or semi-structured</a:t>
            </a:r>
          </a:p>
          <a:p>
            <a:r>
              <a:rPr lang="en-US" dirty="0"/>
              <a:t>interview, or a prompt/check list, in order to guide risk owners through the risk analysis.</a:t>
            </a:r>
          </a:p>
          <a:p>
            <a:endParaRPr lang="en-US" dirty="0"/>
          </a:p>
          <a:p>
            <a:r>
              <a:rPr lang="en-US" dirty="0"/>
              <a:t>The experience analysis needs to be based on actual information, through the examination</a:t>
            </a:r>
          </a:p>
          <a:p>
            <a:r>
              <a:rPr lang="en-US" dirty="0"/>
              <a:t>of data from various systems (e.g. electronic document management systems, non-conformities and IT incidents registration system, time use recording system, as well as a</a:t>
            </a:r>
          </a:p>
          <a:p>
            <a:r>
              <a:rPr lang="en-US" dirty="0"/>
              <a:t>specific system to record quality features of statistical surveys). </a:t>
            </a:r>
          </a:p>
          <a:p>
            <a:endParaRPr lang="en-US" dirty="0"/>
          </a:p>
          <a:p>
            <a:r>
              <a:rPr lang="en-US" dirty="0"/>
              <a:t>Once the risk management culture is more established throughout the organization, brainstorming and the Delphi technique can replace the interview, the cause/consequence analysis, the check-list or any other simpler kind of scenario analysis.</a:t>
            </a:r>
          </a:p>
          <a:p>
            <a:endParaRPr lang="en-US" dirty="0"/>
          </a:p>
          <a:p>
            <a:r>
              <a:rPr lang="en-US" b="1" dirty="0"/>
              <a:t>Factors influencing selection of techniques are</a:t>
            </a:r>
            <a:r>
              <a:rPr lang="en-US" dirty="0"/>
              <a:t>:</a:t>
            </a:r>
          </a:p>
          <a:p>
            <a:pPr lvl="1"/>
            <a:r>
              <a:rPr lang="en-US" dirty="0"/>
              <a:t>1. Problem complexity and the methods needed to </a:t>
            </a:r>
            <a:r>
              <a:rPr lang="en-US" dirty="0" err="1"/>
              <a:t>analyse</a:t>
            </a:r>
            <a:r>
              <a:rPr lang="en-US" dirty="0"/>
              <a:t> them;</a:t>
            </a:r>
          </a:p>
          <a:p>
            <a:pPr lvl="1"/>
            <a:r>
              <a:rPr lang="en-US" dirty="0"/>
              <a:t>2. The nature and degree of risk assessment uncertainty, that is based on the</a:t>
            </a:r>
          </a:p>
          <a:p>
            <a:r>
              <a:rPr lang="en-US" dirty="0"/>
              <a:t>                  amount of information available and requirements to satisfy objectives;</a:t>
            </a:r>
          </a:p>
          <a:p>
            <a:pPr lvl="1"/>
            <a:r>
              <a:rPr lang="en-US" dirty="0"/>
              <a:t>3. The extent of resources needed in terms of time and level of expertise, data</a:t>
            </a:r>
          </a:p>
          <a:p>
            <a:r>
              <a:rPr lang="en-GB" dirty="0"/>
              <a:t>                  needs or cost;</a:t>
            </a:r>
          </a:p>
          <a:p>
            <a:pPr lvl="1"/>
            <a:r>
              <a:rPr lang="en-US" dirty="0"/>
              <a:t>4. Whether the method can provide a quantitative output.</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6</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solidFill>
                  <a:srgbClr val="C00000"/>
                </a:solidFill>
              </a:rPr>
              <a:t> </a:t>
            </a:r>
            <a:r>
              <a:rPr lang="en-US" dirty="0"/>
              <a:t>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3076690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identification</a:t>
            </a:r>
          </a:p>
          <a:p>
            <a:pPr lvl="0"/>
            <a:endParaRPr lang="en-US" sz="700" b="1" dirty="0">
              <a:solidFill>
                <a:schemeClr val="tx1">
                  <a:lumMod val="95000"/>
                  <a:lumOff val="5000"/>
                </a:schemeClr>
              </a:solidFill>
            </a:endParaRPr>
          </a:p>
          <a:p>
            <a:r>
              <a:rPr lang="en-US" dirty="0"/>
              <a:t>Risk generally is the uncertainty inherently related to consequences – either positive i.e. opportunity, or negative i.e. threat – of actions and events. It is measured through a</a:t>
            </a:r>
          </a:p>
          <a:p>
            <a:r>
              <a:rPr lang="en-US" dirty="0"/>
              <a:t>combination of likelihood and impact, including perceived relevance. “Inherent risk” is the exposure arising from a specific risk before any action has been taken to manage it, while “residual risk” is the exposure arising from a specific risk after any action has been taken to manage it, and in case such an action has proved </a:t>
            </a:r>
            <a:r>
              <a:rPr lang="en-GB" dirty="0"/>
              <a:t>effective.</a:t>
            </a:r>
          </a:p>
          <a:p>
            <a:endParaRPr lang="en-GB" dirty="0"/>
          </a:p>
          <a:p>
            <a:r>
              <a:rPr lang="en-US" dirty="0"/>
              <a:t>An organization defines the criteria to be used to evaluate risk significance. Such criteria</a:t>
            </a:r>
          </a:p>
          <a:p>
            <a:r>
              <a:rPr lang="en-US" dirty="0"/>
              <a:t>should reflect both the stakeholders’ risk perception (based on a set of values/concerns),</a:t>
            </a:r>
          </a:p>
          <a:p>
            <a:r>
              <a:rPr lang="en-US" dirty="0"/>
              <a:t>and the organization’s values, objectives and resources. Some criteria can be imposed by, or</a:t>
            </a:r>
          </a:p>
          <a:p>
            <a:r>
              <a:rPr lang="en-US" dirty="0"/>
              <a:t>derived from, legal and regulatory requirements. Risk criteria should be consistent with the</a:t>
            </a:r>
          </a:p>
          <a:p>
            <a:r>
              <a:rPr lang="en-US" dirty="0"/>
              <a:t>organization’s risk management policy, defined in the risk management framework.</a:t>
            </a:r>
          </a:p>
          <a:p>
            <a:endParaRPr lang="en-US" dirty="0"/>
          </a:p>
          <a:p>
            <a:r>
              <a:rPr lang="en-US" dirty="0"/>
              <a:t>Defining risk criteria involves deciding on:</a:t>
            </a:r>
          </a:p>
          <a:p>
            <a:r>
              <a:rPr lang="en-US" dirty="0"/>
              <a:t>1  The nature and kind of consequences to be included, and how they will be measured;</a:t>
            </a:r>
          </a:p>
          <a:p>
            <a:r>
              <a:rPr lang="en-US" dirty="0"/>
              <a:t>2. The way probabilities are to be expressed;</a:t>
            </a:r>
          </a:p>
          <a:p>
            <a:r>
              <a:rPr lang="en-US" dirty="0"/>
              <a:t>3. How a level of risk is going to be determined;</a:t>
            </a:r>
          </a:p>
          <a:p>
            <a:r>
              <a:rPr lang="en-US" dirty="0"/>
              <a:t>4. The criteria for determining when a risk needs treatment;</a:t>
            </a:r>
          </a:p>
          <a:p>
            <a:r>
              <a:rPr lang="en-US" dirty="0"/>
              <a:t>5. The criteria for deciding when a risk is acceptable and/or tolerable;</a:t>
            </a:r>
          </a:p>
          <a:p>
            <a:r>
              <a:rPr lang="en-US" dirty="0"/>
              <a:t>6. Whether and how combinations of risks will be taken into account.</a:t>
            </a:r>
          </a:p>
          <a:p>
            <a:endParaRPr lang="en-US" dirty="0"/>
          </a:p>
          <a:p>
            <a:r>
              <a:rPr lang="en-US" dirty="0"/>
              <a:t>Risk identification requires </a:t>
            </a:r>
            <a:r>
              <a:rPr lang="en-US" dirty="0" err="1"/>
              <a:t>analysing</a:t>
            </a:r>
            <a:r>
              <a:rPr lang="en-US" dirty="0"/>
              <a:t> several issues:</a:t>
            </a:r>
          </a:p>
          <a:p>
            <a:pPr marL="171450" indent="-171450">
              <a:buFont typeface="Arial" panose="020B0604020202020204" pitchFamily="34" charset="0"/>
              <a:buChar char="•"/>
            </a:pPr>
            <a:r>
              <a:rPr lang="en-US" b="1" i="1" dirty="0">
                <a:solidFill>
                  <a:srgbClr val="C00000"/>
                </a:solidFill>
              </a:rPr>
              <a:t>Source/root cause event</a:t>
            </a:r>
            <a:r>
              <a:rPr lang="en-US" dirty="0"/>
              <a:t>: any activity having a potential to increase a specific risk,</a:t>
            </a:r>
          </a:p>
          <a:p>
            <a:r>
              <a:rPr lang="en-US" dirty="0"/>
              <a:t>whether or not such an activity is under the control of the organization;</a:t>
            </a:r>
          </a:p>
          <a:p>
            <a:pPr marL="171450" indent="-171450">
              <a:buFont typeface="Arial" panose="020B0604020202020204" pitchFamily="34" charset="0"/>
              <a:buChar char="•"/>
            </a:pPr>
            <a:r>
              <a:rPr lang="en-US" b="1" i="1" dirty="0">
                <a:solidFill>
                  <a:srgbClr val="C00000"/>
                </a:solidFill>
              </a:rPr>
              <a:t>Areas of impact</a:t>
            </a:r>
            <a:r>
              <a:rPr lang="en-US" dirty="0"/>
              <a:t>: dealing with categorization/prioritization of consequences;</a:t>
            </a:r>
          </a:p>
          <a:p>
            <a:r>
              <a:rPr lang="en-US" i="1" dirty="0"/>
              <a:t>Enablers</a:t>
            </a:r>
            <a:r>
              <a:rPr lang="en-US" dirty="0"/>
              <a:t>: the organizational features helping a risk-event to occur;</a:t>
            </a:r>
          </a:p>
          <a:p>
            <a:pPr marL="171450" indent="-171450">
              <a:buFont typeface="Arial" panose="020B0604020202020204" pitchFamily="34" charset="0"/>
              <a:buChar char="•"/>
            </a:pPr>
            <a:r>
              <a:rPr lang="en-US" b="1" i="1" dirty="0">
                <a:solidFill>
                  <a:srgbClr val="C00000"/>
                </a:solidFill>
              </a:rPr>
              <a:t>Events</a:t>
            </a:r>
            <a:r>
              <a:rPr lang="en-US" dirty="0"/>
              <a:t>: occurrence of a particular set of circumstances; and</a:t>
            </a:r>
          </a:p>
          <a:p>
            <a:pPr marL="171450" indent="-171450">
              <a:buFont typeface="Arial" panose="020B0604020202020204" pitchFamily="34" charset="0"/>
              <a:buChar char="•"/>
            </a:pPr>
            <a:r>
              <a:rPr lang="en-US" b="1" i="1" dirty="0">
                <a:solidFill>
                  <a:srgbClr val="C00000"/>
                </a:solidFill>
              </a:rPr>
              <a:t>Their potential consequences</a:t>
            </a:r>
            <a:r>
              <a:rPr lang="en-US" dirty="0"/>
              <a:t>: potential outcome of an event. A wide range of risk</a:t>
            </a:r>
          </a:p>
          <a:p>
            <a:r>
              <a:rPr lang="en-US" dirty="0"/>
              <a:t>consequences should be considered, including cascade and cumulative effects.</a:t>
            </a:r>
          </a:p>
          <a:p>
            <a:endParaRPr lang="en-US" dirty="0"/>
          </a:p>
          <a:p>
            <a:r>
              <a:rPr lang="en-US" dirty="0"/>
              <a:t>The above issues can create, enhance, prevent, degrade, accelerate or delay the ability of</a:t>
            </a:r>
          </a:p>
          <a:p>
            <a:r>
              <a:rPr lang="en-US" dirty="0"/>
              <a:t>either the whole organization, or part of it, to achieve its own objectives.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7</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solidFill>
                  <a:srgbClr val="C00000"/>
                </a:solidFill>
              </a:rPr>
              <a:t> </a:t>
            </a:r>
            <a:r>
              <a:rPr lang="en-US" dirty="0"/>
              <a:t>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3652321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r>
              <a:rPr lang="en-US" b="1" i="1" dirty="0"/>
              <a:t>Risk Hierarchy and Risk Categorization</a:t>
            </a:r>
          </a:p>
          <a:p>
            <a:endParaRPr lang="en-US" dirty="0"/>
          </a:p>
          <a:p>
            <a:r>
              <a:rPr lang="en-US" dirty="0"/>
              <a:t>The risk management framework includes a hierarchy of risks, comprising a variety of risk</a:t>
            </a:r>
          </a:p>
          <a:p>
            <a:r>
              <a:rPr lang="en-US" dirty="0"/>
              <a:t>levels together with priorities in risk treatment strategies.</a:t>
            </a:r>
          </a:p>
          <a:p>
            <a:endParaRPr lang="en-US" dirty="0"/>
          </a:p>
          <a:p>
            <a:r>
              <a:rPr lang="en-US" dirty="0"/>
              <a:t>- </a:t>
            </a:r>
            <a:r>
              <a:rPr lang="en-US" b="1" dirty="0">
                <a:solidFill>
                  <a:srgbClr val="C00000"/>
                </a:solidFill>
              </a:rPr>
              <a:t>Enterprise or so-called “corporate” risks </a:t>
            </a:r>
            <a:r>
              <a:rPr lang="en-US" dirty="0"/>
              <a:t>are strategic (i.e. can significantly impact on</a:t>
            </a:r>
          </a:p>
          <a:p>
            <a:r>
              <a:rPr lang="en-US" dirty="0"/>
              <a:t>the organization). To manage them is fundamental to the long term viability of the</a:t>
            </a:r>
          </a:p>
          <a:p>
            <a:r>
              <a:rPr lang="en-US" dirty="0"/>
              <a:t>organization and this must be done under the supervision of the risk committee;</a:t>
            </a:r>
          </a:p>
          <a:p>
            <a:endParaRPr lang="en-US" dirty="0"/>
          </a:p>
          <a:p>
            <a:r>
              <a:rPr lang="en-US" dirty="0"/>
              <a:t>- </a:t>
            </a:r>
            <a:r>
              <a:rPr lang="en-US" b="1" dirty="0">
                <a:solidFill>
                  <a:srgbClr val="C00000"/>
                </a:solidFill>
              </a:rPr>
              <a:t>Portfolio management risks </a:t>
            </a:r>
            <a:r>
              <a:rPr lang="en-US" dirty="0"/>
              <a:t>are inherently related to the portfolio of projects as a</a:t>
            </a:r>
          </a:p>
          <a:p>
            <a:r>
              <a:rPr lang="en-US" dirty="0"/>
              <a:t>whole, and are managed by senior management. Some examples of portfolio risk are:</a:t>
            </a:r>
          </a:p>
          <a:p>
            <a:r>
              <a:rPr lang="en-US" dirty="0"/>
              <a:t>affordability of the portfolio; lack of capability/capacity to implement the portfolio;</a:t>
            </a:r>
          </a:p>
          <a:p>
            <a:r>
              <a:rPr lang="en-US" dirty="0"/>
              <a:t>lack of timely availability of skills and human resources;</a:t>
            </a:r>
          </a:p>
          <a:p>
            <a:endParaRPr lang="en-US" dirty="0"/>
          </a:p>
          <a:p>
            <a:r>
              <a:rPr lang="en-US" dirty="0"/>
              <a:t>- </a:t>
            </a:r>
            <a:r>
              <a:rPr lang="en-US" b="1" dirty="0">
                <a:solidFill>
                  <a:srgbClr val="C00000"/>
                </a:solidFill>
              </a:rPr>
              <a:t>Project risks </a:t>
            </a:r>
            <a:r>
              <a:rPr lang="en-US" dirty="0"/>
              <a:t>can impact on the projects’ objectives and outcomes, and are managed</a:t>
            </a:r>
          </a:p>
          <a:p>
            <a:r>
              <a:rPr lang="en-US" dirty="0"/>
              <a:t>by the project risk manager; where appropriate, they will be addressed as part of the</a:t>
            </a:r>
          </a:p>
          <a:p>
            <a:r>
              <a:rPr lang="en-US" dirty="0"/>
              <a:t>project management framework. Some examples of project risk are: project scope</a:t>
            </a:r>
          </a:p>
          <a:p>
            <a:r>
              <a:rPr lang="en-US" dirty="0"/>
              <a:t>poorly defined, resources not available when required, quality requirements not</a:t>
            </a:r>
          </a:p>
          <a:p>
            <a:r>
              <a:rPr lang="en-GB" dirty="0"/>
              <a:t>clearly specified.</a:t>
            </a:r>
          </a:p>
          <a:p>
            <a:endParaRPr lang="en-GB" dirty="0"/>
          </a:p>
          <a:p>
            <a:r>
              <a:rPr lang="en-US" dirty="0"/>
              <a:t>- </a:t>
            </a:r>
            <a:r>
              <a:rPr lang="en-US" b="1" dirty="0">
                <a:solidFill>
                  <a:srgbClr val="C00000"/>
                </a:solidFill>
              </a:rPr>
              <a:t>Operational risks </a:t>
            </a:r>
            <a:r>
              <a:rPr lang="en-US" dirty="0"/>
              <a:t>can impact on a program's objectives and/or outcomes (i.e.</a:t>
            </a:r>
          </a:p>
          <a:p>
            <a:r>
              <a:rPr lang="en-US" dirty="0"/>
              <a:t>unsuitable skills mix, resources reduced due to budget cuts, outputs not delivered on</a:t>
            </a:r>
          </a:p>
          <a:p>
            <a:r>
              <a:rPr lang="en-US" dirty="0"/>
              <a:t>time, poor quality outputs) and are managed by the program directors.</a:t>
            </a:r>
          </a:p>
          <a:p>
            <a:endParaRPr lang="en-US" dirty="0"/>
          </a:p>
          <a:p>
            <a:r>
              <a:rPr lang="en-US" dirty="0"/>
              <a:t>While each risk captured may be important for management at the function and business</a:t>
            </a:r>
          </a:p>
          <a:p>
            <a:r>
              <a:rPr lang="en-US" dirty="0"/>
              <a:t>unit levels, the corporate risk list requires prioritization to focus the attention of the board</a:t>
            </a:r>
          </a:p>
          <a:p>
            <a:r>
              <a:rPr lang="en-US" dirty="0"/>
              <a:t>and senior management on key risks. </a:t>
            </a:r>
          </a:p>
          <a:p>
            <a:endParaRPr lang="en-US" dirty="0"/>
          </a:p>
          <a:p>
            <a:r>
              <a:rPr lang="en-US" dirty="0"/>
              <a:t>The management of risk at corporate, enterprise and operational levels needs to be integrated, so that the levels of activity support each other. In this way the organization’s risk management strategy will be led from the top, and be embedded in the normal working </a:t>
            </a:r>
            <a:r>
              <a:rPr lang="en-GB" dirty="0"/>
              <a:t>routines and activities.</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8</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t> 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1674760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analysis</a:t>
            </a:r>
          </a:p>
          <a:p>
            <a:pPr lvl="0"/>
            <a:endParaRPr lang="en-US" sz="700" b="1" dirty="0">
              <a:solidFill>
                <a:schemeClr val="tx1">
                  <a:lumMod val="95000"/>
                  <a:lumOff val="5000"/>
                </a:schemeClr>
              </a:solidFill>
            </a:endParaRPr>
          </a:p>
          <a:p>
            <a:r>
              <a:rPr lang="en-US" dirty="0"/>
              <a:t>Risk analysis involves consideration of risk causes and sources, their positive and negative consequences and the likelihood of such consequences occurring. It normally includes estimation of the range of potential consequences that might arise from an event, situation or circumstance, and their associated probabilities, in order to measure the level of risk. </a:t>
            </a:r>
          </a:p>
          <a:p>
            <a:endParaRPr lang="en-US" dirty="0"/>
          </a:p>
          <a:p>
            <a:r>
              <a:rPr lang="en-US" dirty="0"/>
              <a:t>However, in some instances (such as where the consequences are likely to be insignificant, or probability is extremely low), a single parameter estimate can be enough to make a decision.</a:t>
            </a:r>
          </a:p>
          <a:p>
            <a:endParaRPr lang="en-US" dirty="0"/>
          </a:p>
          <a:p>
            <a:r>
              <a:rPr lang="en-US" dirty="0"/>
              <a:t>In any case, some framework for assessing risks should be developed. The assessment</a:t>
            </a:r>
          </a:p>
          <a:p>
            <a:r>
              <a:rPr lang="en-US" dirty="0"/>
              <a:t>should draw as much as possible on unbiased independent evidence, should consider the</a:t>
            </a:r>
          </a:p>
          <a:p>
            <a:r>
              <a:rPr lang="en-US" dirty="0"/>
              <a:t>perspectives of the whole range of those stakeholders affected by the risk, and avoid</a:t>
            </a:r>
          </a:p>
          <a:p>
            <a:r>
              <a:rPr lang="en-US" dirty="0"/>
              <a:t>confusing a fair risk assessment with any judgment about the acceptability of particular risks.</a:t>
            </a:r>
          </a:p>
          <a:p>
            <a:endParaRPr lang="en-US" dirty="0"/>
          </a:p>
          <a:p>
            <a:r>
              <a:rPr lang="en-US" b="1" dirty="0"/>
              <a:t>There are three important principles in assessing risk</a:t>
            </a:r>
            <a:r>
              <a:rPr lang="en-US" dirty="0"/>
              <a:t>:</a:t>
            </a:r>
          </a:p>
          <a:p>
            <a:endParaRPr lang="en-US" sz="800" dirty="0"/>
          </a:p>
          <a:p>
            <a:pPr marL="685800" lvl="1" indent="-228600">
              <a:spcAft>
                <a:spcPts val="600"/>
              </a:spcAft>
              <a:buAutoNum type="arabicPeriod"/>
            </a:pPr>
            <a:r>
              <a:rPr lang="en-US" dirty="0"/>
              <a:t>Ensuring that there is a clearly structured process, through which both likelihood and </a:t>
            </a:r>
            <a:r>
              <a:rPr lang="en-GB" dirty="0"/>
              <a:t>impact are considered;</a:t>
            </a:r>
          </a:p>
          <a:p>
            <a:pPr marL="685800" lvl="1" indent="-228600">
              <a:spcAft>
                <a:spcPts val="600"/>
              </a:spcAft>
              <a:buAutoNum type="arabicPeriod"/>
            </a:pPr>
            <a:r>
              <a:rPr lang="en-US" dirty="0"/>
              <a:t>Recording risk assessment in such a way to facilitates monitoring and identification of </a:t>
            </a:r>
            <a:r>
              <a:rPr lang="en-GB" dirty="0"/>
              <a:t>risk priorities</a:t>
            </a:r>
          </a:p>
          <a:p>
            <a:pPr marL="685800" lvl="1" indent="-228600">
              <a:buAutoNum type="arabicPeriod"/>
            </a:pPr>
            <a:r>
              <a:rPr lang="en-US" dirty="0"/>
              <a:t>Distinguishing between “inherent” and “residual” risk26. The level of risk will depend on the adequacy and effectiveness of existing controls.</a:t>
            </a:r>
            <a:endParaRPr lang="en-GB" dirty="0"/>
          </a:p>
          <a:p>
            <a:endParaRPr lang="en-US" dirty="0"/>
          </a:p>
          <a:p>
            <a:r>
              <a:rPr lang="en-US" b="1" dirty="0"/>
              <a:t>Methods used in </a:t>
            </a:r>
            <a:r>
              <a:rPr lang="en-US" b="1" dirty="0" err="1"/>
              <a:t>analysing</a:t>
            </a:r>
            <a:r>
              <a:rPr lang="en-US" b="1" dirty="0"/>
              <a:t> risks can be:</a:t>
            </a:r>
          </a:p>
          <a:p>
            <a:endParaRPr lang="en-US" sz="800" dirty="0"/>
          </a:p>
          <a:p>
            <a:pPr lvl="1">
              <a:spcAft>
                <a:spcPts val="600"/>
              </a:spcAft>
            </a:pPr>
            <a:r>
              <a:rPr lang="en-US" dirty="0"/>
              <a:t>a. </a:t>
            </a:r>
            <a:r>
              <a:rPr lang="en-US" b="1" dirty="0">
                <a:solidFill>
                  <a:srgbClr val="C00000"/>
                </a:solidFill>
              </a:rPr>
              <a:t>Qualitative</a:t>
            </a:r>
            <a:r>
              <a:rPr lang="en-US" dirty="0"/>
              <a:t>: such methods define consequence, probability and level of risk, according to descriptive scales, may combine consequence and probability, and evaluate the resulting level of risk against qualitative criteria.</a:t>
            </a:r>
          </a:p>
          <a:p>
            <a:pPr lvl="1"/>
            <a:r>
              <a:rPr lang="en-US" dirty="0"/>
              <a:t>b. </a:t>
            </a:r>
            <a:r>
              <a:rPr lang="en-US" b="1" dirty="0">
                <a:solidFill>
                  <a:srgbClr val="C00000"/>
                </a:solidFill>
              </a:rPr>
              <a:t>Semi-quantitative</a:t>
            </a:r>
            <a:r>
              <a:rPr lang="en-US" dirty="0"/>
              <a:t>: such methods use numerical ratings for consequence and</a:t>
            </a:r>
          </a:p>
          <a:p>
            <a:pPr lvl="1">
              <a:spcAft>
                <a:spcPts val="600"/>
              </a:spcAft>
            </a:pPr>
            <a:r>
              <a:rPr lang="en-US" dirty="0"/>
              <a:t>probability, and combine them to produce a level of risk using a formula. Scales may be linear or logarithmic, or have other relationship; the formulae can also </a:t>
            </a:r>
            <a:r>
              <a:rPr lang="en-GB" dirty="0"/>
              <a:t>vary.</a:t>
            </a:r>
          </a:p>
          <a:p>
            <a:pPr lvl="1"/>
            <a:r>
              <a:rPr lang="en-US" dirty="0"/>
              <a:t>c. </a:t>
            </a:r>
            <a:r>
              <a:rPr lang="en-US" b="1" dirty="0">
                <a:solidFill>
                  <a:srgbClr val="C00000"/>
                </a:solidFill>
              </a:rPr>
              <a:t>Quantitative</a:t>
            </a:r>
            <a:r>
              <a:rPr lang="en-US" dirty="0"/>
              <a:t>: this kind of analysis estimates practical values for consequences and</a:t>
            </a:r>
          </a:p>
          <a:p>
            <a:pPr lvl="1"/>
            <a:r>
              <a:rPr lang="en-US" dirty="0"/>
              <a:t>their probabilities, and produces numerical values for impact, likelihood and level of</a:t>
            </a:r>
          </a:p>
          <a:p>
            <a:pPr lvl="1"/>
            <a:r>
              <a:rPr lang="en-US" dirty="0"/>
              <a:t>risk, using data from a variety of sources. </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9</a:t>
            </a:fld>
            <a:endParaRPr lang="en-US" dirty="0"/>
          </a:p>
        </p:txBody>
      </p:sp>
      <p:sp>
        <p:nvSpPr>
          <p:cNvPr id="5" name="TextBox 4">
            <a:extLst>
              <a:ext uri="{FF2B5EF4-FFF2-40B4-BE49-F238E27FC236}">
                <a16:creationId xmlns:a16="http://schemas.microsoft.com/office/drawing/2014/main" xmlns="" id="{4903E675-7C06-4604-8D93-AF7675110C41}"/>
              </a:ext>
            </a:extLst>
          </p:cNvPr>
          <p:cNvSpPr txBox="1"/>
          <p:nvPr/>
        </p:nvSpPr>
        <p:spPr>
          <a:xfrm>
            <a:off x="3206750" y="548817"/>
            <a:ext cx="3181692" cy="1477328"/>
          </a:xfrm>
          <a:prstGeom prst="rect">
            <a:avLst/>
          </a:prstGeom>
          <a:noFill/>
        </p:spPr>
        <p:txBody>
          <a:bodyPr wrap="square" rtlCol="0">
            <a:spAutoFit/>
          </a:bodyPr>
          <a:lstStyle/>
          <a:p>
            <a:pPr lvl="0" algn="r"/>
            <a:r>
              <a:rPr lang="en-GB" dirty="0">
                <a:solidFill>
                  <a:srgbClr val="C00000"/>
                </a:solidFill>
              </a:rPr>
              <a:t>The </a:t>
            </a:r>
            <a:r>
              <a:rPr lang="en-US" dirty="0">
                <a:solidFill>
                  <a:srgbClr val="C00000"/>
                </a:solidFill>
              </a:rPr>
              <a:t>first activity within the </a:t>
            </a:r>
            <a:r>
              <a:rPr lang="en-US" b="1" dirty="0">
                <a:solidFill>
                  <a:srgbClr val="C00000"/>
                </a:solidFill>
              </a:rPr>
              <a:t>risk assessment process</a:t>
            </a:r>
            <a:r>
              <a:rPr lang="en-US" dirty="0">
                <a:solidFill>
                  <a:srgbClr val="C00000"/>
                </a:solidFill>
              </a:rPr>
              <a:t> is to develop </a:t>
            </a:r>
            <a:r>
              <a:rPr lang="en-US" b="1" dirty="0">
                <a:solidFill>
                  <a:srgbClr val="C00000"/>
                </a:solidFill>
              </a:rPr>
              <a:t>a common set of assessment criteria</a:t>
            </a:r>
            <a:r>
              <a:rPr lang="en-US" dirty="0">
                <a:solidFill>
                  <a:srgbClr val="C00000"/>
                </a:solidFill>
              </a:rPr>
              <a:t>, to be deployed</a:t>
            </a:r>
            <a:endParaRPr lang="en-US" sz="1600" dirty="0">
              <a:solidFill>
                <a:srgbClr val="C00000"/>
              </a:solidFill>
            </a:endParaRPr>
          </a:p>
        </p:txBody>
      </p:sp>
    </p:spTree>
    <p:extLst>
      <p:ext uri="{BB962C8B-B14F-4D97-AF65-F5344CB8AC3E}">
        <p14:creationId xmlns:p14="http://schemas.microsoft.com/office/powerpoint/2010/main" val="3522894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8/29/2018</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xmlns="">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8/29/2018</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8/29/2018</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8/29/2018</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8/29/2018</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cid:image006.jpg@01D21421.4FC9899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Risk Management in Statistical Organizations</a:t>
            </a:r>
          </a:p>
        </p:txBody>
      </p:sp>
    </p:spTree>
    <p:extLst>
      <p:ext uri="{BB962C8B-B14F-4D97-AF65-F5344CB8AC3E}">
        <p14:creationId xmlns:p14="http://schemas.microsoft.com/office/powerpoint/2010/main" val="210844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3477875"/>
          </a:xfrm>
          <a:prstGeom prst="rect">
            <a:avLst/>
          </a:prstGeom>
          <a:noFill/>
        </p:spPr>
        <p:txBody>
          <a:bodyPr wrap="square" rtlCol="0">
            <a:spAutoFit/>
          </a:bodyPr>
          <a:lstStyle/>
          <a:p>
            <a:r>
              <a:rPr lang="en-GB" sz="2800" b="1" dirty="0">
                <a:solidFill>
                  <a:schemeClr val="accent2">
                    <a:lumMod val="50000"/>
                  </a:schemeClr>
                </a:solidFill>
              </a:rPr>
              <a:t>Risk Analysis</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provide input to risk assessment and decisions concerning more suitable treatment, especially in cases involving different types and levels of risk.</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Analyzing causes/effects &amp; sources of risk, positive &amp; negative consequences &amp; their probability of occurrence, also based on the efficiency &amp; effectiveness of controls</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5407742"/>
            <a:ext cx="5250425" cy="127819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systematic, structured &amp; timely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explicitly addresses uncertainty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an integral part of all organizational processes</a:t>
            </a:r>
          </a:p>
        </p:txBody>
      </p:sp>
      <p:pic>
        <p:nvPicPr>
          <p:cNvPr id="6" name="Picture 5">
            <a:extLst>
              <a:ext uri="{FF2B5EF4-FFF2-40B4-BE49-F238E27FC236}">
                <a16:creationId xmlns:a16="http://schemas.microsoft.com/office/drawing/2014/main" xmlns="" id="{0B495E1C-DE1C-434F-9DB0-81B1F015DB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7"/>
            <a:ext cx="5589724" cy="4866968"/>
          </a:xfrm>
          <a:prstGeom prst="rect">
            <a:avLst/>
          </a:prstGeom>
        </p:spPr>
      </p:pic>
    </p:spTree>
    <p:extLst>
      <p:ext uri="{BB962C8B-B14F-4D97-AF65-F5344CB8AC3E}">
        <p14:creationId xmlns:p14="http://schemas.microsoft.com/office/powerpoint/2010/main" val="2311307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3/4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031873"/>
          </a:xfrm>
          <a:prstGeom prst="rect">
            <a:avLst/>
          </a:prstGeom>
          <a:noFill/>
        </p:spPr>
        <p:txBody>
          <a:bodyPr wrap="square" rtlCol="0">
            <a:spAutoFit/>
          </a:bodyPr>
          <a:lstStyle/>
          <a:p>
            <a:r>
              <a:rPr lang="en-GB" sz="2800" b="1" dirty="0">
                <a:solidFill>
                  <a:schemeClr val="accent2">
                    <a:lumMod val="50000"/>
                  </a:schemeClr>
                </a:solidFill>
              </a:rPr>
              <a:t>Measurement &amp; Weighting</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contribute to decisions on the selection of the risks that need to be treated and the their implementation priorities; to evaluate whether to initiate further analysis or treat the risk maintaining existing controls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Comparison between the level of risk measured by the analysis, according with the criteria set when establishing the context; consider both the risk tolerance and the duties of compliance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part of decision making</a:t>
            </a:r>
          </a:p>
        </p:txBody>
      </p:sp>
      <p:pic>
        <p:nvPicPr>
          <p:cNvPr id="6" name="Picture 5">
            <a:extLst>
              <a:ext uri="{FF2B5EF4-FFF2-40B4-BE49-F238E27FC236}">
                <a16:creationId xmlns:a16="http://schemas.microsoft.com/office/drawing/2014/main" xmlns="" id="{0415A60D-44FE-4C06-A3E3-C8E5BF5DB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7792" y="1818968"/>
            <a:ext cx="5580049" cy="4866967"/>
          </a:xfrm>
          <a:prstGeom prst="rect">
            <a:avLst/>
          </a:prstGeom>
        </p:spPr>
      </p:pic>
    </p:spTree>
    <p:extLst>
      <p:ext uri="{BB962C8B-B14F-4D97-AF65-F5344CB8AC3E}">
        <p14:creationId xmlns:p14="http://schemas.microsoft.com/office/powerpoint/2010/main" val="315264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xmlns="" id="{1037BA90-34C6-4665-B0C1-FDB1F90944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818872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xmlns="" id="{F09D86A0-2B69-4F19-BFE3-40A22556C4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3363553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xmlns="" id="{862EE325-1F97-4F58-934D-A0F7D0E51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259201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xmlns="" id="{81552769-43BC-4C68-9B25-4913A5A215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243369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4031873"/>
          </a:xfrm>
          <a:prstGeom prst="rect">
            <a:avLst/>
          </a:prstGeom>
          <a:noFill/>
        </p:spPr>
        <p:txBody>
          <a:bodyPr wrap="square" rtlCol="0">
            <a:spAutoFit/>
          </a:bodyPr>
          <a:lstStyle/>
          <a:p>
            <a:r>
              <a:rPr lang="en-GB" sz="2800" b="1" dirty="0">
                <a:solidFill>
                  <a:schemeClr val="accent2">
                    <a:lumMod val="50000"/>
                  </a:schemeClr>
                </a:solidFill>
              </a:rPr>
              <a:t>Monitoring &amp; Review</a:t>
            </a:r>
          </a:p>
          <a:p>
            <a:endParaRPr lang="en-GB" dirty="0">
              <a:solidFill>
                <a:schemeClr val="accent2">
                  <a:lumMod val="50000"/>
                </a:schemeClr>
              </a:solidFill>
            </a:endParaRPr>
          </a:p>
          <a:p>
            <a:r>
              <a:rPr lang="en-GB" sz="2400" b="1" dirty="0">
                <a:solidFill>
                  <a:srgbClr val="C00000"/>
                </a:solidFill>
              </a:rPr>
              <a:t>Purpose</a:t>
            </a:r>
          </a:p>
          <a:p>
            <a:r>
              <a:rPr lang="en-US" sz="1600" dirty="0">
                <a:solidFill>
                  <a:schemeClr val="accent2">
                    <a:lumMod val="50000"/>
                  </a:schemeClr>
                </a:solidFill>
              </a:rPr>
              <a:t>a) to check the effectiveness and efficiency of the controls considered by the system design and by the process; b) to gather information to improve the assessment; c) to detect changes of context, parameters and risks; d) to review the treatment and priorities; e) to identify emerging risks</a:t>
            </a:r>
          </a:p>
          <a:p>
            <a:endParaRPr lang="en-US" sz="16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a:t>
            </a:r>
            <a:r>
              <a:rPr lang="en-US" sz="1600" dirty="0">
                <a:solidFill>
                  <a:schemeClr val="accent2">
                    <a:lumMod val="50000"/>
                  </a:schemeClr>
                </a:solidFill>
              </a:rPr>
              <a:t>) Analysis of the events, changes, successes and failures; b) periodically check of the framework, the process and results; c) evaluation of the treatment owner's responsibilities, for the purposes of their appreciation or sanction applications</a:t>
            </a:r>
            <a:endParaRPr lang="en-US"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dynamic, iterative and responsive to change</a:t>
            </a:r>
          </a:p>
        </p:txBody>
      </p:sp>
      <p:pic>
        <p:nvPicPr>
          <p:cNvPr id="6" name="Picture 5">
            <a:extLst>
              <a:ext uri="{FF2B5EF4-FFF2-40B4-BE49-F238E27FC236}">
                <a16:creationId xmlns:a16="http://schemas.microsoft.com/office/drawing/2014/main" xmlns="" id="{7C38D86D-3EBA-49F8-994A-C8E37A7690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5983" y="1818967"/>
            <a:ext cx="5544387" cy="4866967"/>
          </a:xfrm>
          <a:prstGeom prst="rect">
            <a:avLst/>
          </a:prstGeom>
        </p:spPr>
      </p:pic>
    </p:spTree>
    <p:extLst>
      <p:ext uri="{BB962C8B-B14F-4D97-AF65-F5344CB8AC3E}">
        <p14:creationId xmlns:p14="http://schemas.microsoft.com/office/powerpoint/2010/main" val="153603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42900" y="596900"/>
            <a:ext cx="10972800" cy="1066800"/>
          </a:xfrm>
        </p:spPr>
        <p:txBody>
          <a:bodyPr/>
          <a:lstStyle/>
          <a:p>
            <a:r>
              <a:rPr lang="en-US" b="1" dirty="0"/>
              <a:t>Key Risk Indicators</a:t>
            </a:r>
          </a:p>
        </p:txBody>
      </p:sp>
      <p:pic>
        <p:nvPicPr>
          <p:cNvPr id="8" name="Picture 2">
            <a:extLst>
              <a:ext uri="{FF2B5EF4-FFF2-40B4-BE49-F238E27FC236}">
                <a16:creationId xmlns:a16="http://schemas.microsoft.com/office/drawing/2014/main" xmlns="" id="{19B07880-F5FE-4E4C-B03B-475D86220A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5700" y="2545496"/>
            <a:ext cx="8308399" cy="385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xmlns="" id="{D5CDE46A-90C4-4646-9065-3356F49AA003}"/>
              </a:ext>
            </a:extLst>
          </p:cNvPr>
          <p:cNvSpPr/>
          <p:nvPr/>
        </p:nvSpPr>
        <p:spPr>
          <a:xfrm>
            <a:off x="342900" y="1663700"/>
            <a:ext cx="4381500" cy="4236096"/>
          </a:xfrm>
          <a:prstGeom prst="rect">
            <a:avLst/>
          </a:prstGeom>
        </p:spPr>
        <p:txBody>
          <a:bodyPr wrap="square">
            <a:spAutoFit/>
          </a:bodyPr>
          <a:lstStyle/>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performance indicators (KPIs) </a:t>
            </a:r>
            <a:r>
              <a:rPr lang="en-US" dirty="0">
                <a:solidFill>
                  <a:schemeClr val="accent2">
                    <a:lumMod val="50000"/>
                  </a:schemeClr>
                </a:solidFill>
                <a:latin typeface="Calibri" panose="020F0502020204030204" pitchFamily="34" charset="0"/>
              </a:rPr>
              <a:t>are crucial to the successful management of an organization by </a:t>
            </a:r>
            <a:r>
              <a:rPr lang="en-US" b="1" i="1" dirty="0">
                <a:solidFill>
                  <a:schemeClr val="accent2">
                    <a:lumMod val="50000"/>
                  </a:schemeClr>
                </a:solidFill>
                <a:latin typeface="Calibri" panose="020F0502020204030204" pitchFamily="34" charset="0"/>
              </a:rPr>
              <a:t>identifying underperforming aspects</a:t>
            </a:r>
            <a:r>
              <a:rPr lang="en-US" dirty="0">
                <a:solidFill>
                  <a:schemeClr val="accent2">
                    <a:lumMod val="50000"/>
                  </a:schemeClr>
                </a:solidFill>
                <a:latin typeface="Calibri" panose="020F0502020204030204" pitchFamily="34" charset="0"/>
              </a:rPr>
              <a:t> as well as those areas that need </a:t>
            </a:r>
            <a:r>
              <a:rPr lang="en-US" b="1" i="1" dirty="0">
                <a:solidFill>
                  <a:schemeClr val="accent2">
                    <a:lumMod val="50000"/>
                  </a:schemeClr>
                </a:solidFill>
                <a:latin typeface="Calibri" panose="020F0502020204030204" pitchFamily="34" charset="0"/>
              </a:rPr>
              <a:t>increased resources</a:t>
            </a:r>
            <a:r>
              <a:rPr lang="en-US" dirty="0">
                <a:solidFill>
                  <a:schemeClr val="accent2">
                    <a:lumMod val="50000"/>
                  </a:schemeClr>
                </a:solidFill>
                <a:latin typeface="Calibri" panose="020F0502020204030204" pitchFamily="34" charset="0"/>
              </a:rPr>
              <a:t>.</a:t>
            </a:r>
          </a:p>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risk indicators (KRIs) </a:t>
            </a:r>
            <a:r>
              <a:rPr lang="en-US" dirty="0">
                <a:solidFill>
                  <a:schemeClr val="accent2">
                    <a:lumMod val="50000"/>
                  </a:schemeClr>
                </a:solidFill>
                <a:latin typeface="Calibri" panose="020F0502020204030204" pitchFamily="34" charset="0"/>
              </a:rPr>
              <a:t>provide timely </a:t>
            </a:r>
            <a:r>
              <a:rPr lang="en-US" b="1" i="1" dirty="0">
                <a:solidFill>
                  <a:schemeClr val="accent2">
                    <a:lumMod val="50000"/>
                  </a:schemeClr>
                </a:solidFill>
                <a:latin typeface="Calibri" panose="020F0502020204030204" pitchFamily="34" charset="0"/>
              </a:rPr>
              <a:t>leading-indicator information about emerging risks</a:t>
            </a:r>
            <a:r>
              <a:rPr lang="en-US" dirty="0">
                <a:solidFill>
                  <a:schemeClr val="accent2">
                    <a:lumMod val="50000"/>
                  </a:schemeClr>
                </a:solidFill>
                <a:latin typeface="Calibri" panose="020F0502020204030204" pitchFamily="34" charset="0"/>
              </a:rPr>
              <a:t>. providing an early signal of </a:t>
            </a:r>
            <a:r>
              <a:rPr lang="en-US" b="1" i="1" dirty="0">
                <a:solidFill>
                  <a:schemeClr val="accent2">
                    <a:lumMod val="50000"/>
                  </a:schemeClr>
                </a:solidFill>
                <a:latin typeface="Calibri" panose="020F0502020204030204" pitchFamily="34" charset="0"/>
              </a:rPr>
              <a:t>increasing risk exposures</a:t>
            </a:r>
            <a:r>
              <a:rPr lang="en-US" dirty="0">
                <a:solidFill>
                  <a:schemeClr val="accent2">
                    <a:lumMod val="50000"/>
                  </a:schemeClr>
                </a:solidFill>
                <a:latin typeface="Calibri" panose="020F0502020204030204" pitchFamily="34" charset="0"/>
              </a:rPr>
              <a:t> and may represent key ratios that track as indicators of evolving risks and potential opportunities, which signal that actions need to be taken.</a:t>
            </a:r>
            <a:endParaRPr lang="it-IT" dirty="0">
              <a:solidFill>
                <a:schemeClr val="accent2">
                  <a:lumMod val="50000"/>
                </a:schemeClr>
              </a:solidFill>
              <a:latin typeface="Calibri" panose="020F0502020204030204" pitchFamily="34" charset="0"/>
            </a:endParaRPr>
          </a:p>
        </p:txBody>
      </p:sp>
      <p:sp>
        <p:nvSpPr>
          <p:cNvPr id="10" name="Rectangle 9">
            <a:extLst>
              <a:ext uri="{FF2B5EF4-FFF2-40B4-BE49-F238E27FC236}">
                <a16:creationId xmlns:a16="http://schemas.microsoft.com/office/drawing/2014/main" xmlns="" id="{D83217F6-0D2D-4393-8325-0F10A2ECEE67}"/>
              </a:ext>
            </a:extLst>
          </p:cNvPr>
          <p:cNvSpPr/>
          <p:nvPr/>
        </p:nvSpPr>
        <p:spPr>
          <a:xfrm>
            <a:off x="4795549" y="1155700"/>
            <a:ext cx="7137400" cy="830997"/>
          </a:xfrm>
          <a:prstGeom prst="rect">
            <a:avLst/>
          </a:prstGeom>
        </p:spPr>
        <p:txBody>
          <a:bodyPr wrap="square">
            <a:spAutoFit/>
          </a:bodyPr>
          <a:lstStyle/>
          <a:p>
            <a:pPr algn="r"/>
            <a:r>
              <a:rPr lang="en-US" sz="1600" dirty="0">
                <a:latin typeface="Calibri" panose="020F0502020204030204" pitchFamily="34" charset="0"/>
              </a:rPr>
              <a:t>identification of a key-risk indicator related to the objective “Enhancing</a:t>
            </a:r>
          </a:p>
          <a:p>
            <a:pPr algn="r"/>
            <a:r>
              <a:rPr lang="en-US" sz="1600" dirty="0">
                <a:latin typeface="Calibri" panose="020F0502020204030204" pitchFamily="34" charset="0"/>
              </a:rPr>
              <a:t>job rotation” is assisted by developing a cause-effect chain between </a:t>
            </a:r>
          </a:p>
          <a:p>
            <a:pPr algn="r"/>
            <a:r>
              <a:rPr lang="en-US" sz="1600" dirty="0">
                <a:latin typeface="Calibri" panose="020F0502020204030204" pitchFamily="34" charset="0"/>
              </a:rPr>
              <a:t>an event that can negatively impact on a particular objective, and its root cause</a:t>
            </a:r>
            <a:endParaRPr lang="en-GB" sz="1600" dirty="0"/>
          </a:p>
        </p:txBody>
      </p:sp>
    </p:spTree>
    <p:extLst>
      <p:ext uri="{BB962C8B-B14F-4D97-AF65-F5344CB8AC3E}">
        <p14:creationId xmlns:p14="http://schemas.microsoft.com/office/powerpoint/2010/main" val="653079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42900" y="596900"/>
            <a:ext cx="10972800" cy="1066800"/>
          </a:xfrm>
        </p:spPr>
        <p:txBody>
          <a:bodyPr/>
          <a:lstStyle/>
          <a:p>
            <a:r>
              <a:rPr lang="en-US" b="1" dirty="0"/>
              <a:t>Key Risk Indicators</a:t>
            </a:r>
          </a:p>
        </p:txBody>
      </p:sp>
      <p:pic>
        <p:nvPicPr>
          <p:cNvPr id="8" name="Picture 2">
            <a:extLst>
              <a:ext uri="{FF2B5EF4-FFF2-40B4-BE49-F238E27FC236}">
                <a16:creationId xmlns:a16="http://schemas.microsoft.com/office/drawing/2014/main" xmlns="" id="{19B07880-F5FE-4E4C-B03B-475D86220A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5700" y="2545497"/>
            <a:ext cx="8308399" cy="385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xmlns="" id="{D5CDE46A-90C4-4646-9065-3356F49AA003}"/>
              </a:ext>
            </a:extLst>
          </p:cNvPr>
          <p:cNvSpPr/>
          <p:nvPr/>
        </p:nvSpPr>
        <p:spPr>
          <a:xfrm>
            <a:off x="342900" y="1663700"/>
            <a:ext cx="4381500" cy="4236096"/>
          </a:xfrm>
          <a:prstGeom prst="rect">
            <a:avLst/>
          </a:prstGeom>
        </p:spPr>
        <p:txBody>
          <a:bodyPr wrap="square">
            <a:spAutoFit/>
          </a:bodyPr>
          <a:lstStyle/>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performance indicators (KPIs) </a:t>
            </a:r>
            <a:r>
              <a:rPr lang="en-US" dirty="0">
                <a:solidFill>
                  <a:schemeClr val="tx2"/>
                </a:solidFill>
                <a:latin typeface="Calibri" panose="020F0502020204030204" pitchFamily="34" charset="0"/>
              </a:rPr>
              <a:t>are crucial to the successful management of an organization by </a:t>
            </a:r>
            <a:r>
              <a:rPr lang="en-US" b="1" i="1" dirty="0">
                <a:solidFill>
                  <a:schemeClr val="tx2"/>
                </a:solidFill>
                <a:latin typeface="Calibri" panose="020F0502020204030204" pitchFamily="34" charset="0"/>
              </a:rPr>
              <a:t>identifying underperforming aspects</a:t>
            </a:r>
            <a:r>
              <a:rPr lang="en-US" dirty="0">
                <a:solidFill>
                  <a:schemeClr val="tx2"/>
                </a:solidFill>
                <a:latin typeface="Calibri" panose="020F0502020204030204" pitchFamily="34" charset="0"/>
              </a:rPr>
              <a:t> as well as those areas that need </a:t>
            </a:r>
            <a:r>
              <a:rPr lang="en-US" b="1" i="1" dirty="0">
                <a:solidFill>
                  <a:schemeClr val="tx2"/>
                </a:solidFill>
                <a:latin typeface="Calibri" panose="020F0502020204030204" pitchFamily="34" charset="0"/>
              </a:rPr>
              <a:t>increased resources</a:t>
            </a:r>
            <a:r>
              <a:rPr lang="en-US" dirty="0">
                <a:solidFill>
                  <a:schemeClr val="tx2"/>
                </a:solidFill>
                <a:latin typeface="Calibri" panose="020F0502020204030204" pitchFamily="34" charset="0"/>
              </a:rPr>
              <a:t>.</a:t>
            </a:r>
          </a:p>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risk indicators (KRIs) </a:t>
            </a:r>
            <a:r>
              <a:rPr lang="en-US" dirty="0">
                <a:solidFill>
                  <a:schemeClr val="tx2"/>
                </a:solidFill>
                <a:latin typeface="Calibri" panose="020F0502020204030204" pitchFamily="34" charset="0"/>
              </a:rPr>
              <a:t>provide timely </a:t>
            </a:r>
            <a:r>
              <a:rPr lang="en-US" b="1" i="1" dirty="0">
                <a:solidFill>
                  <a:schemeClr val="tx2"/>
                </a:solidFill>
                <a:latin typeface="Calibri" panose="020F0502020204030204" pitchFamily="34" charset="0"/>
              </a:rPr>
              <a:t>leading-indicator information about emerging risks</a:t>
            </a:r>
            <a:r>
              <a:rPr lang="en-US" dirty="0">
                <a:solidFill>
                  <a:schemeClr val="tx2"/>
                </a:solidFill>
                <a:latin typeface="Calibri" panose="020F0502020204030204" pitchFamily="34" charset="0"/>
              </a:rPr>
              <a:t>. providing an early signal of </a:t>
            </a:r>
            <a:r>
              <a:rPr lang="en-US" b="1" i="1" dirty="0">
                <a:solidFill>
                  <a:schemeClr val="tx2"/>
                </a:solidFill>
                <a:latin typeface="Calibri" panose="020F0502020204030204" pitchFamily="34" charset="0"/>
              </a:rPr>
              <a:t>increasing risk exposures</a:t>
            </a:r>
            <a:r>
              <a:rPr lang="en-US" dirty="0">
                <a:solidFill>
                  <a:schemeClr val="tx2"/>
                </a:solidFill>
                <a:latin typeface="Calibri" panose="020F0502020204030204" pitchFamily="34" charset="0"/>
              </a:rPr>
              <a:t> and may represent key ratios that track as indicators of evolving risks and potential opportunities, which signal that actions need to be taken.</a:t>
            </a:r>
            <a:endParaRPr lang="it-IT" dirty="0">
              <a:solidFill>
                <a:schemeClr val="tx2"/>
              </a:solidFill>
              <a:latin typeface="Calibri" panose="020F0502020204030204" pitchFamily="34" charset="0"/>
            </a:endParaRPr>
          </a:p>
        </p:txBody>
      </p:sp>
      <p:sp>
        <p:nvSpPr>
          <p:cNvPr id="2" name="Rectangle 1">
            <a:extLst>
              <a:ext uri="{FF2B5EF4-FFF2-40B4-BE49-F238E27FC236}">
                <a16:creationId xmlns:a16="http://schemas.microsoft.com/office/drawing/2014/main" xmlns="" id="{9967CB0A-66E4-4A84-BA2D-5DE68B0EF638}"/>
              </a:ext>
            </a:extLst>
          </p:cNvPr>
          <p:cNvSpPr/>
          <p:nvPr/>
        </p:nvSpPr>
        <p:spPr>
          <a:xfrm>
            <a:off x="4795549" y="1155700"/>
            <a:ext cx="7137400" cy="830997"/>
          </a:xfrm>
          <a:prstGeom prst="rect">
            <a:avLst/>
          </a:prstGeom>
        </p:spPr>
        <p:txBody>
          <a:bodyPr wrap="square">
            <a:spAutoFit/>
          </a:bodyPr>
          <a:lstStyle/>
          <a:p>
            <a:pPr algn="r"/>
            <a:r>
              <a:rPr lang="en-US" sz="1600" dirty="0">
                <a:latin typeface="Calibri" panose="020F0502020204030204" pitchFamily="34" charset="0"/>
              </a:rPr>
              <a:t>identification of a key-risk indicator related to the objective “Enhancing</a:t>
            </a:r>
          </a:p>
          <a:p>
            <a:pPr algn="r"/>
            <a:r>
              <a:rPr lang="en-US" sz="1600" dirty="0">
                <a:latin typeface="Calibri" panose="020F0502020204030204" pitchFamily="34" charset="0"/>
              </a:rPr>
              <a:t>job rotation” is assisted by developing a cause-effect chain between </a:t>
            </a:r>
          </a:p>
          <a:p>
            <a:pPr algn="r"/>
            <a:r>
              <a:rPr lang="en-US" sz="1600" dirty="0">
                <a:latin typeface="Calibri" panose="020F0502020204030204" pitchFamily="34" charset="0"/>
              </a:rPr>
              <a:t>an event that can negatively impact on a particular objective, and its root cause</a:t>
            </a:r>
            <a:endParaRPr lang="en-GB" sz="1600" dirty="0"/>
          </a:p>
        </p:txBody>
      </p:sp>
    </p:spTree>
    <p:extLst>
      <p:ext uri="{BB962C8B-B14F-4D97-AF65-F5344CB8AC3E}">
        <p14:creationId xmlns:p14="http://schemas.microsoft.com/office/powerpoint/2010/main" val="220227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0200" y="660400"/>
            <a:ext cx="10972800" cy="1066800"/>
          </a:xfrm>
        </p:spPr>
        <p:txBody>
          <a:bodyPr/>
          <a:lstStyle/>
          <a:p>
            <a:r>
              <a:rPr lang="en-US" b="1" dirty="0"/>
              <a:t>Risk Based Audit</a:t>
            </a:r>
          </a:p>
        </p:txBody>
      </p:sp>
      <p:sp>
        <p:nvSpPr>
          <p:cNvPr id="6" name="Rectangle 5">
            <a:extLst>
              <a:ext uri="{FF2B5EF4-FFF2-40B4-BE49-F238E27FC236}">
                <a16:creationId xmlns:a16="http://schemas.microsoft.com/office/drawing/2014/main" xmlns="" id="{8FD31D40-0E8E-4CAE-93FD-78893D06DB07}"/>
              </a:ext>
            </a:extLst>
          </p:cNvPr>
          <p:cNvSpPr/>
          <p:nvPr/>
        </p:nvSpPr>
        <p:spPr>
          <a:xfrm>
            <a:off x="330200" y="1816100"/>
            <a:ext cx="4962767" cy="3901068"/>
          </a:xfrm>
          <a:prstGeom prst="rect">
            <a:avLst/>
          </a:prstGeom>
        </p:spPr>
        <p:txBody>
          <a:bodyPr wrap="square">
            <a:spAutoFit/>
          </a:bodyPr>
          <a:lstStyle/>
          <a:p>
            <a:pPr marL="266700" indent="-180975" algn="just">
              <a:lnSpc>
                <a:spcPct val="125000"/>
              </a:lnSpc>
              <a:spcAft>
                <a:spcPts val="0"/>
              </a:spcAft>
            </a:pPr>
            <a:r>
              <a:rPr lang="en-US" b="1" dirty="0">
                <a:solidFill>
                  <a:srgbClr val="C00000"/>
                </a:solidFill>
                <a:latin typeface="Calibri" panose="020F0502020204030204" pitchFamily="34" charset="0"/>
              </a:rPr>
              <a:t>The Risk Based Audit (RBA) objectives </a:t>
            </a:r>
            <a:r>
              <a:rPr lang="en-US" dirty="0">
                <a:latin typeface="Calibri" panose="020F0502020204030204" pitchFamily="34" charset="0"/>
              </a:rPr>
              <a:t>are: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risk management strategy;</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management of risks/controls and for the adequacy of the processes designed to constrain residual risk to the risk appetite;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adequacy of the review/assurance process;</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Preparation of summary report to the risk Committee;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Monitoring of the progress of audit recommendations</a:t>
            </a:r>
            <a:endParaRPr lang="en-GB" dirty="0">
              <a:solidFill>
                <a:schemeClr val="tx2"/>
              </a:solidFill>
            </a:endParaRPr>
          </a:p>
        </p:txBody>
      </p:sp>
      <p:pic>
        <p:nvPicPr>
          <p:cNvPr id="3" name="Picture 2">
            <a:extLst>
              <a:ext uri="{FF2B5EF4-FFF2-40B4-BE49-F238E27FC236}">
                <a16:creationId xmlns:a16="http://schemas.microsoft.com/office/drawing/2014/main" xmlns="" id="{A8F5F42E-9A46-44CF-9D6E-C340C688DD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668" y="1193800"/>
            <a:ext cx="6215324" cy="5416320"/>
          </a:xfrm>
          <a:prstGeom prst="rect">
            <a:avLst/>
          </a:prstGeom>
        </p:spPr>
      </p:pic>
    </p:spTree>
    <p:extLst>
      <p:ext uri="{BB962C8B-B14F-4D97-AF65-F5344CB8AC3E}">
        <p14:creationId xmlns:p14="http://schemas.microsoft.com/office/powerpoint/2010/main" val="255681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a:t>Module 2: </a:t>
            </a:r>
            <a:r>
              <a:rPr lang="en-US" sz="5400" dirty="0"/>
              <a:t>Risk Management Process </a:t>
            </a:r>
          </a:p>
        </p:txBody>
      </p:sp>
      <p:sp>
        <p:nvSpPr>
          <p:cNvPr id="4" name="Subtitle 3">
            <a:extLst>
              <a:ext uri="{FF2B5EF4-FFF2-40B4-BE49-F238E27FC236}">
                <a16:creationId xmlns:a16="http://schemas.microsoft.com/office/drawing/2014/main" xmlns="" id="{DAF1A64D-50EE-44B2-880D-A9D240D244FC}"/>
              </a:ext>
            </a:extLst>
          </p:cNvPr>
          <p:cNvSpPr>
            <a:spLocks noGrp="1"/>
          </p:cNvSpPr>
          <p:nvPr>
            <p:ph type="subTitle" idx="1"/>
          </p:nvPr>
        </p:nvSpPr>
        <p:spPr>
          <a:xfrm>
            <a:off x="609600" y="3998261"/>
            <a:ext cx="6604000" cy="2422204"/>
          </a:xfrm>
        </p:spPr>
        <p:txBody>
          <a:bodyPr>
            <a:normAutofit/>
          </a:bodyPr>
          <a:lstStyle/>
          <a:p>
            <a:r>
              <a:rPr lang="en-US" dirty="0"/>
              <a:t>‘</a:t>
            </a:r>
            <a:r>
              <a:rPr lang="en-US" i="1" dirty="0">
                <a:solidFill>
                  <a:schemeClr val="accent2">
                    <a:lumMod val="50000"/>
                  </a:schemeClr>
                </a:solidFill>
              </a:rPr>
              <a:t>The risk management process is a systematic application of management policies, procedures and practices to the tasks of communicating, establishing the context of, assessing, monitoring and reviewing risks</a:t>
            </a:r>
            <a:r>
              <a:rPr lang="en-US" i="1" dirty="0"/>
              <a:t>’</a:t>
            </a:r>
          </a:p>
          <a:p>
            <a:endParaRPr lang="en-GB" dirty="0"/>
          </a:p>
        </p:txBody>
      </p:sp>
    </p:spTree>
    <p:extLst>
      <p:ext uri="{BB962C8B-B14F-4D97-AF65-F5344CB8AC3E}">
        <p14:creationId xmlns:p14="http://schemas.microsoft.com/office/powerpoint/2010/main" val="228610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0200" y="660400"/>
            <a:ext cx="10972800" cy="1066800"/>
          </a:xfrm>
        </p:spPr>
        <p:txBody>
          <a:bodyPr/>
          <a:lstStyle/>
          <a:p>
            <a:r>
              <a:rPr lang="en-US" b="1" dirty="0"/>
              <a:t>Risk Based Audit</a:t>
            </a:r>
          </a:p>
        </p:txBody>
      </p:sp>
      <p:sp>
        <p:nvSpPr>
          <p:cNvPr id="6" name="Rectangle 5">
            <a:extLst>
              <a:ext uri="{FF2B5EF4-FFF2-40B4-BE49-F238E27FC236}">
                <a16:creationId xmlns:a16="http://schemas.microsoft.com/office/drawing/2014/main" xmlns="" id="{8FD31D40-0E8E-4CAE-93FD-78893D06DB07}"/>
              </a:ext>
            </a:extLst>
          </p:cNvPr>
          <p:cNvSpPr/>
          <p:nvPr/>
        </p:nvSpPr>
        <p:spPr>
          <a:xfrm>
            <a:off x="330200" y="1816100"/>
            <a:ext cx="4962767" cy="3901068"/>
          </a:xfrm>
          <a:prstGeom prst="rect">
            <a:avLst/>
          </a:prstGeom>
        </p:spPr>
        <p:txBody>
          <a:bodyPr wrap="square">
            <a:spAutoFit/>
          </a:bodyPr>
          <a:lstStyle/>
          <a:p>
            <a:pPr marL="266700" indent="-180975" algn="just">
              <a:lnSpc>
                <a:spcPct val="125000"/>
              </a:lnSpc>
              <a:spcAft>
                <a:spcPts val="0"/>
              </a:spcAft>
            </a:pPr>
            <a:r>
              <a:rPr lang="en-US" b="1" dirty="0">
                <a:solidFill>
                  <a:srgbClr val="C00000"/>
                </a:solidFill>
                <a:latin typeface="Calibri" panose="020F0502020204030204" pitchFamily="34" charset="0"/>
              </a:rPr>
              <a:t>The Risk Based Audit (RBA) objectives </a:t>
            </a:r>
            <a:r>
              <a:rPr lang="en-US" dirty="0">
                <a:solidFill>
                  <a:schemeClr val="tx2"/>
                </a:solidFill>
                <a:latin typeface="Calibri" panose="020F0502020204030204" pitchFamily="34" charset="0"/>
              </a:rPr>
              <a:t>are: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risk management strategy;</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management of risks/controls and for the adequacy of the processes designed to constrain residual risk to the risk appetite;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adequacy of the review/assurance process;</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Preparation of summary report to the risk Committee;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Monitoring of the progress of audit recommendations</a:t>
            </a:r>
            <a:endParaRPr lang="en-GB" dirty="0">
              <a:solidFill>
                <a:schemeClr val="tx2"/>
              </a:solidFill>
            </a:endParaRPr>
          </a:p>
        </p:txBody>
      </p:sp>
      <p:pic>
        <p:nvPicPr>
          <p:cNvPr id="5" name="Picture 4">
            <a:extLst>
              <a:ext uri="{FF2B5EF4-FFF2-40B4-BE49-F238E27FC236}">
                <a16:creationId xmlns:a16="http://schemas.microsoft.com/office/drawing/2014/main" xmlns="" id="{46DC68C0-29F8-44B9-B131-AA45019C33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668" y="1193800"/>
            <a:ext cx="6215324" cy="5416320"/>
          </a:xfrm>
          <a:prstGeom prst="rect">
            <a:avLst/>
          </a:prstGeom>
        </p:spPr>
      </p:pic>
    </p:spTree>
    <p:extLst>
      <p:ext uri="{BB962C8B-B14F-4D97-AF65-F5344CB8AC3E}">
        <p14:creationId xmlns:p14="http://schemas.microsoft.com/office/powerpoint/2010/main" val="205703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10972800" cy="1066800"/>
          </a:xfrm>
        </p:spPr>
        <p:txBody>
          <a:bodyPr/>
          <a:lstStyle/>
          <a:p>
            <a:pPr algn="just">
              <a:defRPr/>
            </a:pPr>
            <a:r>
              <a:rPr lang="en-US" b="1" dirty="0">
                <a:solidFill>
                  <a:schemeClr val="accent2">
                    <a:lumMod val="50000"/>
                  </a:schemeClr>
                </a:solidFill>
              </a:rPr>
              <a:t>Risk Management Information System</a:t>
            </a:r>
            <a:endParaRPr lang="en-US" b="1" i="1" dirty="0">
              <a:solidFill>
                <a:schemeClr val="accent2">
                  <a:lumMod val="50000"/>
                </a:schemeClr>
              </a:solidFill>
            </a:endParaRPr>
          </a:p>
        </p:txBody>
      </p:sp>
      <p:sp>
        <p:nvSpPr>
          <p:cNvPr id="7" name="Rectangle 6">
            <a:extLst>
              <a:ext uri="{FF2B5EF4-FFF2-40B4-BE49-F238E27FC236}">
                <a16:creationId xmlns:a16="http://schemas.microsoft.com/office/drawing/2014/main" xmlns="" id="{D73A7975-57DA-41E6-8AB3-D679CA496FA9}"/>
              </a:ext>
            </a:extLst>
          </p:cNvPr>
          <p:cNvSpPr/>
          <p:nvPr/>
        </p:nvSpPr>
        <p:spPr>
          <a:xfrm>
            <a:off x="669371" y="1551039"/>
            <a:ext cx="4768903" cy="4428456"/>
          </a:xfrm>
          <a:prstGeom prst="rect">
            <a:avLst/>
          </a:prstGeom>
        </p:spPr>
        <p:txBody>
          <a:bodyPr wrap="square">
            <a:spAutoFit/>
          </a:bodyPr>
          <a:lstStyle/>
          <a:p>
            <a:pPr algn="just">
              <a:lnSpc>
                <a:spcPct val="114000"/>
              </a:lnSpc>
              <a:spcAft>
                <a:spcPts val="300"/>
              </a:spcAft>
            </a:pPr>
            <a:r>
              <a:rPr lang="en-US" b="1" dirty="0">
                <a:solidFill>
                  <a:srgbClr val="C00000"/>
                </a:solidFill>
                <a:latin typeface="Calibri" panose="020F0502020204030204" pitchFamily="34" charset="0"/>
              </a:rPr>
              <a:t>Risk management information systems should be able to</a:t>
            </a:r>
            <a:r>
              <a:rPr lang="en-US" b="1" dirty="0">
                <a:latin typeface="Calibri" panose="020F0502020204030204" pitchFamily="34" charset="0"/>
              </a:rPr>
              <a:t>: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details of risks</a:t>
            </a:r>
            <a:r>
              <a:rPr lang="en-US" i="1" dirty="0">
                <a:solidFill>
                  <a:schemeClr val="accent2">
                    <a:lumMod val="50000"/>
                  </a:schemeClr>
                </a:solidFill>
                <a:latin typeface="Calibri" panose="020F0502020204030204" pitchFamily="34" charset="0"/>
              </a:rPr>
              <a:t>, controls and priorities, and show any changes;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risk treatments </a:t>
            </a:r>
            <a:r>
              <a:rPr lang="en-US" i="1" dirty="0">
                <a:solidFill>
                  <a:schemeClr val="accent2">
                    <a:lumMod val="50000"/>
                  </a:schemeClr>
                </a:solidFill>
                <a:latin typeface="Calibri" panose="020F0502020204030204" pitchFamily="34" charset="0"/>
              </a:rPr>
              <a:t>and related resource requirements;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details of incidents and loss events</a:t>
            </a:r>
            <a:r>
              <a:rPr lang="en-US" i="1" dirty="0">
                <a:solidFill>
                  <a:schemeClr val="accent2">
                    <a:lumMod val="50000"/>
                  </a:schemeClr>
                </a:solidFill>
                <a:latin typeface="Calibri" panose="020F0502020204030204" pitchFamily="34" charset="0"/>
              </a:rPr>
              <a:t>, and the lessons learned;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Track </a:t>
            </a:r>
            <a:r>
              <a:rPr lang="en-US" b="1" i="1" dirty="0">
                <a:solidFill>
                  <a:srgbClr val="C00000"/>
                </a:solidFill>
                <a:latin typeface="Calibri" panose="020F0502020204030204" pitchFamily="34" charset="0"/>
              </a:rPr>
              <a:t>accountability for risks</a:t>
            </a:r>
            <a:r>
              <a:rPr lang="en-US" i="1" dirty="0">
                <a:solidFill>
                  <a:schemeClr val="accent2">
                    <a:lumMod val="50000"/>
                  </a:schemeClr>
                </a:solidFill>
                <a:latin typeface="Calibri" panose="020F0502020204030204" pitchFamily="34" charset="0"/>
              </a:rPr>
              <a:t>, controls and treatments;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Track </a:t>
            </a:r>
            <a:r>
              <a:rPr lang="en-US" b="1" i="1" dirty="0">
                <a:solidFill>
                  <a:srgbClr val="C00000"/>
                </a:solidFill>
                <a:latin typeface="Calibri" panose="020F0502020204030204" pitchFamily="34" charset="0"/>
              </a:rPr>
              <a:t>progress and record </a:t>
            </a:r>
            <a:r>
              <a:rPr lang="en-US" i="1" dirty="0">
                <a:solidFill>
                  <a:schemeClr val="accent2">
                    <a:lumMod val="50000"/>
                  </a:schemeClr>
                </a:solidFill>
                <a:latin typeface="Calibri" panose="020F0502020204030204" pitchFamily="34" charset="0"/>
              </a:rPr>
              <a:t>the completion of </a:t>
            </a:r>
            <a:r>
              <a:rPr lang="en-US" b="1" i="1" dirty="0">
                <a:solidFill>
                  <a:srgbClr val="C00000"/>
                </a:solidFill>
                <a:latin typeface="Calibri" panose="020F0502020204030204" pitchFamily="34" charset="0"/>
              </a:rPr>
              <a:t>risk treatment actions</a:t>
            </a:r>
            <a:r>
              <a:rPr lang="en-US" i="1" dirty="0">
                <a:solidFill>
                  <a:schemeClr val="accent2">
                    <a:lumMod val="50000"/>
                  </a:schemeClr>
                </a:solidFill>
                <a:latin typeface="Calibri" panose="020F0502020204030204" pitchFamily="34" charset="0"/>
              </a:rPr>
              <a:t>;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Trigger </a:t>
            </a:r>
            <a:r>
              <a:rPr lang="en-US" b="1" i="1" dirty="0">
                <a:solidFill>
                  <a:srgbClr val="C00000"/>
                </a:solidFill>
                <a:latin typeface="Calibri" panose="020F0502020204030204" pitchFamily="34" charset="0"/>
              </a:rPr>
              <a:t>monitoring and assurance </a:t>
            </a:r>
            <a:r>
              <a:rPr lang="en-US" i="1" dirty="0">
                <a:solidFill>
                  <a:schemeClr val="accent2">
                    <a:lumMod val="50000"/>
                  </a:schemeClr>
                </a:solidFill>
                <a:latin typeface="Calibri" panose="020F0502020204030204" pitchFamily="34" charset="0"/>
              </a:rPr>
              <a:t>activity.</a:t>
            </a:r>
          </a:p>
        </p:txBody>
      </p:sp>
      <p:pic>
        <p:nvPicPr>
          <p:cNvPr id="5" name="Picture 4">
            <a:extLst>
              <a:ext uri="{FF2B5EF4-FFF2-40B4-BE49-F238E27FC236}">
                <a16:creationId xmlns:a16="http://schemas.microsoft.com/office/drawing/2014/main" xmlns="" id="{6C726084-522B-420A-BBBA-66DCAF67ED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1037" y="1551039"/>
            <a:ext cx="5652772" cy="4906048"/>
          </a:xfrm>
          <a:prstGeom prst="rect">
            <a:avLst/>
          </a:prstGeom>
        </p:spPr>
      </p:pic>
    </p:spTree>
    <p:extLst>
      <p:ext uri="{BB962C8B-B14F-4D97-AF65-F5344CB8AC3E}">
        <p14:creationId xmlns:p14="http://schemas.microsoft.com/office/powerpoint/2010/main" val="3652515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10972800" cy="1066800"/>
          </a:xfrm>
        </p:spPr>
        <p:txBody>
          <a:bodyPr/>
          <a:lstStyle/>
          <a:p>
            <a:pPr algn="just">
              <a:defRPr/>
            </a:pPr>
            <a:r>
              <a:rPr lang="en-US" b="1" dirty="0">
                <a:solidFill>
                  <a:schemeClr val="accent2">
                    <a:lumMod val="50000"/>
                  </a:schemeClr>
                </a:solidFill>
              </a:rPr>
              <a:t>Risk Management Information System</a:t>
            </a:r>
            <a:endParaRPr lang="en-US" b="1" i="1" dirty="0">
              <a:solidFill>
                <a:schemeClr val="accent2">
                  <a:lumMod val="50000"/>
                </a:schemeClr>
              </a:solidFill>
            </a:endParaRPr>
          </a:p>
        </p:txBody>
      </p:sp>
      <p:sp>
        <p:nvSpPr>
          <p:cNvPr id="8" name="Rectangle 7">
            <a:extLst>
              <a:ext uri="{FF2B5EF4-FFF2-40B4-BE49-F238E27FC236}">
                <a16:creationId xmlns:a16="http://schemas.microsoft.com/office/drawing/2014/main" xmlns="" id="{B8D00547-F76E-4ACF-84E2-AE1AF8043980}"/>
              </a:ext>
            </a:extLst>
          </p:cNvPr>
          <p:cNvSpPr/>
          <p:nvPr/>
        </p:nvSpPr>
        <p:spPr>
          <a:xfrm>
            <a:off x="597179" y="1394629"/>
            <a:ext cx="5274231" cy="5375831"/>
          </a:xfrm>
          <a:prstGeom prst="rect">
            <a:avLst/>
          </a:prstGeom>
        </p:spPr>
        <p:txBody>
          <a:bodyPr wrap="square">
            <a:spAutoFit/>
          </a:bodyPr>
          <a:lstStyle/>
          <a:p>
            <a:pPr algn="just">
              <a:lnSpc>
                <a:spcPct val="114000"/>
              </a:lnSpc>
              <a:spcAft>
                <a:spcPts val="300"/>
              </a:spcAft>
            </a:pPr>
            <a:r>
              <a:rPr lang="en-US" b="1" dirty="0">
                <a:solidFill>
                  <a:srgbClr val="C00000"/>
                </a:solidFill>
                <a:latin typeface="Calibri" panose="020F0502020204030204" pitchFamily="34" charset="0"/>
              </a:rPr>
              <a:t>The quality of an information and document management system depends on</a:t>
            </a:r>
            <a:r>
              <a:rPr lang="en-US" dirty="0">
                <a:solidFill>
                  <a:srgbClr val="C00000"/>
                </a:solidFill>
                <a:latin typeface="Calibri" panose="020F0502020204030204" pitchFamily="34" charset="0"/>
              </a:rPr>
              <a:t>:</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consistent Information </a:t>
            </a:r>
            <a:r>
              <a:rPr lang="en-US" i="1" dirty="0">
                <a:solidFill>
                  <a:schemeClr val="accent2">
                    <a:lumMod val="50000"/>
                  </a:schemeClr>
                </a:solidFill>
                <a:latin typeface="Calibri" panose="020F0502020204030204" pitchFamily="34" charset="0"/>
              </a:rPr>
              <a:t>across the organization;</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standardizing definitions </a:t>
            </a:r>
            <a:r>
              <a:rPr lang="en-US" i="1" dirty="0">
                <a:solidFill>
                  <a:schemeClr val="accent2">
                    <a:lumMod val="50000"/>
                  </a:schemeClr>
                </a:solidFill>
                <a:latin typeface="Calibri" panose="020F0502020204030204" pitchFamily="34" charset="0"/>
              </a:rPr>
              <a:t>to ensure that information are understanding and not conflicting;</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managing systems </a:t>
            </a:r>
            <a:r>
              <a:rPr lang="en-US" i="1" dirty="0">
                <a:solidFill>
                  <a:schemeClr val="accent2">
                    <a:lumMod val="50000"/>
                  </a:schemeClr>
                </a:solidFill>
                <a:latin typeface="Calibri" panose="020F0502020204030204" pitchFamily="34" charset="0"/>
              </a:rPr>
              <a:t>allowing an efficient consolidation, exchange and integration of information;</a:t>
            </a:r>
          </a:p>
          <a:p>
            <a:pPr marL="285750" indent="-200025" algn="just">
              <a:lnSpc>
                <a:spcPct val="114000"/>
              </a:lnSpc>
              <a:spcAft>
                <a:spcPts val="300"/>
              </a:spcAft>
              <a:buFont typeface="Arial" panose="020B0604020202020204" pitchFamily="34" charset="0"/>
              <a:buChar char="•"/>
            </a:pPr>
            <a:r>
              <a:rPr lang="en-US" b="1" i="1" dirty="0">
                <a:solidFill>
                  <a:schemeClr val="accent2">
                    <a:lumMod val="50000"/>
                  </a:schemeClr>
                </a:solidFill>
                <a:latin typeface="Calibri" panose="020F0502020204030204" pitchFamily="34" charset="0"/>
              </a:rPr>
              <a:t>an </a:t>
            </a:r>
            <a:r>
              <a:rPr lang="en-US" b="1" i="1" dirty="0">
                <a:solidFill>
                  <a:srgbClr val="C00000"/>
                </a:solidFill>
                <a:latin typeface="Calibri" panose="020F0502020204030204" pitchFamily="34" charset="0"/>
              </a:rPr>
              <a:t>information management </a:t>
            </a:r>
            <a:r>
              <a:rPr lang="en-US" i="1" dirty="0">
                <a:solidFill>
                  <a:schemeClr val="accent2">
                    <a:lumMod val="50000"/>
                  </a:schemeClr>
                </a:solidFill>
                <a:latin typeface="Calibri" panose="020F0502020204030204" pitchFamily="34" charset="0"/>
              </a:rPr>
              <a:t>plan set up by:</a:t>
            </a:r>
          </a:p>
          <a:p>
            <a:pPr marL="449263" lvl="1" indent="-182563" algn="just">
              <a:lnSpc>
                <a:spcPct val="114000"/>
              </a:lnSpc>
              <a:spcAft>
                <a:spcPts val="3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defining and maintaining a risk management classification scheme and methodology;</a:t>
            </a:r>
          </a:p>
          <a:p>
            <a:pPr marL="449263" lvl="1" indent="-182563" algn="just">
              <a:lnSpc>
                <a:spcPct val="114000"/>
              </a:lnSpc>
              <a:spcAft>
                <a:spcPts val="3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defining an ongoing process for RM information inventory and classification, including characteristics as requirements, data owner, sources (database, spreadsheet, etc.), processes and policies.</a:t>
            </a:r>
          </a:p>
        </p:txBody>
      </p:sp>
      <p:pic>
        <p:nvPicPr>
          <p:cNvPr id="7" name="Picture 6">
            <a:extLst>
              <a:ext uri="{FF2B5EF4-FFF2-40B4-BE49-F238E27FC236}">
                <a16:creationId xmlns:a16="http://schemas.microsoft.com/office/drawing/2014/main" xmlns="" id="{36353070-215B-413F-B4FA-A5323BAD93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1037" y="1551039"/>
            <a:ext cx="5652772" cy="4906048"/>
          </a:xfrm>
          <a:prstGeom prst="rect">
            <a:avLst/>
          </a:prstGeom>
        </p:spPr>
      </p:pic>
    </p:spTree>
    <p:extLst>
      <p:ext uri="{BB962C8B-B14F-4D97-AF65-F5344CB8AC3E}">
        <p14:creationId xmlns:p14="http://schemas.microsoft.com/office/powerpoint/2010/main" val="453599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sp>
        <p:nvSpPr>
          <p:cNvPr id="8" name="Rectangle 7">
            <a:extLst>
              <a:ext uri="{FF2B5EF4-FFF2-40B4-BE49-F238E27FC236}">
                <a16:creationId xmlns:a16="http://schemas.microsoft.com/office/drawing/2014/main" xmlns="" id="{B8D00547-F76E-4ACF-84E2-AE1AF8043980}"/>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pic>
        <p:nvPicPr>
          <p:cNvPr id="7" name="Picture 6">
            <a:extLst>
              <a:ext uri="{FF2B5EF4-FFF2-40B4-BE49-F238E27FC236}">
                <a16:creationId xmlns:a16="http://schemas.microsoft.com/office/drawing/2014/main" xmlns="" id="{DA241756-9EBD-4C2D-A705-35AC02D1B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Tree>
    <p:extLst>
      <p:ext uri="{BB962C8B-B14F-4D97-AF65-F5344CB8AC3E}">
        <p14:creationId xmlns:p14="http://schemas.microsoft.com/office/powerpoint/2010/main" val="3570193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6" name="Picture 5">
            <a:extLst>
              <a:ext uri="{FF2B5EF4-FFF2-40B4-BE49-F238E27FC236}">
                <a16:creationId xmlns:a16="http://schemas.microsoft.com/office/drawing/2014/main" xmlns="" id="{3963E12A-6C4A-492C-9EDF-4FBDD7D330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9" name="Rectangle 8">
            <a:extLst>
              <a:ext uri="{FF2B5EF4-FFF2-40B4-BE49-F238E27FC236}">
                <a16:creationId xmlns:a16="http://schemas.microsoft.com/office/drawing/2014/main" xmlns="" id="{11F91973-8A19-4871-B9C1-C64366EE7447}"/>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174732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6" name="Picture 5">
            <a:extLst>
              <a:ext uri="{FF2B5EF4-FFF2-40B4-BE49-F238E27FC236}">
                <a16:creationId xmlns:a16="http://schemas.microsoft.com/office/drawing/2014/main" xmlns="" id="{FF2197D4-56B1-4943-AF67-63CEAA793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7" name="Rectangle 6">
            <a:extLst>
              <a:ext uri="{FF2B5EF4-FFF2-40B4-BE49-F238E27FC236}">
                <a16:creationId xmlns:a16="http://schemas.microsoft.com/office/drawing/2014/main" xmlns="" id="{26CA62A9-7AA5-4422-B1AD-EAA11DFAE646}"/>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2510146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5" name="Picture 4">
            <a:extLst>
              <a:ext uri="{FF2B5EF4-FFF2-40B4-BE49-F238E27FC236}">
                <a16:creationId xmlns:a16="http://schemas.microsoft.com/office/drawing/2014/main" xmlns="" id="{0AE32026-5696-4B3B-B27E-65224549FF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6" name="Rectangle 5">
            <a:extLst>
              <a:ext uri="{FF2B5EF4-FFF2-40B4-BE49-F238E27FC236}">
                <a16:creationId xmlns:a16="http://schemas.microsoft.com/office/drawing/2014/main" xmlns="" id="{61F1F5CF-33A3-46BB-8CE8-D17CAC5D493F}"/>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107599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5" name="Picture 4">
            <a:extLst>
              <a:ext uri="{FF2B5EF4-FFF2-40B4-BE49-F238E27FC236}">
                <a16:creationId xmlns:a16="http://schemas.microsoft.com/office/drawing/2014/main" xmlns="" id="{804C92C9-80A3-4551-A1FC-F1E6091102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6" name="Rectangle 5">
            <a:extLst>
              <a:ext uri="{FF2B5EF4-FFF2-40B4-BE49-F238E27FC236}">
                <a16:creationId xmlns:a16="http://schemas.microsoft.com/office/drawing/2014/main" xmlns="" id="{814F68C7-766A-406F-B94E-D5C072D86644}"/>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264133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d:image006.jpg@01D21421.4FC98990">
            <a:extLst>
              <a:ext uri="{FF2B5EF4-FFF2-40B4-BE49-F238E27FC236}">
                <a16:creationId xmlns:a16="http://schemas.microsoft.com/office/drawing/2014/main" xmlns="" id="{4FCFE265-23D5-4C7C-B165-E3587C71CD51}"/>
              </a:ext>
            </a:extLst>
          </p:cNvPr>
          <p:cNvPicPr/>
          <p:nvPr/>
        </p:nvPicPr>
        <p:blipFill>
          <a:blip r:embed="rId3" r:link="rId4" cstate="print"/>
          <a:srcRect/>
          <a:stretch>
            <a:fillRect/>
          </a:stretch>
        </p:blipFill>
        <p:spPr bwMode="auto">
          <a:xfrm>
            <a:off x="675964" y="4122146"/>
            <a:ext cx="6032490" cy="2495319"/>
          </a:xfrm>
          <a:prstGeom prst="rect">
            <a:avLst/>
          </a:prstGeom>
          <a:noFill/>
          <a:ln w="9525">
            <a:noFill/>
            <a:miter lim="800000"/>
            <a:headEnd/>
            <a:tailEnd/>
          </a:ln>
        </p:spPr>
      </p:pic>
    </p:spTree>
    <p:extLst>
      <p:ext uri="{BB962C8B-B14F-4D97-AF65-F5344CB8AC3E}">
        <p14:creationId xmlns:p14="http://schemas.microsoft.com/office/powerpoint/2010/main" val="265178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EC185E38-348E-4C89-9705-87195109E6F6}"/>
              </a:ext>
            </a:extLst>
          </p:cNvPr>
          <p:cNvSpPr>
            <a:spLocks noChangeArrowheads="1"/>
          </p:cNvSpPr>
          <p:nvPr/>
        </p:nvSpPr>
        <p:spPr bwMode="auto">
          <a:xfrm>
            <a:off x="147483" y="799784"/>
            <a:ext cx="8209936" cy="428625"/>
          </a:xfrm>
          <a:prstGeom prst="rect">
            <a:avLst/>
          </a:prstGeom>
          <a:noFill/>
          <a:ln w="9525">
            <a:noFill/>
            <a:miter lim="800000"/>
            <a:headEnd/>
            <a:tailEnd/>
          </a:ln>
        </p:spPr>
        <p:txBody>
          <a:bodyPr lIns="0" tIns="0" rIns="0" bIns="0" anchor="ctr"/>
          <a:lstStyle/>
          <a:p>
            <a:pPr algn="ctr"/>
            <a:r>
              <a:rPr lang="it-IT" sz="3200" b="1" dirty="0">
                <a:solidFill>
                  <a:schemeClr val="tx2"/>
                </a:solidFill>
              </a:rPr>
              <a:t>ISO 31000:2018 – </a:t>
            </a:r>
            <a:r>
              <a:rPr lang="it-IT" sz="3200" b="1" i="1" dirty="0">
                <a:solidFill>
                  <a:schemeClr val="tx2"/>
                </a:solidFill>
              </a:rPr>
              <a:t>Risk Management Process</a:t>
            </a:r>
          </a:p>
        </p:txBody>
      </p:sp>
      <p:pic>
        <p:nvPicPr>
          <p:cNvPr id="3" name="Picture 2">
            <a:extLst>
              <a:ext uri="{FF2B5EF4-FFF2-40B4-BE49-F238E27FC236}">
                <a16:creationId xmlns:a16="http://schemas.microsoft.com/office/drawing/2014/main" xmlns="" id="{110AC499-8616-4266-83C8-7B93A049DB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9063" y="1789113"/>
            <a:ext cx="5477929" cy="4786408"/>
          </a:xfrm>
          <a:prstGeom prst="rect">
            <a:avLst/>
          </a:prstGeom>
        </p:spPr>
      </p:pic>
      <p:sp>
        <p:nvSpPr>
          <p:cNvPr id="2" name="Rectangle 1">
            <a:extLst>
              <a:ext uri="{FF2B5EF4-FFF2-40B4-BE49-F238E27FC236}">
                <a16:creationId xmlns:a16="http://schemas.microsoft.com/office/drawing/2014/main" xmlns="" id="{2D7F412A-DB6E-4568-850C-CD85A41EA88C}"/>
              </a:ext>
            </a:extLst>
          </p:cNvPr>
          <p:cNvSpPr/>
          <p:nvPr/>
        </p:nvSpPr>
        <p:spPr>
          <a:xfrm>
            <a:off x="462455" y="1501308"/>
            <a:ext cx="6096000" cy="4801314"/>
          </a:xfrm>
          <a:prstGeom prst="rect">
            <a:avLst/>
          </a:prstGeom>
        </p:spPr>
        <p:txBody>
          <a:bodyPr>
            <a:spAutoFit/>
          </a:bodyPr>
          <a:lstStyle/>
          <a:p>
            <a:r>
              <a:rPr lang="en-US" dirty="0"/>
              <a:t>The risk management process should be an </a:t>
            </a:r>
            <a:r>
              <a:rPr lang="en-US" b="1" dirty="0">
                <a:solidFill>
                  <a:srgbClr val="C00000"/>
                </a:solidFill>
              </a:rPr>
              <a:t>integral part </a:t>
            </a:r>
            <a:r>
              <a:rPr lang="en-US" dirty="0"/>
              <a:t>of </a:t>
            </a:r>
            <a:r>
              <a:rPr lang="en-US" b="1" dirty="0">
                <a:solidFill>
                  <a:srgbClr val="C00000"/>
                </a:solidFill>
              </a:rPr>
              <a:t>management</a:t>
            </a:r>
            <a:r>
              <a:rPr lang="en-US" dirty="0"/>
              <a:t> and </a:t>
            </a:r>
            <a:r>
              <a:rPr lang="en-US" b="1" dirty="0">
                <a:solidFill>
                  <a:srgbClr val="C00000"/>
                </a:solidFill>
              </a:rPr>
              <a:t>decision-making</a:t>
            </a:r>
            <a:r>
              <a:rPr lang="en-US" dirty="0"/>
              <a:t> and integrated into the structure, operations and processes of the organization. It can be applied at strategic, operational, </a:t>
            </a:r>
            <a:r>
              <a:rPr lang="en-US" dirty="0" err="1"/>
              <a:t>programme</a:t>
            </a:r>
            <a:r>
              <a:rPr lang="en-US" dirty="0"/>
              <a:t> or project levels.</a:t>
            </a:r>
          </a:p>
          <a:p>
            <a:endParaRPr lang="en-US" dirty="0"/>
          </a:p>
          <a:p>
            <a:r>
              <a:rPr lang="en-US" dirty="0"/>
              <a:t>There can be many applications of the risk management process within an organization, customized to </a:t>
            </a:r>
            <a:r>
              <a:rPr lang="en-US" b="1" dirty="0">
                <a:solidFill>
                  <a:srgbClr val="C00000"/>
                </a:solidFill>
              </a:rPr>
              <a:t>achieve objectives</a:t>
            </a:r>
            <a:r>
              <a:rPr lang="en-US" dirty="0"/>
              <a:t> and to suit the external and internal context</a:t>
            </a:r>
          </a:p>
          <a:p>
            <a:r>
              <a:rPr lang="en-US" dirty="0"/>
              <a:t>in which they are applied.</a:t>
            </a:r>
          </a:p>
          <a:p>
            <a:endParaRPr lang="en-US" dirty="0"/>
          </a:p>
          <a:p>
            <a:r>
              <a:rPr lang="en-US" dirty="0"/>
              <a:t>The dynamic and variable nature of human </a:t>
            </a:r>
            <a:r>
              <a:rPr lang="en-US" dirty="0" err="1"/>
              <a:t>behaviour</a:t>
            </a:r>
            <a:r>
              <a:rPr lang="en-US" dirty="0"/>
              <a:t> </a:t>
            </a:r>
          </a:p>
          <a:p>
            <a:r>
              <a:rPr lang="en-US" dirty="0"/>
              <a:t>and culture should be considered throughout the risk </a:t>
            </a:r>
          </a:p>
          <a:p>
            <a:r>
              <a:rPr lang="en-US" dirty="0"/>
              <a:t>management process.</a:t>
            </a:r>
          </a:p>
          <a:p>
            <a:endParaRPr lang="en-US" dirty="0"/>
          </a:p>
          <a:p>
            <a:r>
              <a:rPr lang="en-US" dirty="0"/>
              <a:t>Although the risk management process is often presented as sequential, in practice it is iterative</a:t>
            </a:r>
          </a:p>
        </p:txBody>
      </p:sp>
    </p:spTree>
    <p:extLst>
      <p:ext uri="{BB962C8B-B14F-4D97-AF65-F5344CB8AC3E}">
        <p14:creationId xmlns:p14="http://schemas.microsoft.com/office/powerpoint/2010/main" val="390226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tx2"/>
                </a:solidFill>
              </a:rPr>
              <a:t>Risk Management Process – The Stages – 1/4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tx2"/>
                </a:solidFill>
              </a:rPr>
              <a:t>Communication &amp; Consultation</a:t>
            </a:r>
          </a:p>
          <a:p>
            <a:endParaRPr lang="en-GB" dirty="0">
              <a:solidFill>
                <a:schemeClr val="accent2">
                  <a:lumMod val="50000"/>
                </a:schemeClr>
              </a:solidFill>
            </a:endParaRPr>
          </a:p>
          <a:p>
            <a:r>
              <a:rPr lang="en-GB" sz="2400" b="1" dirty="0">
                <a:solidFill>
                  <a:srgbClr val="C00000"/>
                </a:solidFill>
              </a:rPr>
              <a:t>Purpose</a:t>
            </a:r>
          </a:p>
          <a:p>
            <a:r>
              <a:rPr lang="en-GB" dirty="0">
                <a:solidFill>
                  <a:schemeClr val="accent2">
                    <a:lumMod val="50000"/>
                  </a:schemeClr>
                </a:solidFill>
              </a:rPr>
              <a:t>To ensure that stakeholders understand the information on which decisions are taken &amp; the reasons why those particular actions are required</a:t>
            </a:r>
          </a:p>
          <a:p>
            <a:endParaRPr lang="en-GB" dirty="0">
              <a:solidFill>
                <a:schemeClr val="accent2">
                  <a:lumMod val="50000"/>
                </a:schemeClr>
              </a:solidFill>
            </a:endParaRPr>
          </a:p>
          <a:p>
            <a:r>
              <a:rPr lang="en-GB" sz="2400" b="1" dirty="0">
                <a:solidFill>
                  <a:srgbClr val="C00000"/>
                </a:solidFill>
              </a:rPr>
              <a:t>Objective</a:t>
            </a:r>
          </a:p>
          <a:p>
            <a:r>
              <a:rPr lang="en-GB" dirty="0">
                <a:solidFill>
                  <a:schemeClr val="accent2">
                    <a:lumMod val="50000"/>
                  </a:schemeClr>
                </a:solidFill>
              </a:rPr>
              <a:t>Communicating &amp; consulting with internal &amp; external stakeholders at all stages of the process, regarding: causes, consequences &amp; treatment measures</a:t>
            </a: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12955" y="5653547"/>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creates and protects value</a:t>
            </a:r>
          </a:p>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transparent and inclusive</a:t>
            </a:r>
            <a:endParaRPr lang="en-GB" dirty="0">
              <a:solidFill>
                <a:srgbClr val="FFFF00"/>
              </a:solidFill>
            </a:endParaRPr>
          </a:p>
        </p:txBody>
      </p:sp>
      <p:pic>
        <p:nvPicPr>
          <p:cNvPr id="8" name="Picture 7">
            <a:extLst>
              <a:ext uri="{FF2B5EF4-FFF2-40B4-BE49-F238E27FC236}">
                <a16:creationId xmlns:a16="http://schemas.microsoft.com/office/drawing/2014/main" xmlns="" id="{77032BA8-2FE7-4900-8730-F74DEEA35C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396" y="1818968"/>
            <a:ext cx="5628291" cy="4886632"/>
          </a:xfrm>
          <a:prstGeom prst="rect">
            <a:avLst/>
          </a:prstGeom>
        </p:spPr>
      </p:pic>
    </p:spTree>
    <p:extLst>
      <p:ext uri="{BB962C8B-B14F-4D97-AF65-F5344CB8AC3E}">
        <p14:creationId xmlns:p14="http://schemas.microsoft.com/office/powerpoint/2010/main" val="35917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tx2"/>
                </a:solidFill>
              </a:rPr>
              <a:t>Risk Management Process – The Stages – 1/4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230762" cy="3754874"/>
          </a:xfrm>
          <a:prstGeom prst="rect">
            <a:avLst/>
          </a:prstGeom>
          <a:noFill/>
        </p:spPr>
        <p:txBody>
          <a:bodyPr wrap="square" rtlCol="0">
            <a:spAutoFit/>
          </a:bodyPr>
          <a:lstStyle/>
          <a:p>
            <a:r>
              <a:rPr lang="en-GB" sz="2800" b="1" dirty="0">
                <a:solidFill>
                  <a:schemeClr val="tx2"/>
                </a:solidFill>
              </a:rPr>
              <a:t>Establishing the Context</a:t>
            </a:r>
          </a:p>
          <a:p>
            <a:endParaRPr lang="en-GB" dirty="0">
              <a:solidFill>
                <a:schemeClr val="tx2"/>
              </a:solidFill>
            </a:endParaRPr>
          </a:p>
          <a:p>
            <a:r>
              <a:rPr lang="en-GB" sz="2400" b="1" dirty="0">
                <a:solidFill>
                  <a:srgbClr val="C00000"/>
                </a:solidFill>
              </a:rPr>
              <a:t>Purpose</a:t>
            </a:r>
          </a:p>
          <a:p>
            <a:r>
              <a:rPr lang="en-GB" dirty="0">
                <a:solidFill>
                  <a:schemeClr val="tx2"/>
                </a:solidFill>
              </a:rPr>
              <a:t>To set goals &amp; define internal &amp; external parameters for risk management &amp; analysis process criteria</a:t>
            </a:r>
          </a:p>
          <a:p>
            <a:endParaRPr lang="en-GB" dirty="0">
              <a:solidFill>
                <a:schemeClr val="tx2"/>
              </a:solidFill>
            </a:endParaRPr>
          </a:p>
          <a:p>
            <a:r>
              <a:rPr lang="en-GB" sz="2400" b="1" dirty="0">
                <a:solidFill>
                  <a:srgbClr val="C00000"/>
                </a:solidFill>
              </a:rPr>
              <a:t>Objective</a:t>
            </a:r>
          </a:p>
          <a:p>
            <a:r>
              <a:rPr lang="en-US" dirty="0">
                <a:solidFill>
                  <a:schemeClr val="tx2"/>
                </a:solidFill>
              </a:rPr>
              <a:t>Analysis of the context in which the organization seeks to achieve the risk management objectives. Internal: organizational culture, processes, structure and strategies; External: objectives and </a:t>
            </a:r>
            <a:r>
              <a:rPr lang="en-US" dirty="0" err="1">
                <a:solidFill>
                  <a:schemeClr val="tx2"/>
                </a:solidFill>
              </a:rPr>
              <a:t>stakeholders’s</a:t>
            </a:r>
            <a:r>
              <a:rPr lang="en-US" dirty="0">
                <a:solidFill>
                  <a:schemeClr val="tx2"/>
                </a:solidFill>
              </a:rPr>
              <a:t>  interests</a:t>
            </a:r>
            <a:endParaRPr lang="en-GB" dirty="0">
              <a:solidFill>
                <a:schemeClr val="tx2"/>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5683044"/>
            <a:ext cx="4886632" cy="100289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tailored</a:t>
            </a:r>
          </a:p>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takes human and cultural factors into account.</a:t>
            </a:r>
            <a:endParaRPr lang="en-GB" dirty="0">
              <a:solidFill>
                <a:srgbClr val="FFFF00"/>
              </a:solidFill>
            </a:endParaRPr>
          </a:p>
        </p:txBody>
      </p:sp>
      <p:pic>
        <p:nvPicPr>
          <p:cNvPr id="6" name="Picture 5">
            <a:extLst>
              <a:ext uri="{FF2B5EF4-FFF2-40B4-BE49-F238E27FC236}">
                <a16:creationId xmlns:a16="http://schemas.microsoft.com/office/drawing/2014/main" xmlns="" id="{A1228B8E-2B8F-4455-8979-D0A44BBE0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7780" y="1818968"/>
            <a:ext cx="5602915" cy="4866968"/>
          </a:xfrm>
          <a:prstGeom prst="rect">
            <a:avLst/>
          </a:prstGeom>
        </p:spPr>
      </p:pic>
    </p:spTree>
    <p:extLst>
      <p:ext uri="{BB962C8B-B14F-4D97-AF65-F5344CB8AC3E}">
        <p14:creationId xmlns:p14="http://schemas.microsoft.com/office/powerpoint/2010/main" val="296376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6797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create a complete list of risks based on events that may create, enhance, prevent, worsen, accelerate or delay the achievement of the objectives.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to apply the tools and techniques best suited to the objectives of Risk Management, using the available expertise.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5820696"/>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based on the best available information.</a:t>
            </a:r>
            <a:endParaRPr lang="en-GB" dirty="0">
              <a:solidFill>
                <a:srgbClr val="FFFF00"/>
              </a:solidFill>
            </a:endParaRPr>
          </a:p>
        </p:txBody>
      </p:sp>
      <p:pic>
        <p:nvPicPr>
          <p:cNvPr id="6" name="Picture 5">
            <a:extLst>
              <a:ext uri="{FF2B5EF4-FFF2-40B4-BE49-F238E27FC236}">
                <a16:creationId xmlns:a16="http://schemas.microsoft.com/office/drawing/2014/main" xmlns="" id="{2BE3A606-F4D3-46E6-81C7-E5CB85A06B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65" y="1818969"/>
            <a:ext cx="5584724" cy="4927166"/>
          </a:xfrm>
          <a:prstGeom prst="rect">
            <a:avLst/>
          </a:prstGeom>
        </p:spPr>
      </p:pic>
    </p:spTree>
    <p:extLst>
      <p:ext uri="{BB962C8B-B14F-4D97-AF65-F5344CB8AC3E}">
        <p14:creationId xmlns:p14="http://schemas.microsoft.com/office/powerpoint/2010/main" val="262408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66917"/>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create a complete list of risks based on events that may create, enhance, prevent, worsen, accelerate or delay the achievement of the objectives.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to apply the tools and techniques best suited to the objectives of Risk Management, using the available expertise.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5820696"/>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based on the best available information.</a:t>
            </a:r>
            <a:endParaRPr lang="en-GB" dirty="0">
              <a:solidFill>
                <a:srgbClr val="FFFF00"/>
              </a:solidFill>
            </a:endParaRPr>
          </a:p>
        </p:txBody>
      </p:sp>
      <p:pic>
        <p:nvPicPr>
          <p:cNvPr id="6" name="Picture 5">
            <a:extLst>
              <a:ext uri="{FF2B5EF4-FFF2-40B4-BE49-F238E27FC236}">
                <a16:creationId xmlns:a16="http://schemas.microsoft.com/office/drawing/2014/main" xmlns="" id="{0A4EAFE5-5372-4980-96F2-41759FE3F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65" y="1818969"/>
            <a:ext cx="5584724" cy="4927166"/>
          </a:xfrm>
          <a:prstGeom prst="rect">
            <a:avLst/>
          </a:prstGeom>
        </p:spPr>
      </p:pic>
    </p:spTree>
    <p:extLst>
      <p:ext uri="{BB962C8B-B14F-4D97-AF65-F5344CB8AC3E}">
        <p14:creationId xmlns:p14="http://schemas.microsoft.com/office/powerpoint/2010/main" val="233975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6714218" cy="4571380"/>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pPr algn="just">
              <a:lnSpc>
                <a:spcPct val="114000"/>
              </a:lnSpc>
              <a:spcAft>
                <a:spcPts val="300"/>
              </a:spcAft>
            </a:pPr>
            <a:r>
              <a:rPr lang="en-US" sz="2400" b="1" dirty="0">
                <a:solidFill>
                  <a:schemeClr val="accent2">
                    <a:lumMod val="50000"/>
                  </a:schemeClr>
                </a:solidFill>
                <a:latin typeface="Calibri" panose="020F0502020204030204" pitchFamily="34" charset="0"/>
              </a:rPr>
              <a:t>Risk identification requires analyzing several issues:</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Source/root cause event</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any activity having a potential to increase a specific risk;</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Areas of impact</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dealing with categorization/prioritization of consequences;</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Enablers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the organizational features helping a risk-event to occur;</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Events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occurrence of a particular set of circumstances; and</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Their potential consequences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potential outcome of an event. </a:t>
            </a:r>
          </a:p>
        </p:txBody>
      </p:sp>
      <p:pic>
        <p:nvPicPr>
          <p:cNvPr id="6" name="Immagine 7">
            <a:extLst>
              <a:ext uri="{FF2B5EF4-FFF2-40B4-BE49-F238E27FC236}">
                <a16:creationId xmlns:a16="http://schemas.microsoft.com/office/drawing/2014/main" xmlns="" id="{B4031948-A4AD-4FB4-B18C-2CEEC36008F2}"/>
              </a:ext>
            </a:extLst>
          </p:cNvPr>
          <p:cNvPicPr>
            <a:picLocks noChangeAspect="1"/>
          </p:cNvPicPr>
          <p:nvPr/>
        </p:nvPicPr>
        <p:blipFill>
          <a:blip r:embed="rId3">
            <a:clrChange>
              <a:clrFrom>
                <a:srgbClr val="FDFDFD"/>
              </a:clrFrom>
              <a:clrTo>
                <a:srgbClr val="FDFDFD">
                  <a:alpha val="0"/>
                </a:srgbClr>
              </a:clrTo>
            </a:clrChange>
          </a:blip>
          <a:stretch>
            <a:fillRect/>
          </a:stretch>
        </p:blipFill>
        <p:spPr>
          <a:xfrm>
            <a:off x="7492719" y="2226746"/>
            <a:ext cx="4187463" cy="3961305"/>
          </a:xfrm>
          <a:prstGeom prst="rect">
            <a:avLst/>
          </a:prstGeom>
        </p:spPr>
      </p:pic>
      <p:sp>
        <p:nvSpPr>
          <p:cNvPr id="2" name="Rectangle 1">
            <a:extLst>
              <a:ext uri="{FF2B5EF4-FFF2-40B4-BE49-F238E27FC236}">
                <a16:creationId xmlns:a16="http://schemas.microsoft.com/office/drawing/2014/main" xmlns="" id="{9EEB1B5C-39E8-4A51-A960-E9A01554BF7C}"/>
              </a:ext>
            </a:extLst>
          </p:cNvPr>
          <p:cNvSpPr/>
          <p:nvPr/>
        </p:nvSpPr>
        <p:spPr>
          <a:xfrm>
            <a:off x="5725539" y="6205682"/>
            <a:ext cx="5954643" cy="369332"/>
          </a:xfrm>
          <a:prstGeom prst="rect">
            <a:avLst/>
          </a:prstGeom>
        </p:spPr>
        <p:txBody>
          <a:bodyPr wrap="none">
            <a:spAutoFit/>
          </a:bodyPr>
          <a:lstStyle/>
          <a:p>
            <a:r>
              <a:rPr lang="en-US" dirty="0">
                <a:latin typeface="Calibri" panose="020F0502020204030204" pitchFamily="34" charset="0"/>
              </a:rPr>
              <a:t>The risk management framework includes a </a:t>
            </a:r>
            <a:r>
              <a:rPr lang="en-US" b="1" dirty="0">
                <a:solidFill>
                  <a:srgbClr val="FF0000"/>
                </a:solidFill>
                <a:latin typeface="Calibri" panose="020F0502020204030204" pitchFamily="34" charset="0"/>
              </a:rPr>
              <a:t>hierarchy of risks</a:t>
            </a:r>
            <a:endParaRPr lang="en-GB" dirty="0">
              <a:solidFill>
                <a:srgbClr val="FF0000"/>
              </a:solidFill>
            </a:endParaRPr>
          </a:p>
        </p:txBody>
      </p:sp>
    </p:spTree>
    <p:extLst>
      <p:ext uri="{BB962C8B-B14F-4D97-AF65-F5344CB8AC3E}">
        <p14:creationId xmlns:p14="http://schemas.microsoft.com/office/powerpoint/2010/main" val="2071950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xmlns="" id="{674F8042-59DB-47C3-81FF-D74FE6360ED2}"/>
              </a:ext>
            </a:extLst>
          </p:cNvPr>
          <p:cNvSpPr txBox="1"/>
          <p:nvPr/>
        </p:nvSpPr>
        <p:spPr>
          <a:xfrm>
            <a:off x="344128" y="1818968"/>
            <a:ext cx="5581522" cy="3477875"/>
          </a:xfrm>
          <a:prstGeom prst="rect">
            <a:avLst/>
          </a:prstGeom>
          <a:noFill/>
        </p:spPr>
        <p:txBody>
          <a:bodyPr wrap="square" rtlCol="0">
            <a:spAutoFit/>
          </a:bodyPr>
          <a:lstStyle/>
          <a:p>
            <a:r>
              <a:rPr lang="en-GB" sz="2800" b="1" dirty="0">
                <a:solidFill>
                  <a:schemeClr val="accent2">
                    <a:lumMod val="50000"/>
                  </a:schemeClr>
                </a:solidFill>
              </a:rPr>
              <a:t>Risk Analysis</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provide input to risk assessment and decisions concerning more suitable treatment, especially in cases involving different types and levels of risk.</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Analyzing causes/effects &amp; sources of risk, positive &amp; negative consequences &amp; their probability of occurrence, also based on the efficiency &amp; effectiveness of controls</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xmlns="" id="{C734A4B2-A5D4-4CC9-9815-AF078CEFBF5D}"/>
              </a:ext>
            </a:extLst>
          </p:cNvPr>
          <p:cNvSpPr/>
          <p:nvPr/>
        </p:nvSpPr>
        <p:spPr>
          <a:xfrm>
            <a:off x="422788" y="5407742"/>
            <a:ext cx="5250425" cy="127819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systematic, structured &amp; timely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explicitly addresses uncertainty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an integral part of all organizational processes</a:t>
            </a:r>
          </a:p>
        </p:txBody>
      </p:sp>
      <p:pic>
        <p:nvPicPr>
          <p:cNvPr id="6" name="Picture 5">
            <a:extLst>
              <a:ext uri="{FF2B5EF4-FFF2-40B4-BE49-F238E27FC236}">
                <a16:creationId xmlns:a16="http://schemas.microsoft.com/office/drawing/2014/main" xmlns="" id="{9065ABE4-81ED-4B63-8B98-61F1F7498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7"/>
            <a:ext cx="5589724" cy="4866968"/>
          </a:xfrm>
          <a:prstGeom prst="rect">
            <a:avLst/>
          </a:prstGeom>
        </p:spPr>
      </p:pic>
    </p:spTree>
    <p:extLst>
      <p:ext uri="{BB962C8B-B14F-4D97-AF65-F5344CB8AC3E}">
        <p14:creationId xmlns:p14="http://schemas.microsoft.com/office/powerpoint/2010/main" val="326644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xmlns=""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3410</TotalTime>
  <Words>10507</Words>
  <Application>Microsoft Office PowerPoint</Application>
  <PresentationFormat>Custom</PresentationFormat>
  <Paragraphs>819</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Training presentation</vt:lpstr>
      <vt:lpstr>Risk Management in Statistical Organizations</vt:lpstr>
      <vt:lpstr>Module 2: Risk Management Process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Risk Indicators</vt:lpstr>
      <vt:lpstr>Key Risk Indicators</vt:lpstr>
      <vt:lpstr>Risk Based Audit</vt:lpstr>
      <vt:lpstr>Risk Based Audit</vt:lpstr>
      <vt:lpstr>Risk Management Information System</vt:lpstr>
      <vt:lpstr>Risk Management Information System</vt:lpstr>
      <vt:lpstr>Risk Management  Maturity Model</vt:lpstr>
      <vt:lpstr>Risk Management  Maturity Model</vt:lpstr>
      <vt:lpstr>Risk Management  Maturity Model</vt:lpstr>
      <vt:lpstr>Risk Management  Maturity Model</vt:lpstr>
      <vt:lpstr>Risk Management  Maturity Model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dc:title>
  <dc:creator>Baldwin, Julian</dc:creator>
  <cp:lastModifiedBy>Tetyana Kolomiyets</cp:lastModifiedBy>
  <cp:revision>228</cp:revision>
  <dcterms:created xsi:type="dcterms:W3CDTF">2018-02-26T14:49:38Z</dcterms:created>
  <dcterms:modified xsi:type="dcterms:W3CDTF">2018-08-29T14:40:36Z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