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1"/>
  </p:notesMasterIdLst>
  <p:handoutMasterIdLst>
    <p:handoutMasterId r:id="rId22"/>
  </p:handoutMasterIdLst>
  <p:sldIdLst>
    <p:sldId id="352" r:id="rId2"/>
    <p:sldId id="285" r:id="rId3"/>
    <p:sldId id="287" r:id="rId4"/>
    <p:sldId id="289" r:id="rId5"/>
    <p:sldId id="288" r:id="rId6"/>
    <p:sldId id="291" r:id="rId7"/>
    <p:sldId id="290" r:id="rId8"/>
    <p:sldId id="345" r:id="rId9"/>
    <p:sldId id="373" r:id="rId10"/>
    <p:sldId id="364" r:id="rId11"/>
    <p:sldId id="365" r:id="rId12"/>
    <p:sldId id="366" r:id="rId13"/>
    <p:sldId id="367" r:id="rId14"/>
    <p:sldId id="368" r:id="rId15"/>
    <p:sldId id="369" r:id="rId16"/>
    <p:sldId id="370" r:id="rId17"/>
    <p:sldId id="371" r:id="rId18"/>
    <p:sldId id="372" r:id="rId19"/>
    <p:sldId id="36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617" autoAdjust="0"/>
    <p:restoredTop sz="68958" autoAdjust="0"/>
  </p:normalViewPr>
  <p:slideViewPr>
    <p:cSldViewPr snapToGrid="0">
      <p:cViewPr>
        <p:scale>
          <a:sx n="75" d="100"/>
          <a:sy n="75" d="100"/>
        </p:scale>
        <p:origin x="-174" y="-72"/>
      </p:cViewPr>
      <p:guideLst>
        <p:guide orient="horz" pos="2160"/>
        <p:guide orient="horz" pos="4128"/>
        <p:guide pos="3840"/>
        <p:guide pos="7296"/>
      </p:guideLst>
    </p:cSldViewPr>
  </p:slideViewPr>
  <p:outlineViewPr>
    <p:cViewPr>
      <p:scale>
        <a:sx n="33" d="100"/>
        <a:sy n="33" d="100"/>
      </p:scale>
      <p:origin x="0" y="-11988"/>
    </p:cViewPr>
  </p:outlineViewPr>
  <p:notesTextViewPr>
    <p:cViewPr>
      <p:scale>
        <a:sx n="3" d="2"/>
        <a:sy n="3" d="2"/>
      </p:scale>
      <p:origin x="0" y="0"/>
    </p:cViewPr>
  </p:notesTextViewPr>
  <p:sorterViewPr>
    <p:cViewPr>
      <p:scale>
        <a:sx n="100" d="100"/>
        <a:sy n="100" d="100"/>
      </p:scale>
      <p:origin x="0" y="-2588"/>
    </p:cViewPr>
  </p:sorterViewPr>
  <p:notesViewPr>
    <p:cSldViewPr snapToGrid="0" showGuides="1">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329DF2-E169-40A9-98F9-ED21F545148C}" type="doc">
      <dgm:prSet loTypeId="urn:microsoft.com/office/officeart/2005/8/layout/target1" loCatId="relationship" qsTypeId="urn:microsoft.com/office/officeart/2005/8/quickstyle/simple1" qsCatId="simple" csTypeId="urn:microsoft.com/office/officeart/2005/8/colors/accent1_2" csCatId="accent1" phldr="1"/>
      <dgm:spPr/>
    </dgm:pt>
    <dgm:pt modelId="{0C34AA78-31AE-4888-B3F3-91552F30139C}">
      <dgm:prSet phldrT="[Text]"/>
      <dgm:spPr/>
      <dgm:t>
        <a:bodyPr/>
        <a:lstStyle/>
        <a:p>
          <a:r>
            <a:rPr lang="en-US" dirty="0">
              <a:solidFill>
                <a:schemeClr val="bg1"/>
              </a:solidFill>
            </a:rPr>
            <a:t>ccc</a:t>
          </a:r>
        </a:p>
      </dgm:t>
    </dgm:pt>
    <dgm:pt modelId="{61CA010A-BC20-4346-BAC6-15210D17F6D7}" type="sibTrans" cxnId="{C0AD52B5-B524-440E-AD9B-3898259C61F4}">
      <dgm:prSet/>
      <dgm:spPr/>
      <dgm:t>
        <a:bodyPr/>
        <a:lstStyle/>
        <a:p>
          <a:endParaRPr lang="en-US"/>
        </a:p>
      </dgm:t>
    </dgm:pt>
    <dgm:pt modelId="{42E0E48F-3BDC-4FDC-B902-AA863B952711}" type="parTrans" cxnId="{C0AD52B5-B524-440E-AD9B-3898259C61F4}">
      <dgm:prSet/>
      <dgm:spPr/>
      <dgm:t>
        <a:bodyPr/>
        <a:lstStyle/>
        <a:p>
          <a:endParaRPr lang="en-US"/>
        </a:p>
      </dgm:t>
    </dgm:pt>
    <dgm:pt modelId="{68A06BAF-7300-4918-9E94-AA4D0554D3C0}">
      <dgm:prSet phldrT="[Text]"/>
      <dgm:spPr/>
      <dgm:t>
        <a:bodyPr/>
        <a:lstStyle/>
        <a:p>
          <a:r>
            <a:rPr lang="en-US" dirty="0">
              <a:solidFill>
                <a:schemeClr val="bg1"/>
              </a:solidFill>
            </a:rPr>
            <a:t>a</a:t>
          </a:r>
        </a:p>
      </dgm:t>
    </dgm:pt>
    <dgm:pt modelId="{D6606FB0-085B-4768-BF3A-0509F2EB24C2}" type="sibTrans" cxnId="{061DA4B5-85EE-445F-B97E-1BFCCC0564D9}">
      <dgm:prSet/>
      <dgm:spPr/>
      <dgm:t>
        <a:bodyPr/>
        <a:lstStyle/>
        <a:p>
          <a:endParaRPr lang="en-US"/>
        </a:p>
      </dgm:t>
    </dgm:pt>
    <dgm:pt modelId="{CBA97B04-8D43-42D9-A681-F88A4034D79E}" type="parTrans" cxnId="{061DA4B5-85EE-445F-B97E-1BFCCC0564D9}">
      <dgm:prSet/>
      <dgm:spPr/>
      <dgm:t>
        <a:bodyPr/>
        <a:lstStyle/>
        <a:p>
          <a:endParaRPr lang="en-US"/>
        </a:p>
      </dgm:t>
    </dgm:pt>
    <dgm:pt modelId="{BE7AEE83-F339-4527-853A-141C2BEE6951}">
      <dgm:prSet phldrT="[Text]"/>
      <dgm:spPr/>
      <dgm:t>
        <a:bodyPr/>
        <a:lstStyle/>
        <a:p>
          <a:endParaRPr lang="en-US" dirty="0">
            <a:solidFill>
              <a:schemeClr val="bg1"/>
            </a:solidFill>
          </a:endParaRPr>
        </a:p>
      </dgm:t>
    </dgm:pt>
    <dgm:pt modelId="{752AC7F7-56CF-49D9-A08E-A2872D802C99}" type="sibTrans" cxnId="{06E98E7F-BB1A-4B86-B81E-C2301D47035F}">
      <dgm:prSet/>
      <dgm:spPr/>
      <dgm:t>
        <a:bodyPr/>
        <a:lstStyle/>
        <a:p>
          <a:endParaRPr lang="en-US"/>
        </a:p>
      </dgm:t>
    </dgm:pt>
    <dgm:pt modelId="{DBA4FE5C-CE7E-4188-8DFE-79D5D95E1DF9}" type="parTrans" cxnId="{06E98E7F-BB1A-4B86-B81E-C2301D47035F}">
      <dgm:prSet/>
      <dgm:spPr/>
      <dgm:t>
        <a:bodyPr/>
        <a:lstStyle/>
        <a:p>
          <a:endParaRPr lang="en-US"/>
        </a:p>
      </dgm:t>
    </dgm:pt>
    <dgm:pt modelId="{C8EFE731-8CF5-4F1C-A177-D6DA33293C2E}">
      <dgm:prSet custT="1"/>
      <dgm:spPr/>
      <dgm:t>
        <a:bodyPr/>
        <a:lstStyle/>
        <a:p>
          <a:endParaRPr lang="en-US" sz="2000" dirty="0">
            <a:solidFill>
              <a:schemeClr val="bg1"/>
            </a:solidFill>
          </a:endParaRPr>
        </a:p>
      </dgm:t>
    </dgm:pt>
    <dgm:pt modelId="{1EC84011-C107-42A6-A869-E377165CBCC3}" type="sibTrans" cxnId="{B3321DA2-C767-445B-8F6F-CD05328098AC}">
      <dgm:prSet/>
      <dgm:spPr/>
      <dgm:t>
        <a:bodyPr/>
        <a:lstStyle/>
        <a:p>
          <a:endParaRPr lang="en-US"/>
        </a:p>
      </dgm:t>
    </dgm:pt>
    <dgm:pt modelId="{CC23823C-A4B8-49F0-B7A4-99A303255B16}" type="parTrans" cxnId="{B3321DA2-C767-445B-8F6F-CD05328098AC}">
      <dgm:prSet/>
      <dgm:spPr/>
      <dgm:t>
        <a:bodyPr/>
        <a:lstStyle/>
        <a:p>
          <a:endParaRPr lang="en-US"/>
        </a:p>
      </dgm:t>
    </dgm:pt>
    <dgm:pt modelId="{10ACD3DF-EB82-4F13-AB90-A6AF0B3B62BD}" type="pres">
      <dgm:prSet presAssocID="{73329DF2-E169-40A9-98F9-ED21F545148C}" presName="composite" presStyleCnt="0">
        <dgm:presLayoutVars>
          <dgm:chMax val="5"/>
          <dgm:dir/>
          <dgm:resizeHandles val="exact"/>
        </dgm:presLayoutVars>
      </dgm:prSet>
      <dgm:spPr/>
    </dgm:pt>
    <dgm:pt modelId="{3877FBAC-9901-4A5B-AE92-1F041879030E}" type="pres">
      <dgm:prSet presAssocID="{68A06BAF-7300-4918-9E94-AA4D0554D3C0}" presName="circle1" presStyleLbl="lnNode1" presStyleIdx="0" presStyleCnt="4"/>
      <dgm:spPr>
        <a:solidFill>
          <a:schemeClr val="accent1">
            <a:lumMod val="50000"/>
          </a:schemeClr>
        </a:solidFill>
      </dgm:spPr>
    </dgm:pt>
    <dgm:pt modelId="{BA837750-6C9A-4C6D-92F1-13EFF16E9BFF}" type="pres">
      <dgm:prSet presAssocID="{68A06BAF-7300-4918-9E94-AA4D0554D3C0}" presName="text1" presStyleLbl="revTx" presStyleIdx="0" presStyleCnt="4" custLinFactX="32517" custLinFactNeighborX="100000" custLinFactNeighborY="73892">
        <dgm:presLayoutVars>
          <dgm:bulletEnabled val="1"/>
        </dgm:presLayoutVars>
      </dgm:prSet>
      <dgm:spPr/>
      <dgm:t>
        <a:bodyPr/>
        <a:lstStyle/>
        <a:p>
          <a:endParaRPr lang="en-GB"/>
        </a:p>
      </dgm:t>
    </dgm:pt>
    <dgm:pt modelId="{80DA9EA9-88C4-468A-8048-D65E2AAB4E26}" type="pres">
      <dgm:prSet presAssocID="{68A06BAF-7300-4918-9E94-AA4D0554D3C0}" presName="line1" presStyleLbl="callout" presStyleIdx="0" presStyleCnt="8"/>
      <dgm:spPr/>
    </dgm:pt>
    <dgm:pt modelId="{56E8932B-57B8-444D-9FFD-DFDEBCB49B56}" type="pres">
      <dgm:prSet presAssocID="{68A06BAF-7300-4918-9E94-AA4D0554D3C0}" presName="d1" presStyleLbl="callout" presStyleIdx="1" presStyleCnt="8" custFlipVert="1" custScaleX="28824" custScaleY="6198" custLinFactX="-24982" custLinFactNeighborX="-100000" custLinFactNeighborY="-4794"/>
      <dgm:spPr>
        <a:ln w="31750">
          <a:solidFill>
            <a:schemeClr val="accent2">
              <a:lumMod val="50000"/>
            </a:schemeClr>
          </a:solidFill>
        </a:ln>
      </dgm:spPr>
    </dgm:pt>
    <dgm:pt modelId="{364B67AD-6212-4816-8359-CE09BE5D768A}" type="pres">
      <dgm:prSet presAssocID="{BE7AEE83-F339-4527-853A-141C2BEE6951}" presName="circle2" presStyleLbl="lnNode1" presStyleIdx="1" presStyleCnt="4"/>
      <dgm:spPr>
        <a:solidFill>
          <a:schemeClr val="accent1">
            <a:lumMod val="75000"/>
          </a:schemeClr>
        </a:solidFill>
      </dgm:spPr>
    </dgm:pt>
    <dgm:pt modelId="{DA9846E2-7DD0-4528-9CBD-0D166A847065}" type="pres">
      <dgm:prSet presAssocID="{BE7AEE83-F339-4527-853A-141C2BEE6951}" presName="text2" presStyleLbl="revTx" presStyleIdx="1" presStyleCnt="4" custLinFactY="168419" custLinFactNeighborX="-2687" custLinFactNeighborY="200000">
        <dgm:presLayoutVars>
          <dgm:bulletEnabled val="1"/>
        </dgm:presLayoutVars>
      </dgm:prSet>
      <dgm:spPr/>
      <dgm:t>
        <a:bodyPr/>
        <a:lstStyle/>
        <a:p>
          <a:endParaRPr lang="en-GB"/>
        </a:p>
      </dgm:t>
    </dgm:pt>
    <dgm:pt modelId="{742E0695-F3CD-472D-91A5-76686C31656E}" type="pres">
      <dgm:prSet presAssocID="{BE7AEE83-F339-4527-853A-141C2BEE6951}" presName="line2" presStyleLbl="callout" presStyleIdx="2" presStyleCnt="8" custLinFactX="100000" custLinFactY="199550" custLinFactNeighborX="130526" custLinFactNeighborY="200000"/>
      <dgm:spPr>
        <a:ln>
          <a:noFill/>
        </a:ln>
      </dgm:spPr>
    </dgm:pt>
    <dgm:pt modelId="{B3A76F50-FDC6-43E2-BBC2-53F684F89F1D}" type="pres">
      <dgm:prSet presAssocID="{BE7AEE83-F339-4527-853A-141C2BEE6951}" presName="d2" presStyleLbl="callout" presStyleIdx="3" presStyleCnt="8" custFlipVert="0" custScaleX="115415" custScaleY="58320" custLinFactX="-39650" custLinFactNeighborX="-100000" custLinFactNeighborY="65080"/>
      <dgm:spPr>
        <a:ln w="28575">
          <a:solidFill>
            <a:schemeClr val="accent2">
              <a:lumMod val="50000"/>
            </a:schemeClr>
          </a:solidFill>
        </a:ln>
      </dgm:spPr>
    </dgm:pt>
    <dgm:pt modelId="{52FED8B7-C649-480E-8898-7EAAE3E6D553}" type="pres">
      <dgm:prSet presAssocID="{0C34AA78-31AE-4888-B3F3-91552F30139C}" presName="circle3" presStyleLbl="lnNode1" presStyleIdx="2" presStyleCnt="4"/>
      <dgm:spPr>
        <a:solidFill>
          <a:schemeClr val="accent1">
            <a:lumMod val="60000"/>
            <a:lumOff val="40000"/>
          </a:schemeClr>
        </a:solidFill>
        <a:ln>
          <a:solidFill>
            <a:schemeClr val="accent1">
              <a:lumMod val="50000"/>
            </a:schemeClr>
          </a:solidFill>
        </a:ln>
      </dgm:spPr>
    </dgm:pt>
    <dgm:pt modelId="{562888EA-997B-44F5-91F4-659E89C6E65F}" type="pres">
      <dgm:prSet presAssocID="{0C34AA78-31AE-4888-B3F3-91552F30139C}" presName="text3" presStyleLbl="revTx" presStyleIdx="2" presStyleCnt="4">
        <dgm:presLayoutVars>
          <dgm:bulletEnabled val="1"/>
        </dgm:presLayoutVars>
      </dgm:prSet>
      <dgm:spPr/>
      <dgm:t>
        <a:bodyPr/>
        <a:lstStyle/>
        <a:p>
          <a:endParaRPr lang="en-GB"/>
        </a:p>
      </dgm:t>
    </dgm:pt>
    <dgm:pt modelId="{C40083E2-DAF6-4559-AD11-174F51F87F32}" type="pres">
      <dgm:prSet presAssocID="{0C34AA78-31AE-4888-B3F3-91552F30139C}" presName="line3" presStyleLbl="callout" presStyleIdx="4" presStyleCnt="8"/>
      <dgm:spPr>
        <a:ln>
          <a:noFill/>
        </a:ln>
      </dgm:spPr>
    </dgm:pt>
    <dgm:pt modelId="{D49CF789-C532-4799-B0AD-56322903320A}" type="pres">
      <dgm:prSet presAssocID="{0C34AA78-31AE-4888-B3F3-91552F30139C}" presName="d3" presStyleLbl="callout" presStyleIdx="5" presStyleCnt="8" custFlipHor="0" custScaleX="63957" custScaleY="44288" custLinFactNeighborX="2349" custLinFactNeighborY="-66242"/>
      <dgm:spPr>
        <a:ln w="28575">
          <a:solidFill>
            <a:schemeClr val="accent2">
              <a:lumMod val="50000"/>
            </a:schemeClr>
          </a:solidFill>
        </a:ln>
      </dgm:spPr>
    </dgm:pt>
    <dgm:pt modelId="{DF12E053-2E28-47ED-8B1C-4FDAED53B54C}" type="pres">
      <dgm:prSet presAssocID="{C8EFE731-8CF5-4F1C-A177-D6DA33293C2E}" presName="circle4" presStyleLbl="lnNode1" presStyleIdx="3" presStyleCnt="4" custLinFactNeighborX="801" custLinFactNeighborY="-989"/>
      <dgm:spPr>
        <a:solidFill>
          <a:schemeClr val="accent1">
            <a:lumMod val="40000"/>
            <a:lumOff val="60000"/>
          </a:schemeClr>
        </a:solidFill>
        <a:ln>
          <a:solidFill>
            <a:schemeClr val="accent1">
              <a:lumMod val="50000"/>
            </a:schemeClr>
          </a:solidFill>
        </a:ln>
      </dgm:spPr>
    </dgm:pt>
    <dgm:pt modelId="{80D1692B-AE0C-45F4-8CB5-2897D427F6D8}" type="pres">
      <dgm:prSet presAssocID="{C8EFE731-8CF5-4F1C-A177-D6DA33293C2E}" presName="text4" presStyleLbl="revTx" presStyleIdx="3" presStyleCnt="4">
        <dgm:presLayoutVars>
          <dgm:bulletEnabled val="1"/>
        </dgm:presLayoutVars>
      </dgm:prSet>
      <dgm:spPr/>
      <dgm:t>
        <a:bodyPr/>
        <a:lstStyle/>
        <a:p>
          <a:endParaRPr lang="en-GB"/>
        </a:p>
      </dgm:t>
    </dgm:pt>
    <dgm:pt modelId="{05876E0B-4D5A-4699-B7DC-A48167D55A51}" type="pres">
      <dgm:prSet presAssocID="{C8EFE731-8CF5-4F1C-A177-D6DA33293C2E}" presName="line4" presStyleLbl="callout" presStyleIdx="6" presStyleCnt="8"/>
      <dgm:spPr>
        <a:ln>
          <a:noFill/>
        </a:ln>
      </dgm:spPr>
    </dgm:pt>
    <dgm:pt modelId="{57DF07E1-4DF7-4D4F-8AA9-FACA13F282F8}" type="pres">
      <dgm:prSet presAssocID="{C8EFE731-8CF5-4F1C-A177-D6DA33293C2E}" presName="d4" presStyleLbl="callout" presStyleIdx="7" presStyleCnt="8" custFlipHor="1" custScaleX="97055" custScaleY="41126" custLinFactNeighborX="-5438" custLinFactNeighborY="31768"/>
      <dgm:spPr>
        <a:ln w="31750">
          <a:solidFill>
            <a:schemeClr val="accent2">
              <a:lumMod val="50000"/>
            </a:schemeClr>
          </a:solidFill>
        </a:ln>
      </dgm:spPr>
    </dgm:pt>
  </dgm:ptLst>
  <dgm:cxnLst>
    <dgm:cxn modelId="{4FF8EEF5-F778-43B9-9319-E6BCE77DDB22}" type="presOf" srcId="{BE7AEE83-F339-4527-853A-141C2BEE6951}" destId="{DA9846E2-7DD0-4528-9CBD-0D166A847065}" srcOrd="0" destOrd="0" presId="urn:microsoft.com/office/officeart/2005/8/layout/target1"/>
    <dgm:cxn modelId="{671F37A5-5DF0-4725-A860-A0902FF90A07}" type="presOf" srcId="{0C34AA78-31AE-4888-B3F3-91552F30139C}" destId="{562888EA-997B-44F5-91F4-659E89C6E65F}" srcOrd="0" destOrd="0" presId="urn:microsoft.com/office/officeart/2005/8/layout/target1"/>
    <dgm:cxn modelId="{061DA4B5-85EE-445F-B97E-1BFCCC0564D9}" srcId="{73329DF2-E169-40A9-98F9-ED21F545148C}" destId="{68A06BAF-7300-4918-9E94-AA4D0554D3C0}" srcOrd="0" destOrd="0" parTransId="{CBA97B04-8D43-42D9-A681-F88A4034D79E}" sibTransId="{D6606FB0-085B-4768-BF3A-0509F2EB24C2}"/>
    <dgm:cxn modelId="{087A5EAD-CAD3-4297-AC6C-AF4F0AE59F6C}" type="presOf" srcId="{73329DF2-E169-40A9-98F9-ED21F545148C}" destId="{10ACD3DF-EB82-4F13-AB90-A6AF0B3B62BD}" srcOrd="0" destOrd="0" presId="urn:microsoft.com/office/officeart/2005/8/layout/target1"/>
    <dgm:cxn modelId="{DF4C6E60-D735-46A2-805D-BD7FB37DF8DC}" type="presOf" srcId="{C8EFE731-8CF5-4F1C-A177-D6DA33293C2E}" destId="{80D1692B-AE0C-45F4-8CB5-2897D427F6D8}" srcOrd="0" destOrd="0" presId="urn:microsoft.com/office/officeart/2005/8/layout/target1"/>
    <dgm:cxn modelId="{B3321DA2-C767-445B-8F6F-CD05328098AC}" srcId="{73329DF2-E169-40A9-98F9-ED21F545148C}" destId="{C8EFE731-8CF5-4F1C-A177-D6DA33293C2E}" srcOrd="3" destOrd="0" parTransId="{CC23823C-A4B8-49F0-B7A4-99A303255B16}" sibTransId="{1EC84011-C107-42A6-A869-E377165CBCC3}"/>
    <dgm:cxn modelId="{C0AD52B5-B524-440E-AD9B-3898259C61F4}" srcId="{73329DF2-E169-40A9-98F9-ED21F545148C}" destId="{0C34AA78-31AE-4888-B3F3-91552F30139C}" srcOrd="2" destOrd="0" parTransId="{42E0E48F-3BDC-4FDC-B902-AA863B952711}" sibTransId="{61CA010A-BC20-4346-BAC6-15210D17F6D7}"/>
    <dgm:cxn modelId="{73CDE06E-92FB-4D64-BC03-69DBD61055AD}" type="presOf" srcId="{68A06BAF-7300-4918-9E94-AA4D0554D3C0}" destId="{BA837750-6C9A-4C6D-92F1-13EFF16E9BFF}" srcOrd="0" destOrd="0" presId="urn:microsoft.com/office/officeart/2005/8/layout/target1"/>
    <dgm:cxn modelId="{06E98E7F-BB1A-4B86-B81E-C2301D47035F}" srcId="{73329DF2-E169-40A9-98F9-ED21F545148C}" destId="{BE7AEE83-F339-4527-853A-141C2BEE6951}" srcOrd="1" destOrd="0" parTransId="{DBA4FE5C-CE7E-4188-8DFE-79D5D95E1DF9}" sibTransId="{752AC7F7-56CF-49D9-A08E-A2872D802C99}"/>
    <dgm:cxn modelId="{DDCBA218-F6AA-4F5A-BC13-1ABABDC1CB7E}" type="presParOf" srcId="{10ACD3DF-EB82-4F13-AB90-A6AF0B3B62BD}" destId="{3877FBAC-9901-4A5B-AE92-1F041879030E}" srcOrd="0" destOrd="0" presId="urn:microsoft.com/office/officeart/2005/8/layout/target1"/>
    <dgm:cxn modelId="{ABCF3B60-155E-410E-B898-7472B20FDC0E}" type="presParOf" srcId="{10ACD3DF-EB82-4F13-AB90-A6AF0B3B62BD}" destId="{BA837750-6C9A-4C6D-92F1-13EFF16E9BFF}" srcOrd="1" destOrd="0" presId="urn:microsoft.com/office/officeart/2005/8/layout/target1"/>
    <dgm:cxn modelId="{A556B46E-AA31-4A99-8AA8-99153EF7E9C5}" type="presParOf" srcId="{10ACD3DF-EB82-4F13-AB90-A6AF0B3B62BD}" destId="{80DA9EA9-88C4-468A-8048-D65E2AAB4E26}" srcOrd="2" destOrd="0" presId="urn:microsoft.com/office/officeart/2005/8/layout/target1"/>
    <dgm:cxn modelId="{EA23C32F-0A78-4403-A7CE-4E4B2042BD76}" type="presParOf" srcId="{10ACD3DF-EB82-4F13-AB90-A6AF0B3B62BD}" destId="{56E8932B-57B8-444D-9FFD-DFDEBCB49B56}" srcOrd="3" destOrd="0" presId="urn:microsoft.com/office/officeart/2005/8/layout/target1"/>
    <dgm:cxn modelId="{DA90E9F8-5168-4FDB-9683-A8C4FF75FE94}" type="presParOf" srcId="{10ACD3DF-EB82-4F13-AB90-A6AF0B3B62BD}" destId="{364B67AD-6212-4816-8359-CE09BE5D768A}" srcOrd="4" destOrd="0" presId="urn:microsoft.com/office/officeart/2005/8/layout/target1"/>
    <dgm:cxn modelId="{6A7BCD1C-F464-4665-A84E-BDED89BEB784}" type="presParOf" srcId="{10ACD3DF-EB82-4F13-AB90-A6AF0B3B62BD}" destId="{DA9846E2-7DD0-4528-9CBD-0D166A847065}" srcOrd="5" destOrd="0" presId="urn:microsoft.com/office/officeart/2005/8/layout/target1"/>
    <dgm:cxn modelId="{381B23BC-58FB-443A-B3C8-298312A70DD4}" type="presParOf" srcId="{10ACD3DF-EB82-4F13-AB90-A6AF0B3B62BD}" destId="{742E0695-F3CD-472D-91A5-76686C31656E}" srcOrd="6" destOrd="0" presId="urn:microsoft.com/office/officeart/2005/8/layout/target1"/>
    <dgm:cxn modelId="{1E5501EE-C372-423F-A7A4-3EAB456F0B4C}" type="presParOf" srcId="{10ACD3DF-EB82-4F13-AB90-A6AF0B3B62BD}" destId="{B3A76F50-FDC6-43E2-BBC2-53F684F89F1D}" srcOrd="7" destOrd="0" presId="urn:microsoft.com/office/officeart/2005/8/layout/target1"/>
    <dgm:cxn modelId="{CD612833-7088-42F3-88DB-A0687FC2F78B}" type="presParOf" srcId="{10ACD3DF-EB82-4F13-AB90-A6AF0B3B62BD}" destId="{52FED8B7-C649-480E-8898-7EAAE3E6D553}" srcOrd="8" destOrd="0" presId="urn:microsoft.com/office/officeart/2005/8/layout/target1"/>
    <dgm:cxn modelId="{7FEFF983-61AC-4203-BB52-ED7AF9EEE539}" type="presParOf" srcId="{10ACD3DF-EB82-4F13-AB90-A6AF0B3B62BD}" destId="{562888EA-997B-44F5-91F4-659E89C6E65F}" srcOrd="9" destOrd="0" presId="urn:microsoft.com/office/officeart/2005/8/layout/target1"/>
    <dgm:cxn modelId="{005C95F5-DCA0-4EFD-9C6A-4D8BCCE644F3}" type="presParOf" srcId="{10ACD3DF-EB82-4F13-AB90-A6AF0B3B62BD}" destId="{C40083E2-DAF6-4559-AD11-174F51F87F32}" srcOrd="10" destOrd="0" presId="urn:microsoft.com/office/officeart/2005/8/layout/target1"/>
    <dgm:cxn modelId="{E48E4B94-01BF-4989-9307-FC8D09773E60}" type="presParOf" srcId="{10ACD3DF-EB82-4F13-AB90-A6AF0B3B62BD}" destId="{D49CF789-C532-4799-B0AD-56322903320A}" srcOrd="11" destOrd="0" presId="urn:microsoft.com/office/officeart/2005/8/layout/target1"/>
    <dgm:cxn modelId="{1ED43256-1773-402D-975B-3D693CC1E692}" type="presParOf" srcId="{10ACD3DF-EB82-4F13-AB90-A6AF0B3B62BD}" destId="{DF12E053-2E28-47ED-8B1C-4FDAED53B54C}" srcOrd="12" destOrd="0" presId="urn:microsoft.com/office/officeart/2005/8/layout/target1"/>
    <dgm:cxn modelId="{4A8D22A6-8D18-48D3-9F45-F91E2723C006}" type="presParOf" srcId="{10ACD3DF-EB82-4F13-AB90-A6AF0B3B62BD}" destId="{80D1692B-AE0C-45F4-8CB5-2897D427F6D8}" srcOrd="13" destOrd="0" presId="urn:microsoft.com/office/officeart/2005/8/layout/target1"/>
    <dgm:cxn modelId="{EA0AA5BE-01A4-44D3-8136-3E8172DB9437}" type="presParOf" srcId="{10ACD3DF-EB82-4F13-AB90-A6AF0B3B62BD}" destId="{05876E0B-4D5A-4699-B7DC-A48167D55A51}" srcOrd="14" destOrd="0" presId="urn:microsoft.com/office/officeart/2005/8/layout/target1"/>
    <dgm:cxn modelId="{5E7F5083-99E2-40CC-863F-C346BDEE10AC}" type="presParOf" srcId="{10ACD3DF-EB82-4F13-AB90-A6AF0B3B62BD}" destId="{57DF07E1-4DF7-4D4F-8AA9-FACA13F282F8}" srcOrd="15" destOrd="0" presId="urn:microsoft.com/office/officeart/2005/8/layout/targe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267CE3-9BA0-4CC0-AA14-23FACF6DD7BF}" type="doc">
      <dgm:prSet loTypeId="urn:microsoft.com/office/officeart/2005/8/layout/radial1" loCatId="relationship" qsTypeId="urn:microsoft.com/office/officeart/2005/8/quickstyle/3d3" qsCatId="3D" csTypeId="urn:microsoft.com/office/officeart/2005/8/colors/accent1_4" csCatId="accent1" phldr="1"/>
      <dgm:spPr/>
      <dgm:t>
        <a:bodyPr/>
        <a:lstStyle/>
        <a:p>
          <a:endParaRPr lang="en-US"/>
        </a:p>
      </dgm:t>
    </dgm:pt>
    <dgm:pt modelId="{0BF86306-C206-4DBC-9F1B-70D3E91FD428}">
      <dgm:prSet phldrT="[Text]" custT="1"/>
      <dgm:spPr/>
      <dgm:t>
        <a:bodyPr/>
        <a:lstStyle/>
        <a:p>
          <a:pPr>
            <a:lnSpc>
              <a:spcPct val="100000"/>
            </a:lnSpc>
            <a:spcAft>
              <a:spcPts val="0"/>
            </a:spcAft>
          </a:pPr>
          <a:r>
            <a:rPr lang="en-US" sz="1800" b="1" dirty="0">
              <a:solidFill>
                <a:schemeClr val="bg1"/>
              </a:solidFill>
              <a:latin typeface="Calibri" panose="020F0502020204030204" pitchFamily="34" charset="0"/>
            </a:rPr>
            <a:t>Risk Profile </a:t>
          </a:r>
        </a:p>
        <a:p>
          <a:pPr>
            <a:lnSpc>
              <a:spcPct val="100000"/>
            </a:lnSpc>
            <a:spcAft>
              <a:spcPts val="0"/>
            </a:spcAft>
          </a:pPr>
          <a:r>
            <a:rPr lang="en-US" sz="1400" b="1" i="1" dirty="0">
              <a:solidFill>
                <a:schemeClr val="bg1"/>
              </a:solidFill>
              <a:latin typeface="Calibri" panose="020F0502020204030204" pitchFamily="34" charset="0"/>
            </a:rPr>
            <a:t>Set of risks that could affect all or part of an organization</a:t>
          </a:r>
          <a:endParaRPr lang="en-US" sz="1400" b="1" i="1" dirty="0">
            <a:solidFill>
              <a:schemeClr val="bg1"/>
            </a:solidFill>
          </a:endParaRPr>
        </a:p>
      </dgm:t>
    </dgm:pt>
    <dgm:pt modelId="{EB8422BC-53AF-41E6-B7C9-25BD668F4E11}" type="parTrans" cxnId="{7E99E9EB-73F6-462C-954B-5030309C8744}">
      <dgm:prSet/>
      <dgm:spPr/>
      <dgm:t>
        <a:bodyPr/>
        <a:lstStyle/>
        <a:p>
          <a:endParaRPr lang="en-US"/>
        </a:p>
      </dgm:t>
    </dgm:pt>
    <dgm:pt modelId="{E516B6C4-3FDC-41BF-8F27-000D47B0D5CF}" type="sibTrans" cxnId="{7E99E9EB-73F6-462C-954B-5030309C8744}">
      <dgm:prSet/>
      <dgm:spPr/>
      <dgm:t>
        <a:bodyPr/>
        <a:lstStyle/>
        <a:p>
          <a:endParaRPr lang="en-US"/>
        </a:p>
      </dgm:t>
    </dgm:pt>
    <dgm:pt modelId="{F224B52F-0D10-4132-B890-E0A69B311DB6}">
      <dgm:prSet phldrT="[Text]" custT="1"/>
      <dgm:spPr/>
      <dgm:t>
        <a:bodyPr/>
        <a:lstStyle/>
        <a:p>
          <a:pPr>
            <a:lnSpc>
              <a:spcPct val="100000"/>
            </a:lnSpc>
            <a:spcAft>
              <a:spcPts val="0"/>
            </a:spcAft>
            <a:buFont typeface="Arial" panose="020B0604020202020204" pitchFamily="34" charset="0"/>
            <a:buChar char="•"/>
          </a:pPr>
          <a:r>
            <a:rPr lang="en-US" sz="1800" b="1" u="none" dirty="0">
              <a:latin typeface="Calibri" panose="020F0502020204030204" pitchFamily="34" charset="0"/>
            </a:rPr>
            <a:t>Risk Perception</a:t>
          </a:r>
        </a:p>
        <a:p>
          <a:pPr>
            <a:lnSpc>
              <a:spcPct val="100000"/>
            </a:lnSpc>
            <a:spcAft>
              <a:spcPts val="0"/>
            </a:spcAft>
            <a:buFont typeface="Arial" panose="020B0604020202020204" pitchFamily="34" charset="0"/>
            <a:buChar char="•"/>
          </a:pPr>
          <a:r>
            <a:rPr lang="en-US" sz="1400" b="1" i="1" u="none" dirty="0">
              <a:latin typeface="Calibri" panose="020F0502020204030204" pitchFamily="34" charset="0"/>
            </a:rPr>
            <a:t>How everyone considers risks according to their values &amp; interests</a:t>
          </a:r>
          <a:endParaRPr lang="en-US" sz="1400" b="1" i="1" u="none" dirty="0"/>
        </a:p>
      </dgm:t>
    </dgm:pt>
    <dgm:pt modelId="{86494C6E-B983-4A9D-93BA-6CDD69A07A30}" type="parTrans" cxnId="{0F5DA7E2-D048-4110-83BB-F3E2489D50FA}">
      <dgm:prSet/>
      <dgm:spPr/>
      <dgm:t>
        <a:bodyPr/>
        <a:lstStyle/>
        <a:p>
          <a:endParaRPr lang="en-US"/>
        </a:p>
      </dgm:t>
    </dgm:pt>
    <dgm:pt modelId="{843DE613-63E0-4EAD-B21C-0366C0FAD14C}" type="sibTrans" cxnId="{0F5DA7E2-D048-4110-83BB-F3E2489D50FA}">
      <dgm:prSet/>
      <dgm:spPr/>
      <dgm:t>
        <a:bodyPr/>
        <a:lstStyle/>
        <a:p>
          <a:endParaRPr lang="en-US"/>
        </a:p>
      </dgm:t>
    </dgm:pt>
    <dgm:pt modelId="{47E9C697-18C7-4986-A23C-5B65E5A3CADF}">
      <dgm:prSet phldrT="[Text]" custT="1"/>
      <dgm:spPr/>
      <dgm:t>
        <a:bodyPr/>
        <a:lstStyle/>
        <a:p>
          <a:pPr>
            <a:lnSpc>
              <a:spcPct val="100000"/>
            </a:lnSpc>
            <a:spcAft>
              <a:spcPts val="0"/>
            </a:spcAft>
          </a:pPr>
          <a:r>
            <a:rPr lang="en-US" sz="1800" b="1" dirty="0"/>
            <a:t>Risk Attitude</a:t>
          </a:r>
        </a:p>
        <a:p>
          <a:pPr>
            <a:lnSpc>
              <a:spcPct val="100000"/>
            </a:lnSpc>
            <a:spcAft>
              <a:spcPts val="0"/>
            </a:spcAft>
          </a:pPr>
          <a:r>
            <a:rPr lang="en-US" sz="1200" b="1" i="1" dirty="0"/>
            <a:t>Approach to evaluation &amp; prosecution, maintenance, acceptance or risk removal</a:t>
          </a:r>
        </a:p>
      </dgm:t>
    </dgm:pt>
    <dgm:pt modelId="{5177B6FE-E207-4628-8605-78994726ADAE}" type="parTrans" cxnId="{8FFDB1BE-EB0C-4B46-AE79-DD26495680BC}">
      <dgm:prSet/>
      <dgm:spPr/>
      <dgm:t>
        <a:bodyPr/>
        <a:lstStyle/>
        <a:p>
          <a:endParaRPr lang="en-US"/>
        </a:p>
      </dgm:t>
    </dgm:pt>
    <dgm:pt modelId="{CFF08CF0-6FEC-49F4-B91D-01591CE1AA0B}" type="sibTrans" cxnId="{8FFDB1BE-EB0C-4B46-AE79-DD26495680BC}">
      <dgm:prSet/>
      <dgm:spPr/>
      <dgm:t>
        <a:bodyPr/>
        <a:lstStyle/>
        <a:p>
          <a:endParaRPr lang="en-US"/>
        </a:p>
      </dgm:t>
    </dgm:pt>
    <dgm:pt modelId="{4016B309-7D09-4C32-BD28-6D8691648CA4}">
      <dgm:prSet phldrT="[Text]" custT="1"/>
      <dgm:spPr/>
      <dgm:t>
        <a:bodyPr/>
        <a:lstStyle/>
        <a:p>
          <a:pPr>
            <a:lnSpc>
              <a:spcPct val="100000"/>
            </a:lnSpc>
            <a:spcAft>
              <a:spcPts val="0"/>
            </a:spcAft>
          </a:pPr>
          <a:r>
            <a:rPr lang="en-US" sz="1800" b="1" dirty="0">
              <a:solidFill>
                <a:schemeClr val="accent2">
                  <a:lumMod val="50000"/>
                </a:schemeClr>
              </a:solidFill>
            </a:rPr>
            <a:t>Risk Appetite</a:t>
          </a:r>
        </a:p>
        <a:p>
          <a:pPr>
            <a:lnSpc>
              <a:spcPct val="100000"/>
            </a:lnSpc>
            <a:spcAft>
              <a:spcPts val="0"/>
            </a:spcAft>
          </a:pPr>
          <a:r>
            <a:rPr lang="en-US" sz="1400" b="1" i="1" dirty="0">
              <a:solidFill>
                <a:schemeClr val="accent2">
                  <a:lumMod val="50000"/>
                </a:schemeClr>
              </a:solidFill>
            </a:rPr>
            <a:t>Total amount &amp; type of risk that the </a:t>
          </a:r>
          <a:r>
            <a:rPr lang="en-US" sz="1400" b="1" i="1" dirty="0" err="1">
              <a:solidFill>
                <a:schemeClr val="accent2">
                  <a:lumMod val="50000"/>
                </a:schemeClr>
              </a:solidFill>
            </a:rPr>
            <a:t>organisation</a:t>
          </a:r>
          <a:r>
            <a:rPr lang="en-US" sz="1400" b="1" i="1" dirty="0">
              <a:solidFill>
                <a:schemeClr val="accent2">
                  <a:lumMod val="50000"/>
                </a:schemeClr>
              </a:solidFill>
            </a:rPr>
            <a:t> decides to pursue, maintain or adopt</a:t>
          </a:r>
        </a:p>
      </dgm:t>
    </dgm:pt>
    <dgm:pt modelId="{001DF4A9-58C7-4A41-852E-A3D9996FD8FC}" type="parTrans" cxnId="{89C60292-72EF-4BD0-B8DA-F5DC46FEF196}">
      <dgm:prSet/>
      <dgm:spPr/>
      <dgm:t>
        <a:bodyPr/>
        <a:lstStyle/>
        <a:p>
          <a:endParaRPr lang="en-US"/>
        </a:p>
      </dgm:t>
    </dgm:pt>
    <dgm:pt modelId="{90B83F28-8FD4-4D6C-B2E3-E95D4A1974AA}" type="sibTrans" cxnId="{89C60292-72EF-4BD0-B8DA-F5DC46FEF196}">
      <dgm:prSet/>
      <dgm:spPr/>
      <dgm:t>
        <a:bodyPr/>
        <a:lstStyle/>
        <a:p>
          <a:endParaRPr lang="en-US"/>
        </a:p>
      </dgm:t>
    </dgm:pt>
    <dgm:pt modelId="{EBE289FC-9284-4553-86B7-E7A45998C36E}">
      <dgm:prSet phldrT="[Text]" custT="1"/>
      <dgm:spPr/>
      <dgm:t>
        <a:bodyPr/>
        <a:lstStyle/>
        <a:p>
          <a:pPr>
            <a:lnSpc>
              <a:spcPct val="100000"/>
            </a:lnSpc>
            <a:spcAft>
              <a:spcPts val="0"/>
            </a:spcAft>
          </a:pPr>
          <a:r>
            <a:rPr lang="en-US" sz="1800" b="1" dirty="0">
              <a:solidFill>
                <a:schemeClr val="accent2">
                  <a:lumMod val="50000"/>
                </a:schemeClr>
              </a:solidFill>
            </a:rPr>
            <a:t>Risk Acceptance</a:t>
          </a:r>
        </a:p>
        <a:p>
          <a:pPr>
            <a:lnSpc>
              <a:spcPct val="100000"/>
            </a:lnSpc>
            <a:spcAft>
              <a:spcPts val="0"/>
            </a:spcAft>
          </a:pPr>
          <a:r>
            <a:rPr lang="en-US" sz="1400" b="1" i="1" dirty="0">
              <a:solidFill>
                <a:schemeClr val="accent2">
                  <a:lumMod val="50000"/>
                </a:schemeClr>
              </a:solidFill>
            </a:rPr>
            <a:t>Attitude to risk acceptance</a:t>
          </a:r>
        </a:p>
      </dgm:t>
    </dgm:pt>
    <dgm:pt modelId="{E1D8A2F8-3746-41E9-A7AB-C13FE51BA8A5}" type="parTrans" cxnId="{DA219B81-7CCA-49EE-A23D-B80D5DA8EA37}">
      <dgm:prSet/>
      <dgm:spPr/>
      <dgm:t>
        <a:bodyPr/>
        <a:lstStyle/>
        <a:p>
          <a:endParaRPr lang="en-US"/>
        </a:p>
      </dgm:t>
    </dgm:pt>
    <dgm:pt modelId="{3F9FB3AB-DA03-46F6-94B7-C553A258C80A}" type="sibTrans" cxnId="{DA219B81-7CCA-49EE-A23D-B80D5DA8EA37}">
      <dgm:prSet/>
      <dgm:spPr/>
      <dgm:t>
        <a:bodyPr/>
        <a:lstStyle/>
        <a:p>
          <a:endParaRPr lang="en-US"/>
        </a:p>
      </dgm:t>
    </dgm:pt>
    <dgm:pt modelId="{75B7F8F6-83C6-4AFA-9226-1949676D2E3A}">
      <dgm:prSet custT="1"/>
      <dgm:spPr/>
      <dgm:t>
        <a:bodyPr/>
        <a:lstStyle/>
        <a:p>
          <a:pPr>
            <a:lnSpc>
              <a:spcPct val="100000"/>
            </a:lnSpc>
            <a:spcAft>
              <a:spcPts val="0"/>
            </a:spcAft>
          </a:pPr>
          <a:r>
            <a:rPr lang="en-US" sz="1800" b="1" dirty="0">
              <a:solidFill>
                <a:schemeClr val="accent2">
                  <a:lumMod val="50000"/>
                </a:schemeClr>
              </a:solidFill>
            </a:rPr>
            <a:t>Risk Tolerance</a:t>
          </a:r>
        </a:p>
        <a:p>
          <a:pPr>
            <a:lnSpc>
              <a:spcPct val="100000"/>
            </a:lnSpc>
            <a:spcAft>
              <a:spcPts val="0"/>
            </a:spcAft>
          </a:pPr>
          <a:r>
            <a:rPr lang="en-US" sz="1400" b="1" i="1" dirty="0">
              <a:solidFill>
                <a:schemeClr val="accent2">
                  <a:lumMod val="50000"/>
                </a:schemeClr>
              </a:solidFill>
            </a:rPr>
            <a:t>Specific mode of acceptance or rejection of risks</a:t>
          </a:r>
        </a:p>
      </dgm:t>
    </dgm:pt>
    <dgm:pt modelId="{28682880-DF68-41D9-9505-1D07B761BAAE}" type="parTrans" cxnId="{EFF603F1-238B-4739-A316-88B7101C7D57}">
      <dgm:prSet/>
      <dgm:spPr/>
      <dgm:t>
        <a:bodyPr/>
        <a:lstStyle/>
        <a:p>
          <a:endParaRPr lang="en-US"/>
        </a:p>
      </dgm:t>
    </dgm:pt>
    <dgm:pt modelId="{F7AEFAAF-E8A4-49B9-A83D-7E83DFC60898}" type="sibTrans" cxnId="{EFF603F1-238B-4739-A316-88B7101C7D57}">
      <dgm:prSet/>
      <dgm:spPr/>
      <dgm:t>
        <a:bodyPr/>
        <a:lstStyle/>
        <a:p>
          <a:endParaRPr lang="en-US"/>
        </a:p>
      </dgm:t>
    </dgm:pt>
    <dgm:pt modelId="{D2DAA4F3-21F3-4BFD-8852-CEC61491F60B}">
      <dgm:prSet custT="1"/>
      <dgm:spPr/>
      <dgm:t>
        <a:bodyPr/>
        <a:lstStyle/>
        <a:p>
          <a:pPr>
            <a:lnSpc>
              <a:spcPct val="100000"/>
            </a:lnSpc>
            <a:spcAft>
              <a:spcPts val="0"/>
            </a:spcAft>
          </a:pPr>
          <a:r>
            <a:rPr lang="en-US" sz="1800" b="1" dirty="0"/>
            <a:t>Risk Retention</a:t>
          </a:r>
        </a:p>
        <a:p>
          <a:pPr>
            <a:lnSpc>
              <a:spcPct val="100000"/>
            </a:lnSpc>
            <a:spcAft>
              <a:spcPts val="0"/>
            </a:spcAft>
          </a:pPr>
          <a:r>
            <a:rPr lang="en-US" sz="1400" b="1" i="1" dirty="0"/>
            <a:t>Acceptance of a loss rather than a gain arising from a risk</a:t>
          </a:r>
        </a:p>
      </dgm:t>
    </dgm:pt>
    <dgm:pt modelId="{EF0093EB-DB5B-43D3-9326-739EB6F31571}" type="parTrans" cxnId="{44C9D43F-20A7-48A7-BCC3-F0840EE9EC7C}">
      <dgm:prSet/>
      <dgm:spPr/>
      <dgm:t>
        <a:bodyPr/>
        <a:lstStyle/>
        <a:p>
          <a:endParaRPr lang="en-US"/>
        </a:p>
      </dgm:t>
    </dgm:pt>
    <dgm:pt modelId="{B4A96C4B-538F-42F8-988E-9AAE54863743}" type="sibTrans" cxnId="{44C9D43F-20A7-48A7-BCC3-F0840EE9EC7C}">
      <dgm:prSet/>
      <dgm:spPr/>
      <dgm:t>
        <a:bodyPr/>
        <a:lstStyle/>
        <a:p>
          <a:endParaRPr lang="en-US"/>
        </a:p>
      </dgm:t>
    </dgm:pt>
    <dgm:pt modelId="{D66051B4-D03A-4CD3-ADE7-A9060713278E}" type="pres">
      <dgm:prSet presAssocID="{60267CE3-9BA0-4CC0-AA14-23FACF6DD7BF}" presName="cycle" presStyleCnt="0">
        <dgm:presLayoutVars>
          <dgm:chMax val="1"/>
          <dgm:dir/>
          <dgm:animLvl val="ctr"/>
          <dgm:resizeHandles val="exact"/>
        </dgm:presLayoutVars>
      </dgm:prSet>
      <dgm:spPr/>
      <dgm:t>
        <a:bodyPr/>
        <a:lstStyle/>
        <a:p>
          <a:endParaRPr lang="en-GB"/>
        </a:p>
      </dgm:t>
    </dgm:pt>
    <dgm:pt modelId="{0AA02126-8C59-4BD5-BDE9-5496B52FF342}" type="pres">
      <dgm:prSet presAssocID="{0BF86306-C206-4DBC-9F1B-70D3E91FD428}" presName="centerShape" presStyleLbl="node0" presStyleIdx="0" presStyleCnt="1" custScaleX="120653"/>
      <dgm:spPr/>
      <dgm:t>
        <a:bodyPr/>
        <a:lstStyle/>
        <a:p>
          <a:endParaRPr lang="en-GB"/>
        </a:p>
      </dgm:t>
    </dgm:pt>
    <dgm:pt modelId="{0D43011D-A048-401D-B106-BA08E8FA3B5F}" type="pres">
      <dgm:prSet presAssocID="{86494C6E-B983-4A9D-93BA-6CDD69A07A30}" presName="Name9" presStyleLbl="parChTrans1D2" presStyleIdx="0" presStyleCnt="6"/>
      <dgm:spPr/>
      <dgm:t>
        <a:bodyPr/>
        <a:lstStyle/>
        <a:p>
          <a:endParaRPr lang="en-GB"/>
        </a:p>
      </dgm:t>
    </dgm:pt>
    <dgm:pt modelId="{DBF682CA-F1B7-4807-8242-A50D986B7238}" type="pres">
      <dgm:prSet presAssocID="{86494C6E-B983-4A9D-93BA-6CDD69A07A30}" presName="connTx" presStyleLbl="parChTrans1D2" presStyleIdx="0" presStyleCnt="6"/>
      <dgm:spPr/>
      <dgm:t>
        <a:bodyPr/>
        <a:lstStyle/>
        <a:p>
          <a:endParaRPr lang="en-GB"/>
        </a:p>
      </dgm:t>
    </dgm:pt>
    <dgm:pt modelId="{B26509B0-825E-468A-9549-324AEE5CB210}" type="pres">
      <dgm:prSet presAssocID="{F224B52F-0D10-4132-B890-E0A69B311DB6}" presName="node" presStyleLbl="node1" presStyleIdx="0" presStyleCnt="6" custScaleX="141248">
        <dgm:presLayoutVars>
          <dgm:bulletEnabled val="1"/>
        </dgm:presLayoutVars>
      </dgm:prSet>
      <dgm:spPr/>
      <dgm:t>
        <a:bodyPr/>
        <a:lstStyle/>
        <a:p>
          <a:endParaRPr lang="en-GB"/>
        </a:p>
      </dgm:t>
    </dgm:pt>
    <dgm:pt modelId="{C2CA7A81-BF9C-43B6-9434-AD313F8B178A}" type="pres">
      <dgm:prSet presAssocID="{5177B6FE-E207-4628-8605-78994726ADAE}" presName="Name9" presStyleLbl="parChTrans1D2" presStyleIdx="1" presStyleCnt="6"/>
      <dgm:spPr/>
      <dgm:t>
        <a:bodyPr/>
        <a:lstStyle/>
        <a:p>
          <a:endParaRPr lang="en-GB"/>
        </a:p>
      </dgm:t>
    </dgm:pt>
    <dgm:pt modelId="{141B5D39-536B-4376-84F9-1526409BE475}" type="pres">
      <dgm:prSet presAssocID="{5177B6FE-E207-4628-8605-78994726ADAE}" presName="connTx" presStyleLbl="parChTrans1D2" presStyleIdx="1" presStyleCnt="6"/>
      <dgm:spPr/>
      <dgm:t>
        <a:bodyPr/>
        <a:lstStyle/>
        <a:p>
          <a:endParaRPr lang="en-GB"/>
        </a:p>
      </dgm:t>
    </dgm:pt>
    <dgm:pt modelId="{EBDE81D2-534B-4DE5-B4A5-76DAE34DA85A}" type="pres">
      <dgm:prSet presAssocID="{47E9C697-18C7-4986-A23C-5B65E5A3CADF}" presName="node" presStyleLbl="node1" presStyleIdx="1" presStyleCnt="6" custScaleX="140316">
        <dgm:presLayoutVars>
          <dgm:bulletEnabled val="1"/>
        </dgm:presLayoutVars>
      </dgm:prSet>
      <dgm:spPr/>
      <dgm:t>
        <a:bodyPr/>
        <a:lstStyle/>
        <a:p>
          <a:endParaRPr lang="en-GB"/>
        </a:p>
      </dgm:t>
    </dgm:pt>
    <dgm:pt modelId="{3C855E02-7BD5-46F2-9BBB-6913D589006D}" type="pres">
      <dgm:prSet presAssocID="{001DF4A9-58C7-4A41-852E-A3D9996FD8FC}" presName="Name9" presStyleLbl="parChTrans1D2" presStyleIdx="2" presStyleCnt="6"/>
      <dgm:spPr/>
      <dgm:t>
        <a:bodyPr/>
        <a:lstStyle/>
        <a:p>
          <a:endParaRPr lang="en-GB"/>
        </a:p>
      </dgm:t>
    </dgm:pt>
    <dgm:pt modelId="{DB495E1E-5958-4B4C-8C13-91E01805EE0F}" type="pres">
      <dgm:prSet presAssocID="{001DF4A9-58C7-4A41-852E-A3D9996FD8FC}" presName="connTx" presStyleLbl="parChTrans1D2" presStyleIdx="2" presStyleCnt="6"/>
      <dgm:spPr/>
      <dgm:t>
        <a:bodyPr/>
        <a:lstStyle/>
        <a:p>
          <a:endParaRPr lang="en-GB"/>
        </a:p>
      </dgm:t>
    </dgm:pt>
    <dgm:pt modelId="{59D3E7D1-CFBE-4D37-B263-7C6F2299BF2C}" type="pres">
      <dgm:prSet presAssocID="{4016B309-7D09-4C32-BD28-6D8691648CA4}" presName="node" presStyleLbl="node1" presStyleIdx="2" presStyleCnt="6" custScaleX="138993">
        <dgm:presLayoutVars>
          <dgm:bulletEnabled val="1"/>
        </dgm:presLayoutVars>
      </dgm:prSet>
      <dgm:spPr/>
      <dgm:t>
        <a:bodyPr/>
        <a:lstStyle/>
        <a:p>
          <a:endParaRPr lang="en-GB"/>
        </a:p>
      </dgm:t>
    </dgm:pt>
    <dgm:pt modelId="{936862DC-9375-457E-A648-613CEABF2ECA}" type="pres">
      <dgm:prSet presAssocID="{E1D8A2F8-3746-41E9-A7AB-C13FE51BA8A5}" presName="Name9" presStyleLbl="parChTrans1D2" presStyleIdx="3" presStyleCnt="6"/>
      <dgm:spPr/>
      <dgm:t>
        <a:bodyPr/>
        <a:lstStyle/>
        <a:p>
          <a:endParaRPr lang="en-GB"/>
        </a:p>
      </dgm:t>
    </dgm:pt>
    <dgm:pt modelId="{718C9BFE-84BF-4808-8C38-1B7988C80DE9}" type="pres">
      <dgm:prSet presAssocID="{E1D8A2F8-3746-41E9-A7AB-C13FE51BA8A5}" presName="connTx" presStyleLbl="parChTrans1D2" presStyleIdx="3" presStyleCnt="6"/>
      <dgm:spPr/>
      <dgm:t>
        <a:bodyPr/>
        <a:lstStyle/>
        <a:p>
          <a:endParaRPr lang="en-GB"/>
        </a:p>
      </dgm:t>
    </dgm:pt>
    <dgm:pt modelId="{5679CB2D-C383-44D0-832F-0A875633EA37}" type="pres">
      <dgm:prSet presAssocID="{EBE289FC-9284-4553-86B7-E7A45998C36E}" presName="node" presStyleLbl="node1" presStyleIdx="3" presStyleCnt="6" custScaleX="141249">
        <dgm:presLayoutVars>
          <dgm:bulletEnabled val="1"/>
        </dgm:presLayoutVars>
      </dgm:prSet>
      <dgm:spPr/>
      <dgm:t>
        <a:bodyPr/>
        <a:lstStyle/>
        <a:p>
          <a:endParaRPr lang="en-GB"/>
        </a:p>
      </dgm:t>
    </dgm:pt>
    <dgm:pt modelId="{76807B5C-A6F1-4101-84C7-95FD9D142C7F}" type="pres">
      <dgm:prSet presAssocID="{28682880-DF68-41D9-9505-1D07B761BAAE}" presName="Name9" presStyleLbl="parChTrans1D2" presStyleIdx="4" presStyleCnt="6"/>
      <dgm:spPr/>
      <dgm:t>
        <a:bodyPr/>
        <a:lstStyle/>
        <a:p>
          <a:endParaRPr lang="en-GB"/>
        </a:p>
      </dgm:t>
    </dgm:pt>
    <dgm:pt modelId="{536B932D-5F63-4640-A459-91D3755C61DC}" type="pres">
      <dgm:prSet presAssocID="{28682880-DF68-41D9-9505-1D07B761BAAE}" presName="connTx" presStyleLbl="parChTrans1D2" presStyleIdx="4" presStyleCnt="6"/>
      <dgm:spPr/>
      <dgm:t>
        <a:bodyPr/>
        <a:lstStyle/>
        <a:p>
          <a:endParaRPr lang="en-GB"/>
        </a:p>
      </dgm:t>
    </dgm:pt>
    <dgm:pt modelId="{01039039-0F71-4218-9EED-9B97EB78F972}" type="pres">
      <dgm:prSet presAssocID="{75B7F8F6-83C6-4AFA-9226-1949676D2E3A}" presName="node" presStyleLbl="node1" presStyleIdx="4" presStyleCnt="6" custScaleX="137839">
        <dgm:presLayoutVars>
          <dgm:bulletEnabled val="1"/>
        </dgm:presLayoutVars>
      </dgm:prSet>
      <dgm:spPr/>
      <dgm:t>
        <a:bodyPr/>
        <a:lstStyle/>
        <a:p>
          <a:endParaRPr lang="en-GB"/>
        </a:p>
      </dgm:t>
    </dgm:pt>
    <dgm:pt modelId="{F6792537-AE62-48DD-932F-8E3A31FC5059}" type="pres">
      <dgm:prSet presAssocID="{EF0093EB-DB5B-43D3-9326-739EB6F31571}" presName="Name9" presStyleLbl="parChTrans1D2" presStyleIdx="5" presStyleCnt="6"/>
      <dgm:spPr/>
      <dgm:t>
        <a:bodyPr/>
        <a:lstStyle/>
        <a:p>
          <a:endParaRPr lang="en-GB"/>
        </a:p>
      </dgm:t>
    </dgm:pt>
    <dgm:pt modelId="{CD58ADD7-B3DB-4406-9FCD-CB629BFDE12E}" type="pres">
      <dgm:prSet presAssocID="{EF0093EB-DB5B-43D3-9326-739EB6F31571}" presName="connTx" presStyleLbl="parChTrans1D2" presStyleIdx="5" presStyleCnt="6"/>
      <dgm:spPr/>
      <dgm:t>
        <a:bodyPr/>
        <a:lstStyle/>
        <a:p>
          <a:endParaRPr lang="en-GB"/>
        </a:p>
      </dgm:t>
    </dgm:pt>
    <dgm:pt modelId="{83B8B466-C320-4D99-91D3-B1BAF8941482}" type="pres">
      <dgm:prSet presAssocID="{D2DAA4F3-21F3-4BFD-8852-CEC61491F60B}" presName="node" presStyleLbl="node1" presStyleIdx="5" presStyleCnt="6" custScaleX="135324">
        <dgm:presLayoutVars>
          <dgm:bulletEnabled val="1"/>
        </dgm:presLayoutVars>
      </dgm:prSet>
      <dgm:spPr/>
      <dgm:t>
        <a:bodyPr/>
        <a:lstStyle/>
        <a:p>
          <a:endParaRPr lang="en-GB"/>
        </a:p>
      </dgm:t>
    </dgm:pt>
  </dgm:ptLst>
  <dgm:cxnLst>
    <dgm:cxn modelId="{A330015B-B067-45A3-B281-E261814344DA}" type="presOf" srcId="{D2DAA4F3-21F3-4BFD-8852-CEC61491F60B}" destId="{83B8B466-C320-4D99-91D3-B1BAF8941482}" srcOrd="0" destOrd="0" presId="urn:microsoft.com/office/officeart/2005/8/layout/radial1"/>
    <dgm:cxn modelId="{CA01ECDC-C0C6-4F6F-8474-884CA0BE352F}" type="presOf" srcId="{47E9C697-18C7-4986-A23C-5B65E5A3CADF}" destId="{EBDE81D2-534B-4DE5-B4A5-76DAE34DA85A}" srcOrd="0" destOrd="0" presId="urn:microsoft.com/office/officeart/2005/8/layout/radial1"/>
    <dgm:cxn modelId="{071592DB-4121-442F-ABFE-23AB3ED59D6A}" type="presOf" srcId="{EBE289FC-9284-4553-86B7-E7A45998C36E}" destId="{5679CB2D-C383-44D0-832F-0A875633EA37}" srcOrd="0" destOrd="0" presId="urn:microsoft.com/office/officeart/2005/8/layout/radial1"/>
    <dgm:cxn modelId="{DA219B81-7CCA-49EE-A23D-B80D5DA8EA37}" srcId="{0BF86306-C206-4DBC-9F1B-70D3E91FD428}" destId="{EBE289FC-9284-4553-86B7-E7A45998C36E}" srcOrd="3" destOrd="0" parTransId="{E1D8A2F8-3746-41E9-A7AB-C13FE51BA8A5}" sibTransId="{3F9FB3AB-DA03-46F6-94B7-C553A258C80A}"/>
    <dgm:cxn modelId="{BF3625FC-E3E0-4A59-8348-232AC12570D4}" type="presOf" srcId="{E1D8A2F8-3746-41E9-A7AB-C13FE51BA8A5}" destId="{936862DC-9375-457E-A648-613CEABF2ECA}" srcOrd="0" destOrd="0" presId="urn:microsoft.com/office/officeart/2005/8/layout/radial1"/>
    <dgm:cxn modelId="{6A1B9679-324A-4A16-9EBE-B5F26F1E1B53}" type="presOf" srcId="{4016B309-7D09-4C32-BD28-6D8691648CA4}" destId="{59D3E7D1-CFBE-4D37-B263-7C6F2299BF2C}" srcOrd="0" destOrd="0" presId="urn:microsoft.com/office/officeart/2005/8/layout/radial1"/>
    <dgm:cxn modelId="{0935DB93-83B4-4372-8274-F7150797E97F}" type="presOf" srcId="{28682880-DF68-41D9-9505-1D07B761BAAE}" destId="{536B932D-5F63-4640-A459-91D3755C61DC}" srcOrd="1" destOrd="0" presId="urn:microsoft.com/office/officeart/2005/8/layout/radial1"/>
    <dgm:cxn modelId="{44C9D43F-20A7-48A7-BCC3-F0840EE9EC7C}" srcId="{0BF86306-C206-4DBC-9F1B-70D3E91FD428}" destId="{D2DAA4F3-21F3-4BFD-8852-CEC61491F60B}" srcOrd="5" destOrd="0" parTransId="{EF0093EB-DB5B-43D3-9326-739EB6F31571}" sibTransId="{B4A96C4B-538F-42F8-988E-9AAE54863743}"/>
    <dgm:cxn modelId="{840EF49A-F7E1-4055-BA0C-2EF60AF74B53}" type="presOf" srcId="{EF0093EB-DB5B-43D3-9326-739EB6F31571}" destId="{F6792537-AE62-48DD-932F-8E3A31FC5059}" srcOrd="0" destOrd="0" presId="urn:microsoft.com/office/officeart/2005/8/layout/radial1"/>
    <dgm:cxn modelId="{8FFDB1BE-EB0C-4B46-AE79-DD26495680BC}" srcId="{0BF86306-C206-4DBC-9F1B-70D3E91FD428}" destId="{47E9C697-18C7-4986-A23C-5B65E5A3CADF}" srcOrd="1" destOrd="0" parTransId="{5177B6FE-E207-4628-8605-78994726ADAE}" sibTransId="{CFF08CF0-6FEC-49F4-B91D-01591CE1AA0B}"/>
    <dgm:cxn modelId="{BD72E904-2045-44D1-B951-BDBAC5CC0288}" type="presOf" srcId="{5177B6FE-E207-4628-8605-78994726ADAE}" destId="{141B5D39-536B-4376-84F9-1526409BE475}" srcOrd="1" destOrd="0" presId="urn:microsoft.com/office/officeart/2005/8/layout/radial1"/>
    <dgm:cxn modelId="{771C148D-CCC7-468D-8DBA-39E9B144A741}" type="presOf" srcId="{75B7F8F6-83C6-4AFA-9226-1949676D2E3A}" destId="{01039039-0F71-4218-9EED-9B97EB78F972}" srcOrd="0" destOrd="0" presId="urn:microsoft.com/office/officeart/2005/8/layout/radial1"/>
    <dgm:cxn modelId="{0F5DA7E2-D048-4110-83BB-F3E2489D50FA}" srcId="{0BF86306-C206-4DBC-9F1B-70D3E91FD428}" destId="{F224B52F-0D10-4132-B890-E0A69B311DB6}" srcOrd="0" destOrd="0" parTransId="{86494C6E-B983-4A9D-93BA-6CDD69A07A30}" sibTransId="{843DE613-63E0-4EAD-B21C-0366C0FAD14C}"/>
    <dgm:cxn modelId="{60D9FA6C-D82B-4F6F-BF04-BAD7A306F055}" type="presOf" srcId="{5177B6FE-E207-4628-8605-78994726ADAE}" destId="{C2CA7A81-BF9C-43B6-9434-AD313F8B178A}" srcOrd="0" destOrd="0" presId="urn:microsoft.com/office/officeart/2005/8/layout/radial1"/>
    <dgm:cxn modelId="{89C60292-72EF-4BD0-B8DA-F5DC46FEF196}" srcId="{0BF86306-C206-4DBC-9F1B-70D3E91FD428}" destId="{4016B309-7D09-4C32-BD28-6D8691648CA4}" srcOrd="2" destOrd="0" parTransId="{001DF4A9-58C7-4A41-852E-A3D9996FD8FC}" sibTransId="{90B83F28-8FD4-4D6C-B2E3-E95D4A1974AA}"/>
    <dgm:cxn modelId="{B8979C2B-7549-498E-9C3B-81BB46C73BBF}" type="presOf" srcId="{F224B52F-0D10-4132-B890-E0A69B311DB6}" destId="{B26509B0-825E-468A-9549-324AEE5CB210}" srcOrd="0" destOrd="0" presId="urn:microsoft.com/office/officeart/2005/8/layout/radial1"/>
    <dgm:cxn modelId="{F38D39C6-F983-4D05-9A84-BBC60AD20223}" type="presOf" srcId="{EF0093EB-DB5B-43D3-9326-739EB6F31571}" destId="{CD58ADD7-B3DB-4406-9FCD-CB629BFDE12E}" srcOrd="1" destOrd="0" presId="urn:microsoft.com/office/officeart/2005/8/layout/radial1"/>
    <dgm:cxn modelId="{C579076A-02E7-487F-9677-D90D820BF9C7}" type="presOf" srcId="{86494C6E-B983-4A9D-93BA-6CDD69A07A30}" destId="{DBF682CA-F1B7-4807-8242-A50D986B7238}" srcOrd="1" destOrd="0" presId="urn:microsoft.com/office/officeart/2005/8/layout/radial1"/>
    <dgm:cxn modelId="{6E002F21-F2B1-41C9-9EA0-ABDEE78C033F}" type="presOf" srcId="{001DF4A9-58C7-4A41-852E-A3D9996FD8FC}" destId="{3C855E02-7BD5-46F2-9BBB-6913D589006D}" srcOrd="0" destOrd="0" presId="urn:microsoft.com/office/officeart/2005/8/layout/radial1"/>
    <dgm:cxn modelId="{02CA24C8-7B4B-4A1D-8A80-1335470CE1B1}" type="presOf" srcId="{86494C6E-B983-4A9D-93BA-6CDD69A07A30}" destId="{0D43011D-A048-401D-B106-BA08E8FA3B5F}" srcOrd="0" destOrd="0" presId="urn:microsoft.com/office/officeart/2005/8/layout/radial1"/>
    <dgm:cxn modelId="{5920A9F0-9560-4D0E-AF5E-D65E63D47E08}" type="presOf" srcId="{60267CE3-9BA0-4CC0-AA14-23FACF6DD7BF}" destId="{D66051B4-D03A-4CD3-ADE7-A9060713278E}" srcOrd="0" destOrd="0" presId="urn:microsoft.com/office/officeart/2005/8/layout/radial1"/>
    <dgm:cxn modelId="{7E99E9EB-73F6-462C-954B-5030309C8744}" srcId="{60267CE3-9BA0-4CC0-AA14-23FACF6DD7BF}" destId="{0BF86306-C206-4DBC-9F1B-70D3E91FD428}" srcOrd="0" destOrd="0" parTransId="{EB8422BC-53AF-41E6-B7C9-25BD668F4E11}" sibTransId="{E516B6C4-3FDC-41BF-8F27-000D47B0D5CF}"/>
    <dgm:cxn modelId="{DF3CA4C8-9D92-4277-88E5-79DEDC3809B5}" type="presOf" srcId="{0BF86306-C206-4DBC-9F1B-70D3E91FD428}" destId="{0AA02126-8C59-4BD5-BDE9-5496B52FF342}" srcOrd="0" destOrd="0" presId="urn:microsoft.com/office/officeart/2005/8/layout/radial1"/>
    <dgm:cxn modelId="{EFF603F1-238B-4739-A316-88B7101C7D57}" srcId="{0BF86306-C206-4DBC-9F1B-70D3E91FD428}" destId="{75B7F8F6-83C6-4AFA-9226-1949676D2E3A}" srcOrd="4" destOrd="0" parTransId="{28682880-DF68-41D9-9505-1D07B761BAAE}" sibTransId="{F7AEFAAF-E8A4-49B9-A83D-7E83DFC60898}"/>
    <dgm:cxn modelId="{8CB7B9C2-1222-4234-97B1-D5FC76916462}" type="presOf" srcId="{28682880-DF68-41D9-9505-1D07B761BAAE}" destId="{76807B5C-A6F1-4101-84C7-95FD9D142C7F}" srcOrd="0" destOrd="0" presId="urn:microsoft.com/office/officeart/2005/8/layout/radial1"/>
    <dgm:cxn modelId="{F1F580DF-37E6-4C09-B465-DCD91B1B1973}" type="presOf" srcId="{E1D8A2F8-3746-41E9-A7AB-C13FE51BA8A5}" destId="{718C9BFE-84BF-4808-8C38-1B7988C80DE9}" srcOrd="1" destOrd="0" presId="urn:microsoft.com/office/officeart/2005/8/layout/radial1"/>
    <dgm:cxn modelId="{789FABB8-7EF1-45F5-816D-AE973851675D}" type="presOf" srcId="{001DF4A9-58C7-4A41-852E-A3D9996FD8FC}" destId="{DB495E1E-5958-4B4C-8C13-91E01805EE0F}" srcOrd="1" destOrd="0" presId="urn:microsoft.com/office/officeart/2005/8/layout/radial1"/>
    <dgm:cxn modelId="{FFBFC086-E42D-4BAD-BC1E-9E86F95B9FFE}" type="presParOf" srcId="{D66051B4-D03A-4CD3-ADE7-A9060713278E}" destId="{0AA02126-8C59-4BD5-BDE9-5496B52FF342}" srcOrd="0" destOrd="0" presId="urn:microsoft.com/office/officeart/2005/8/layout/radial1"/>
    <dgm:cxn modelId="{2D46A903-CAB7-48F2-9A3D-BAF855D39337}" type="presParOf" srcId="{D66051B4-D03A-4CD3-ADE7-A9060713278E}" destId="{0D43011D-A048-401D-B106-BA08E8FA3B5F}" srcOrd="1" destOrd="0" presId="urn:microsoft.com/office/officeart/2005/8/layout/radial1"/>
    <dgm:cxn modelId="{D4A98314-FCAF-4225-916A-D0556029627F}" type="presParOf" srcId="{0D43011D-A048-401D-B106-BA08E8FA3B5F}" destId="{DBF682CA-F1B7-4807-8242-A50D986B7238}" srcOrd="0" destOrd="0" presId="urn:microsoft.com/office/officeart/2005/8/layout/radial1"/>
    <dgm:cxn modelId="{C7CDAD16-4F18-4523-81CF-460E321C0E11}" type="presParOf" srcId="{D66051B4-D03A-4CD3-ADE7-A9060713278E}" destId="{B26509B0-825E-468A-9549-324AEE5CB210}" srcOrd="2" destOrd="0" presId="urn:microsoft.com/office/officeart/2005/8/layout/radial1"/>
    <dgm:cxn modelId="{66F566FF-F7BE-425E-9A7F-AA4196BDB59B}" type="presParOf" srcId="{D66051B4-D03A-4CD3-ADE7-A9060713278E}" destId="{C2CA7A81-BF9C-43B6-9434-AD313F8B178A}" srcOrd="3" destOrd="0" presId="urn:microsoft.com/office/officeart/2005/8/layout/radial1"/>
    <dgm:cxn modelId="{37136EAE-007B-4EAA-AF09-F99DAB30C4A9}" type="presParOf" srcId="{C2CA7A81-BF9C-43B6-9434-AD313F8B178A}" destId="{141B5D39-536B-4376-84F9-1526409BE475}" srcOrd="0" destOrd="0" presId="urn:microsoft.com/office/officeart/2005/8/layout/radial1"/>
    <dgm:cxn modelId="{A90EC277-486C-4953-8D39-57B479CE2C2F}" type="presParOf" srcId="{D66051B4-D03A-4CD3-ADE7-A9060713278E}" destId="{EBDE81D2-534B-4DE5-B4A5-76DAE34DA85A}" srcOrd="4" destOrd="0" presId="urn:microsoft.com/office/officeart/2005/8/layout/radial1"/>
    <dgm:cxn modelId="{54A6E977-8D8A-490B-8682-541B3EFCA829}" type="presParOf" srcId="{D66051B4-D03A-4CD3-ADE7-A9060713278E}" destId="{3C855E02-7BD5-46F2-9BBB-6913D589006D}" srcOrd="5" destOrd="0" presId="urn:microsoft.com/office/officeart/2005/8/layout/radial1"/>
    <dgm:cxn modelId="{568D1294-CF8E-4732-8197-898478B30886}" type="presParOf" srcId="{3C855E02-7BD5-46F2-9BBB-6913D589006D}" destId="{DB495E1E-5958-4B4C-8C13-91E01805EE0F}" srcOrd="0" destOrd="0" presId="urn:microsoft.com/office/officeart/2005/8/layout/radial1"/>
    <dgm:cxn modelId="{BCF84DAD-FFFB-4EDD-87A4-D613BCE3A5E0}" type="presParOf" srcId="{D66051B4-D03A-4CD3-ADE7-A9060713278E}" destId="{59D3E7D1-CFBE-4D37-B263-7C6F2299BF2C}" srcOrd="6" destOrd="0" presId="urn:microsoft.com/office/officeart/2005/8/layout/radial1"/>
    <dgm:cxn modelId="{98C3DEB0-EEDD-4EC9-AD9E-04911E0F56D1}" type="presParOf" srcId="{D66051B4-D03A-4CD3-ADE7-A9060713278E}" destId="{936862DC-9375-457E-A648-613CEABF2ECA}" srcOrd="7" destOrd="0" presId="urn:microsoft.com/office/officeart/2005/8/layout/radial1"/>
    <dgm:cxn modelId="{485EC7D3-EDC3-4D89-9B34-23F8999AB1E3}" type="presParOf" srcId="{936862DC-9375-457E-A648-613CEABF2ECA}" destId="{718C9BFE-84BF-4808-8C38-1B7988C80DE9}" srcOrd="0" destOrd="0" presId="urn:microsoft.com/office/officeart/2005/8/layout/radial1"/>
    <dgm:cxn modelId="{E6C757A6-5A95-4BB7-903C-090B6B8F3445}" type="presParOf" srcId="{D66051B4-D03A-4CD3-ADE7-A9060713278E}" destId="{5679CB2D-C383-44D0-832F-0A875633EA37}" srcOrd="8" destOrd="0" presId="urn:microsoft.com/office/officeart/2005/8/layout/radial1"/>
    <dgm:cxn modelId="{DAC030B0-D877-45F3-8AAB-56B191A6D37C}" type="presParOf" srcId="{D66051B4-D03A-4CD3-ADE7-A9060713278E}" destId="{76807B5C-A6F1-4101-84C7-95FD9D142C7F}" srcOrd="9" destOrd="0" presId="urn:microsoft.com/office/officeart/2005/8/layout/radial1"/>
    <dgm:cxn modelId="{8A537DFD-D8A3-4E9A-90F6-A97097B08336}" type="presParOf" srcId="{76807B5C-A6F1-4101-84C7-95FD9D142C7F}" destId="{536B932D-5F63-4640-A459-91D3755C61DC}" srcOrd="0" destOrd="0" presId="urn:microsoft.com/office/officeart/2005/8/layout/radial1"/>
    <dgm:cxn modelId="{B6442479-CB13-477F-95C5-D2B621EB54E7}" type="presParOf" srcId="{D66051B4-D03A-4CD3-ADE7-A9060713278E}" destId="{01039039-0F71-4218-9EED-9B97EB78F972}" srcOrd="10" destOrd="0" presId="urn:microsoft.com/office/officeart/2005/8/layout/radial1"/>
    <dgm:cxn modelId="{7330B4AC-5EC8-42B3-9C46-51449B3B004E}" type="presParOf" srcId="{D66051B4-D03A-4CD3-ADE7-A9060713278E}" destId="{F6792537-AE62-48DD-932F-8E3A31FC5059}" srcOrd="11" destOrd="0" presId="urn:microsoft.com/office/officeart/2005/8/layout/radial1"/>
    <dgm:cxn modelId="{95897765-BA0E-44B9-8DCE-07C8916699A0}" type="presParOf" srcId="{F6792537-AE62-48DD-932F-8E3A31FC5059}" destId="{CD58ADD7-B3DB-4406-9FCD-CB629BFDE12E}" srcOrd="0" destOrd="0" presId="urn:microsoft.com/office/officeart/2005/8/layout/radial1"/>
    <dgm:cxn modelId="{0ED96D5A-FD24-4A3D-A18E-C1CAFB5C799A}" type="presParOf" srcId="{D66051B4-D03A-4CD3-ADE7-A9060713278E}" destId="{83B8B466-C320-4D99-91D3-B1BAF8941482}" srcOrd="12"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769A61-5455-4E9D-8988-B84AD7C9F6B0}" type="doc">
      <dgm:prSet loTypeId="urn:microsoft.com/office/officeart/2005/8/layout/cycle3" loCatId="cycle" qsTypeId="urn:microsoft.com/office/officeart/2005/8/quickstyle/3d1" qsCatId="3D" csTypeId="urn:microsoft.com/office/officeart/2005/8/colors/accent2_2" csCatId="accent2" phldr="1"/>
      <dgm:spPr/>
      <dgm:t>
        <a:bodyPr/>
        <a:lstStyle/>
        <a:p>
          <a:endParaRPr lang="en-US"/>
        </a:p>
      </dgm:t>
    </dgm:pt>
    <dgm:pt modelId="{110897E3-5AEB-418A-AB9B-2DDB0E6D188E}">
      <dgm:prSet phldrT="[Text]" custT="1"/>
      <dgm:spPr/>
      <dgm:t>
        <a:bodyPr/>
        <a:lstStyle/>
        <a:p>
          <a:pPr>
            <a:lnSpc>
              <a:spcPct val="100000"/>
            </a:lnSpc>
            <a:spcAft>
              <a:spcPts val="0"/>
            </a:spcAft>
          </a:pPr>
          <a:r>
            <a:rPr lang="en-US" sz="4800" b="1" dirty="0"/>
            <a:t>Cause </a:t>
          </a:r>
        </a:p>
        <a:p>
          <a:pPr>
            <a:lnSpc>
              <a:spcPct val="100000"/>
            </a:lnSpc>
            <a:spcAft>
              <a:spcPts val="0"/>
            </a:spcAft>
          </a:pPr>
          <a:r>
            <a:rPr lang="en-US" sz="1400" dirty="0"/>
            <a:t>Moisture in the air</a:t>
          </a:r>
        </a:p>
      </dgm:t>
    </dgm:pt>
    <dgm:pt modelId="{2686950B-307A-4FCC-B1F6-56E1562AF335}" type="parTrans" cxnId="{702171A4-3891-4D85-9983-8935AA7C61A7}">
      <dgm:prSet/>
      <dgm:spPr/>
      <dgm:t>
        <a:bodyPr/>
        <a:lstStyle/>
        <a:p>
          <a:endParaRPr lang="en-US"/>
        </a:p>
      </dgm:t>
    </dgm:pt>
    <dgm:pt modelId="{83E0F4A5-9590-4214-A760-5851BF4DBDBB}" type="sibTrans" cxnId="{702171A4-3891-4D85-9983-8935AA7C61A7}">
      <dgm:prSet/>
      <dgm:spPr/>
      <dgm:t>
        <a:bodyPr/>
        <a:lstStyle/>
        <a:p>
          <a:endParaRPr lang="en-US"/>
        </a:p>
      </dgm:t>
    </dgm:pt>
    <dgm:pt modelId="{EEE736CD-A9F2-42D7-A953-B92083778CA5}">
      <dgm:prSet phldrT="[Text]" custT="1"/>
      <dgm:spPr/>
      <dgm:t>
        <a:bodyPr/>
        <a:lstStyle/>
        <a:p>
          <a:pPr>
            <a:lnSpc>
              <a:spcPct val="100000"/>
            </a:lnSpc>
            <a:spcAft>
              <a:spcPts val="0"/>
            </a:spcAft>
          </a:pPr>
          <a:r>
            <a:rPr lang="en-US" sz="4800" b="1" dirty="0"/>
            <a:t>Factor</a:t>
          </a:r>
        </a:p>
        <a:p>
          <a:pPr>
            <a:lnSpc>
              <a:spcPct val="100000"/>
            </a:lnSpc>
            <a:spcAft>
              <a:spcPts val="0"/>
            </a:spcAft>
          </a:pPr>
          <a:r>
            <a:rPr lang="en-US" sz="1400" dirty="0"/>
            <a:t>Spark in the computer</a:t>
          </a:r>
        </a:p>
      </dgm:t>
    </dgm:pt>
    <dgm:pt modelId="{7AF9CF62-A2DA-4043-85A7-A781F6C162B7}" type="parTrans" cxnId="{BF07A44E-88F9-4548-8581-C2DC3D00F623}">
      <dgm:prSet/>
      <dgm:spPr/>
      <dgm:t>
        <a:bodyPr/>
        <a:lstStyle/>
        <a:p>
          <a:endParaRPr lang="en-US"/>
        </a:p>
      </dgm:t>
    </dgm:pt>
    <dgm:pt modelId="{E901D674-B0AB-4C37-812B-1D900B059D08}" type="sibTrans" cxnId="{BF07A44E-88F9-4548-8581-C2DC3D00F623}">
      <dgm:prSet/>
      <dgm:spPr/>
      <dgm:t>
        <a:bodyPr/>
        <a:lstStyle/>
        <a:p>
          <a:endParaRPr lang="en-US"/>
        </a:p>
      </dgm:t>
    </dgm:pt>
    <dgm:pt modelId="{56D9ED14-CA90-4251-A8E5-CA16470F8F14}">
      <dgm:prSet phldrT="[Text]" custT="1"/>
      <dgm:spPr/>
      <dgm:t>
        <a:bodyPr/>
        <a:lstStyle/>
        <a:p>
          <a:pPr>
            <a:lnSpc>
              <a:spcPct val="100000"/>
            </a:lnSpc>
            <a:spcAft>
              <a:spcPts val="0"/>
            </a:spcAft>
          </a:pPr>
          <a:r>
            <a:rPr lang="en-US" sz="4800" b="1" dirty="0"/>
            <a:t>Event</a:t>
          </a:r>
          <a:r>
            <a:rPr lang="en-US" sz="2000" b="1" dirty="0"/>
            <a:t> </a:t>
          </a:r>
        </a:p>
        <a:p>
          <a:pPr>
            <a:lnSpc>
              <a:spcPct val="100000"/>
            </a:lnSpc>
            <a:spcAft>
              <a:spcPts val="0"/>
            </a:spcAft>
          </a:pPr>
          <a:r>
            <a:rPr lang="en-US" sz="1400" dirty="0"/>
            <a:t>Continuous reboot of the system</a:t>
          </a:r>
        </a:p>
      </dgm:t>
    </dgm:pt>
    <dgm:pt modelId="{39C57CB6-2C23-4C6F-AF24-D283EA620ABE}" type="parTrans" cxnId="{251B2C73-4EE3-40E9-BE50-0FEA4C3E6983}">
      <dgm:prSet/>
      <dgm:spPr/>
      <dgm:t>
        <a:bodyPr/>
        <a:lstStyle/>
        <a:p>
          <a:endParaRPr lang="en-US"/>
        </a:p>
      </dgm:t>
    </dgm:pt>
    <dgm:pt modelId="{E3AB5195-98D8-4713-B613-656F4D8151A1}" type="sibTrans" cxnId="{251B2C73-4EE3-40E9-BE50-0FEA4C3E6983}">
      <dgm:prSet/>
      <dgm:spPr/>
      <dgm:t>
        <a:bodyPr/>
        <a:lstStyle/>
        <a:p>
          <a:endParaRPr lang="en-US"/>
        </a:p>
      </dgm:t>
    </dgm:pt>
    <dgm:pt modelId="{4E7A9B21-C252-4020-B23C-AD2218EB00C2}">
      <dgm:prSet phldrT="[Text]" custT="1"/>
      <dgm:spPr/>
      <dgm:t>
        <a:bodyPr/>
        <a:lstStyle/>
        <a:p>
          <a:pPr>
            <a:lnSpc>
              <a:spcPct val="100000"/>
            </a:lnSpc>
            <a:spcAft>
              <a:spcPts val="0"/>
            </a:spcAft>
          </a:pPr>
          <a:r>
            <a:rPr lang="en-US" sz="4800" b="1" dirty="0"/>
            <a:t>Action</a:t>
          </a:r>
        </a:p>
        <a:p>
          <a:pPr>
            <a:lnSpc>
              <a:spcPct val="100000"/>
            </a:lnSpc>
            <a:spcAft>
              <a:spcPts val="0"/>
            </a:spcAft>
          </a:pPr>
          <a:r>
            <a:rPr lang="en-US" sz="1400" dirty="0"/>
            <a:t>(</a:t>
          </a:r>
          <a:r>
            <a:rPr lang="en-US" sz="1400" b="1" dirty="0">
              <a:solidFill>
                <a:srgbClr val="FFFF00"/>
              </a:solidFill>
            </a:rPr>
            <a:t>Preventative</a:t>
          </a:r>
          <a:r>
            <a:rPr lang="en-US" sz="1400" dirty="0"/>
            <a:t>) Check PC placement</a:t>
          </a:r>
        </a:p>
      </dgm:t>
    </dgm:pt>
    <dgm:pt modelId="{38D36755-A79C-493B-8292-16984C8AD5BD}" type="parTrans" cxnId="{406DC4FA-B170-45A4-87FD-2720439BFE1D}">
      <dgm:prSet/>
      <dgm:spPr/>
      <dgm:t>
        <a:bodyPr/>
        <a:lstStyle/>
        <a:p>
          <a:endParaRPr lang="en-US"/>
        </a:p>
      </dgm:t>
    </dgm:pt>
    <dgm:pt modelId="{703F250A-5F10-4406-BF4C-04A28AD39DE7}" type="sibTrans" cxnId="{406DC4FA-B170-45A4-87FD-2720439BFE1D}">
      <dgm:prSet/>
      <dgm:spPr/>
      <dgm:t>
        <a:bodyPr/>
        <a:lstStyle/>
        <a:p>
          <a:endParaRPr lang="en-US"/>
        </a:p>
      </dgm:t>
    </dgm:pt>
    <dgm:pt modelId="{6D417B44-6FA6-445D-9D76-B875F06B151D}">
      <dgm:prSet phldrT="[Text]" custT="1"/>
      <dgm:spPr/>
      <dgm:t>
        <a:bodyPr/>
        <a:lstStyle/>
        <a:p>
          <a:pPr>
            <a:lnSpc>
              <a:spcPct val="100000"/>
            </a:lnSpc>
            <a:spcAft>
              <a:spcPts val="0"/>
            </a:spcAft>
          </a:pPr>
          <a:r>
            <a:rPr lang="en-US" sz="4800" b="1" dirty="0"/>
            <a:t>Action</a:t>
          </a:r>
        </a:p>
        <a:p>
          <a:pPr>
            <a:lnSpc>
              <a:spcPct val="100000"/>
            </a:lnSpc>
            <a:spcAft>
              <a:spcPts val="0"/>
            </a:spcAft>
          </a:pPr>
          <a:r>
            <a:rPr lang="it-IT" sz="1400" i="0" u="none" dirty="0">
              <a:latin typeface="Calibri" panose="020F0502020204030204" pitchFamily="34" charset="0"/>
              <a:cs typeface="Calibri" panose="020F0502020204030204" pitchFamily="34" charset="0"/>
            </a:rPr>
            <a:t>(</a:t>
          </a:r>
          <a:r>
            <a:rPr lang="it-IT" sz="1400" b="1" i="0" u="none" dirty="0">
              <a:solidFill>
                <a:srgbClr val="FFFF00"/>
              </a:solidFill>
              <a:latin typeface="Calibri" panose="020F0502020204030204" pitchFamily="34" charset="0"/>
              <a:cs typeface="Calibri" panose="020F0502020204030204" pitchFamily="34" charset="0"/>
            </a:rPr>
            <a:t>Subsequent</a:t>
          </a:r>
          <a:r>
            <a:rPr lang="it-IT" sz="1400" i="0" u="none" dirty="0">
              <a:latin typeface="Calibri" panose="020F0502020204030204" pitchFamily="34" charset="0"/>
              <a:cs typeface="Calibri" panose="020F0502020204030204" pitchFamily="34" charset="0"/>
            </a:rPr>
            <a:t>) Plan </a:t>
          </a:r>
          <a:r>
            <a:rPr lang="it-IT" sz="1400" i="0" dirty="0">
              <a:latin typeface="Calibri" panose="020F0502020204030204" pitchFamily="34" charset="0"/>
              <a:cs typeface="Calibri" panose="020F0502020204030204" pitchFamily="34" charset="0"/>
            </a:rPr>
            <a:t>preventative maintenance </a:t>
          </a:r>
          <a:endParaRPr lang="en-US" sz="1400" i="0" dirty="0"/>
        </a:p>
      </dgm:t>
    </dgm:pt>
    <dgm:pt modelId="{4DFE0CA7-D937-41E8-AC59-7E6F2CC0DA8F}" type="parTrans" cxnId="{4B350BA1-A590-4177-9200-421A51ABF9B4}">
      <dgm:prSet/>
      <dgm:spPr/>
      <dgm:t>
        <a:bodyPr/>
        <a:lstStyle/>
        <a:p>
          <a:endParaRPr lang="en-US"/>
        </a:p>
      </dgm:t>
    </dgm:pt>
    <dgm:pt modelId="{73619D53-9AF1-47F2-9DAB-7AE6793043CD}" type="sibTrans" cxnId="{4B350BA1-A590-4177-9200-421A51ABF9B4}">
      <dgm:prSet/>
      <dgm:spPr/>
      <dgm:t>
        <a:bodyPr/>
        <a:lstStyle/>
        <a:p>
          <a:endParaRPr lang="en-US"/>
        </a:p>
      </dgm:t>
    </dgm:pt>
    <dgm:pt modelId="{59B906AA-605F-4D17-99ED-47D6BF4FFCE8}" type="pres">
      <dgm:prSet presAssocID="{D5769A61-5455-4E9D-8988-B84AD7C9F6B0}" presName="Name0" presStyleCnt="0">
        <dgm:presLayoutVars>
          <dgm:dir/>
          <dgm:resizeHandles val="exact"/>
        </dgm:presLayoutVars>
      </dgm:prSet>
      <dgm:spPr/>
      <dgm:t>
        <a:bodyPr/>
        <a:lstStyle/>
        <a:p>
          <a:endParaRPr lang="en-GB"/>
        </a:p>
      </dgm:t>
    </dgm:pt>
    <dgm:pt modelId="{FD13B61F-97D5-4522-A915-F2CA2A2A9021}" type="pres">
      <dgm:prSet presAssocID="{D5769A61-5455-4E9D-8988-B84AD7C9F6B0}" presName="cycle" presStyleCnt="0"/>
      <dgm:spPr/>
    </dgm:pt>
    <dgm:pt modelId="{FC2AD47F-FD7D-4980-8680-3EE529318354}" type="pres">
      <dgm:prSet presAssocID="{110897E3-5AEB-418A-AB9B-2DDB0E6D188E}" presName="nodeFirstNode" presStyleLbl="node1" presStyleIdx="0" presStyleCnt="5">
        <dgm:presLayoutVars>
          <dgm:bulletEnabled val="1"/>
        </dgm:presLayoutVars>
      </dgm:prSet>
      <dgm:spPr/>
      <dgm:t>
        <a:bodyPr/>
        <a:lstStyle/>
        <a:p>
          <a:endParaRPr lang="en-GB"/>
        </a:p>
      </dgm:t>
    </dgm:pt>
    <dgm:pt modelId="{EC27F3F8-B5D9-4D99-B474-042AF1A77582}" type="pres">
      <dgm:prSet presAssocID="{83E0F4A5-9590-4214-A760-5851BF4DBDBB}" presName="sibTransFirstNode" presStyleLbl="bgShp" presStyleIdx="0" presStyleCnt="1"/>
      <dgm:spPr/>
      <dgm:t>
        <a:bodyPr/>
        <a:lstStyle/>
        <a:p>
          <a:endParaRPr lang="en-GB"/>
        </a:p>
      </dgm:t>
    </dgm:pt>
    <dgm:pt modelId="{5ED68288-EBE2-4766-BF98-B7A638AC2E1C}" type="pres">
      <dgm:prSet presAssocID="{EEE736CD-A9F2-42D7-A953-B92083778CA5}" presName="nodeFollowingNodes" presStyleLbl="node1" presStyleIdx="1" presStyleCnt="5">
        <dgm:presLayoutVars>
          <dgm:bulletEnabled val="1"/>
        </dgm:presLayoutVars>
      </dgm:prSet>
      <dgm:spPr/>
      <dgm:t>
        <a:bodyPr/>
        <a:lstStyle/>
        <a:p>
          <a:endParaRPr lang="en-GB"/>
        </a:p>
      </dgm:t>
    </dgm:pt>
    <dgm:pt modelId="{5009832F-AEA4-4C94-8C06-66913789EC09}" type="pres">
      <dgm:prSet presAssocID="{56D9ED14-CA90-4251-A8E5-CA16470F8F14}" presName="nodeFollowingNodes" presStyleLbl="node1" presStyleIdx="2" presStyleCnt="5">
        <dgm:presLayoutVars>
          <dgm:bulletEnabled val="1"/>
        </dgm:presLayoutVars>
      </dgm:prSet>
      <dgm:spPr/>
      <dgm:t>
        <a:bodyPr/>
        <a:lstStyle/>
        <a:p>
          <a:endParaRPr lang="en-GB"/>
        </a:p>
      </dgm:t>
    </dgm:pt>
    <dgm:pt modelId="{229892D9-2084-4797-89A8-629AD7A38C59}" type="pres">
      <dgm:prSet presAssocID="{4E7A9B21-C252-4020-B23C-AD2218EB00C2}" presName="nodeFollowingNodes" presStyleLbl="node1" presStyleIdx="3" presStyleCnt="5">
        <dgm:presLayoutVars>
          <dgm:bulletEnabled val="1"/>
        </dgm:presLayoutVars>
      </dgm:prSet>
      <dgm:spPr/>
      <dgm:t>
        <a:bodyPr/>
        <a:lstStyle/>
        <a:p>
          <a:endParaRPr lang="en-GB"/>
        </a:p>
      </dgm:t>
    </dgm:pt>
    <dgm:pt modelId="{EE311CF5-12EC-4312-9A42-6A6A5AB15834}" type="pres">
      <dgm:prSet presAssocID="{6D417B44-6FA6-445D-9D76-B875F06B151D}" presName="nodeFollowingNodes" presStyleLbl="node1" presStyleIdx="4" presStyleCnt="5">
        <dgm:presLayoutVars>
          <dgm:bulletEnabled val="1"/>
        </dgm:presLayoutVars>
      </dgm:prSet>
      <dgm:spPr/>
      <dgm:t>
        <a:bodyPr/>
        <a:lstStyle/>
        <a:p>
          <a:endParaRPr lang="en-GB"/>
        </a:p>
      </dgm:t>
    </dgm:pt>
  </dgm:ptLst>
  <dgm:cxnLst>
    <dgm:cxn modelId="{4B350BA1-A590-4177-9200-421A51ABF9B4}" srcId="{D5769A61-5455-4E9D-8988-B84AD7C9F6B0}" destId="{6D417B44-6FA6-445D-9D76-B875F06B151D}" srcOrd="4" destOrd="0" parTransId="{4DFE0CA7-D937-41E8-AC59-7E6F2CC0DA8F}" sibTransId="{73619D53-9AF1-47F2-9DAB-7AE6793043CD}"/>
    <dgm:cxn modelId="{E8245A6A-6368-4D6B-9425-4B0B5A0F1DCF}" type="presOf" srcId="{110897E3-5AEB-418A-AB9B-2DDB0E6D188E}" destId="{FC2AD47F-FD7D-4980-8680-3EE529318354}" srcOrd="0" destOrd="0" presId="urn:microsoft.com/office/officeart/2005/8/layout/cycle3"/>
    <dgm:cxn modelId="{251B2C73-4EE3-40E9-BE50-0FEA4C3E6983}" srcId="{D5769A61-5455-4E9D-8988-B84AD7C9F6B0}" destId="{56D9ED14-CA90-4251-A8E5-CA16470F8F14}" srcOrd="2" destOrd="0" parTransId="{39C57CB6-2C23-4C6F-AF24-D283EA620ABE}" sibTransId="{E3AB5195-98D8-4713-B613-656F4D8151A1}"/>
    <dgm:cxn modelId="{BF07A44E-88F9-4548-8581-C2DC3D00F623}" srcId="{D5769A61-5455-4E9D-8988-B84AD7C9F6B0}" destId="{EEE736CD-A9F2-42D7-A953-B92083778CA5}" srcOrd="1" destOrd="0" parTransId="{7AF9CF62-A2DA-4043-85A7-A781F6C162B7}" sibTransId="{E901D674-B0AB-4C37-812B-1D900B059D08}"/>
    <dgm:cxn modelId="{EBA42063-9E0B-4E38-8004-6D44B699F584}" type="presOf" srcId="{4E7A9B21-C252-4020-B23C-AD2218EB00C2}" destId="{229892D9-2084-4797-89A8-629AD7A38C59}" srcOrd="0" destOrd="0" presId="urn:microsoft.com/office/officeart/2005/8/layout/cycle3"/>
    <dgm:cxn modelId="{2F99FA85-15F5-4F59-A4A9-5F9CD885054F}" type="presOf" srcId="{83E0F4A5-9590-4214-A760-5851BF4DBDBB}" destId="{EC27F3F8-B5D9-4D99-B474-042AF1A77582}" srcOrd="0" destOrd="0" presId="urn:microsoft.com/office/officeart/2005/8/layout/cycle3"/>
    <dgm:cxn modelId="{06B198F1-101E-46BD-A70E-95243855A844}" type="presOf" srcId="{6D417B44-6FA6-445D-9D76-B875F06B151D}" destId="{EE311CF5-12EC-4312-9A42-6A6A5AB15834}" srcOrd="0" destOrd="0" presId="urn:microsoft.com/office/officeart/2005/8/layout/cycle3"/>
    <dgm:cxn modelId="{702171A4-3891-4D85-9983-8935AA7C61A7}" srcId="{D5769A61-5455-4E9D-8988-B84AD7C9F6B0}" destId="{110897E3-5AEB-418A-AB9B-2DDB0E6D188E}" srcOrd="0" destOrd="0" parTransId="{2686950B-307A-4FCC-B1F6-56E1562AF335}" sibTransId="{83E0F4A5-9590-4214-A760-5851BF4DBDBB}"/>
    <dgm:cxn modelId="{34C9303A-E92A-4919-91EF-17AA34E0A1AD}" type="presOf" srcId="{D5769A61-5455-4E9D-8988-B84AD7C9F6B0}" destId="{59B906AA-605F-4D17-99ED-47D6BF4FFCE8}" srcOrd="0" destOrd="0" presId="urn:microsoft.com/office/officeart/2005/8/layout/cycle3"/>
    <dgm:cxn modelId="{406DC4FA-B170-45A4-87FD-2720439BFE1D}" srcId="{D5769A61-5455-4E9D-8988-B84AD7C9F6B0}" destId="{4E7A9B21-C252-4020-B23C-AD2218EB00C2}" srcOrd="3" destOrd="0" parTransId="{38D36755-A79C-493B-8292-16984C8AD5BD}" sibTransId="{703F250A-5F10-4406-BF4C-04A28AD39DE7}"/>
    <dgm:cxn modelId="{B8EFC142-669E-4870-A26E-FB27E4F8CC7A}" type="presOf" srcId="{EEE736CD-A9F2-42D7-A953-B92083778CA5}" destId="{5ED68288-EBE2-4766-BF98-B7A638AC2E1C}" srcOrd="0" destOrd="0" presId="urn:microsoft.com/office/officeart/2005/8/layout/cycle3"/>
    <dgm:cxn modelId="{0E2856DD-C0EF-4E34-ABFB-A2900DD6B449}" type="presOf" srcId="{56D9ED14-CA90-4251-A8E5-CA16470F8F14}" destId="{5009832F-AEA4-4C94-8C06-66913789EC09}" srcOrd="0" destOrd="0" presId="urn:microsoft.com/office/officeart/2005/8/layout/cycle3"/>
    <dgm:cxn modelId="{7E320512-0224-4FD1-92C6-65B11492B848}" type="presParOf" srcId="{59B906AA-605F-4D17-99ED-47D6BF4FFCE8}" destId="{FD13B61F-97D5-4522-A915-F2CA2A2A9021}" srcOrd="0" destOrd="0" presId="urn:microsoft.com/office/officeart/2005/8/layout/cycle3"/>
    <dgm:cxn modelId="{F48D1CC3-0108-4856-97D3-61F1520F4830}" type="presParOf" srcId="{FD13B61F-97D5-4522-A915-F2CA2A2A9021}" destId="{FC2AD47F-FD7D-4980-8680-3EE529318354}" srcOrd="0" destOrd="0" presId="urn:microsoft.com/office/officeart/2005/8/layout/cycle3"/>
    <dgm:cxn modelId="{D00EB3A8-E1E0-4518-B2BE-CC430187601E}" type="presParOf" srcId="{FD13B61F-97D5-4522-A915-F2CA2A2A9021}" destId="{EC27F3F8-B5D9-4D99-B474-042AF1A77582}" srcOrd="1" destOrd="0" presId="urn:microsoft.com/office/officeart/2005/8/layout/cycle3"/>
    <dgm:cxn modelId="{97D324F1-AC2B-4C3E-A7E6-D29DCBB37931}" type="presParOf" srcId="{FD13B61F-97D5-4522-A915-F2CA2A2A9021}" destId="{5ED68288-EBE2-4766-BF98-B7A638AC2E1C}" srcOrd="2" destOrd="0" presId="urn:microsoft.com/office/officeart/2005/8/layout/cycle3"/>
    <dgm:cxn modelId="{EF500EA9-BA4C-4EEE-B33C-592D27C7866B}" type="presParOf" srcId="{FD13B61F-97D5-4522-A915-F2CA2A2A9021}" destId="{5009832F-AEA4-4C94-8C06-66913789EC09}" srcOrd="3" destOrd="0" presId="urn:microsoft.com/office/officeart/2005/8/layout/cycle3"/>
    <dgm:cxn modelId="{90282E44-706E-4863-8BA0-6D75DBC826EB}" type="presParOf" srcId="{FD13B61F-97D5-4522-A915-F2CA2A2A9021}" destId="{229892D9-2084-4797-89A8-629AD7A38C59}" srcOrd="4" destOrd="0" presId="urn:microsoft.com/office/officeart/2005/8/layout/cycle3"/>
    <dgm:cxn modelId="{89E168A7-D8E7-456F-B05C-A83AD356D293}" type="presParOf" srcId="{FD13B61F-97D5-4522-A915-F2CA2A2A9021}" destId="{EE311CF5-12EC-4312-9A42-6A6A5AB15834}"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12E053-2E28-47ED-8B1C-4FDAED53B54C}">
      <dsp:nvSpPr>
        <dsp:cNvPr id="0" name=""/>
        <dsp:cNvSpPr/>
      </dsp:nvSpPr>
      <dsp:spPr>
        <a:xfrm>
          <a:off x="20450" y="826533"/>
          <a:ext cx="2553128" cy="2553128"/>
        </a:xfrm>
        <a:prstGeom prst="ellipse">
          <a:avLst/>
        </a:prstGeom>
        <a:solidFill>
          <a:schemeClr val="accent1">
            <a:lumMod val="40000"/>
            <a:lumOff val="6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FED8B7-C649-480E-8898-7EAAE3E6D553}">
      <dsp:nvSpPr>
        <dsp:cNvPr id="0" name=""/>
        <dsp:cNvSpPr/>
      </dsp:nvSpPr>
      <dsp:spPr>
        <a:xfrm>
          <a:off x="364884" y="1216668"/>
          <a:ext cx="1823359" cy="1823359"/>
        </a:xfrm>
        <a:prstGeom prst="ellipse">
          <a:avLst/>
        </a:prstGeom>
        <a:solidFill>
          <a:schemeClr val="accent1">
            <a:lumMod val="60000"/>
            <a:lumOff val="4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4B67AD-6212-4816-8359-CE09BE5D768A}">
      <dsp:nvSpPr>
        <dsp:cNvPr id="0" name=""/>
        <dsp:cNvSpPr/>
      </dsp:nvSpPr>
      <dsp:spPr>
        <a:xfrm>
          <a:off x="729556" y="1581340"/>
          <a:ext cx="1094015" cy="1094015"/>
        </a:xfrm>
        <a:prstGeom prst="ellipse">
          <a:avLst/>
        </a:prstGeom>
        <a:solidFill>
          <a:schemeClr val="accent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877FBAC-9901-4A5B-AE92-1F041879030E}">
      <dsp:nvSpPr>
        <dsp:cNvPr id="0" name=""/>
        <dsp:cNvSpPr/>
      </dsp:nvSpPr>
      <dsp:spPr>
        <a:xfrm>
          <a:off x="1094228" y="1946012"/>
          <a:ext cx="364671" cy="364671"/>
        </a:xfrm>
        <a:prstGeom prst="ellipse">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A837750-6C9A-4C6D-92F1-13EFF16E9BFF}">
      <dsp:nvSpPr>
        <dsp:cNvPr id="0" name=""/>
        <dsp:cNvSpPr/>
      </dsp:nvSpPr>
      <dsp:spPr>
        <a:xfrm>
          <a:off x="2978649" y="451943"/>
          <a:ext cx="1276564" cy="610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144" tIns="46990" rIns="46990" bIns="46990" numCol="1" spcCol="1270" anchor="ctr" anchorCtr="0">
          <a:noAutofit/>
        </a:bodyPr>
        <a:lstStyle/>
        <a:p>
          <a:pPr lvl="0" algn="l" defTabSz="1644650">
            <a:lnSpc>
              <a:spcPct val="90000"/>
            </a:lnSpc>
            <a:spcBef>
              <a:spcPct val="0"/>
            </a:spcBef>
            <a:spcAft>
              <a:spcPct val="35000"/>
            </a:spcAft>
          </a:pPr>
          <a:r>
            <a:rPr lang="en-US" sz="3700" kern="1200" dirty="0">
              <a:solidFill>
                <a:schemeClr val="bg1"/>
              </a:solidFill>
            </a:rPr>
            <a:t>a</a:t>
          </a:r>
        </a:p>
      </dsp:txBody>
      <dsp:txXfrm>
        <a:off x="2978649" y="451943"/>
        <a:ext cx="1276564" cy="610623"/>
      </dsp:txXfrm>
    </dsp:sp>
    <dsp:sp modelId="{80DA9EA9-88C4-468A-8048-D65E2AAB4E26}">
      <dsp:nvSpPr>
        <dsp:cNvPr id="0" name=""/>
        <dsp:cNvSpPr/>
      </dsp:nvSpPr>
      <dsp:spPr>
        <a:xfrm>
          <a:off x="2659508" y="306053"/>
          <a:ext cx="31914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6E8932B-57B8-444D-9FFD-DFDEBCB49B56}">
      <dsp:nvSpPr>
        <dsp:cNvPr id="0" name=""/>
        <dsp:cNvSpPr/>
      </dsp:nvSpPr>
      <dsp:spPr>
        <a:xfrm rot="16200000" flipV="1">
          <a:off x="146463" y="920352"/>
          <a:ext cx="111824" cy="404752"/>
        </a:xfrm>
        <a:prstGeom prst="line">
          <a:avLst/>
        </a:prstGeom>
        <a:solidFill>
          <a:schemeClr val="accent1">
            <a:hueOff val="0"/>
            <a:satOff val="0"/>
            <a:lumOff val="0"/>
            <a:alphaOff val="0"/>
          </a:schemeClr>
        </a:solidFill>
        <a:ln w="31750" cap="flat" cmpd="sng" algn="ctr">
          <a:solidFill>
            <a:schemeClr val="accent2">
              <a:lumMod val="50000"/>
            </a:schemeClr>
          </a:solidFill>
          <a:prstDash val="solid"/>
          <a:miter lim="800000"/>
        </a:ln>
        <a:effectLst/>
      </dsp:spPr>
      <dsp:style>
        <a:lnRef idx="2">
          <a:scrgbClr r="0" g="0" b="0"/>
        </a:lnRef>
        <a:fillRef idx="1">
          <a:scrgbClr r="0" g="0" b="0"/>
        </a:fillRef>
        <a:effectRef idx="0">
          <a:scrgbClr r="0" g="0" b="0"/>
        </a:effectRef>
        <a:fontRef idx="minor"/>
      </dsp:style>
    </dsp:sp>
    <dsp:sp modelId="{DA9846E2-7DD0-4528-9CBD-0D166A847065}">
      <dsp:nvSpPr>
        <dsp:cNvPr id="0" name=""/>
        <dsp:cNvSpPr/>
      </dsp:nvSpPr>
      <dsp:spPr>
        <a:xfrm>
          <a:off x="2944348" y="2795030"/>
          <a:ext cx="1276564" cy="610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144" tIns="46990" rIns="46990" bIns="46990" numCol="1" spcCol="1270" anchor="ctr" anchorCtr="0">
          <a:noAutofit/>
        </a:bodyPr>
        <a:lstStyle/>
        <a:p>
          <a:pPr lvl="0" algn="l" defTabSz="1644650">
            <a:lnSpc>
              <a:spcPct val="90000"/>
            </a:lnSpc>
            <a:spcBef>
              <a:spcPct val="0"/>
            </a:spcBef>
            <a:spcAft>
              <a:spcPct val="35000"/>
            </a:spcAft>
          </a:pPr>
          <a:endParaRPr lang="en-US" sz="3700" kern="1200" dirty="0">
            <a:solidFill>
              <a:schemeClr val="bg1"/>
            </a:solidFill>
          </a:endParaRPr>
        </a:p>
      </dsp:txBody>
      <dsp:txXfrm>
        <a:off x="2944348" y="2795030"/>
        <a:ext cx="1276564" cy="610623"/>
      </dsp:txXfrm>
    </dsp:sp>
    <dsp:sp modelId="{742E0695-F3CD-472D-91A5-76686C31656E}">
      <dsp:nvSpPr>
        <dsp:cNvPr id="0" name=""/>
        <dsp:cNvSpPr/>
      </dsp:nvSpPr>
      <dsp:spPr>
        <a:xfrm>
          <a:off x="3395211" y="1060514"/>
          <a:ext cx="319141" cy="0"/>
        </a:xfrm>
        <a:prstGeom prst="line">
          <a:avLst/>
        </a:prstGeom>
        <a:solidFill>
          <a:schemeClr val="accen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B3A76F50-FDC6-43E2-BBC2-53F684F89F1D}">
      <dsp:nvSpPr>
        <dsp:cNvPr id="0" name=""/>
        <dsp:cNvSpPr/>
      </dsp:nvSpPr>
      <dsp:spPr>
        <a:xfrm rot="5400000">
          <a:off x="202713" y="1987222"/>
          <a:ext cx="864107" cy="1269533"/>
        </a:xfrm>
        <a:prstGeom prst="line">
          <a:avLst/>
        </a:prstGeom>
        <a:solidFill>
          <a:schemeClr val="accent1">
            <a:hueOff val="0"/>
            <a:satOff val="0"/>
            <a:lumOff val="0"/>
            <a:alphaOff val="0"/>
          </a:schemeClr>
        </a:solidFill>
        <a:ln w="28575" cap="flat" cmpd="sng" algn="ctr">
          <a:solidFill>
            <a:schemeClr val="accent2">
              <a:lumMod val="50000"/>
            </a:schemeClr>
          </a:solidFill>
          <a:prstDash val="solid"/>
          <a:miter lim="800000"/>
        </a:ln>
        <a:effectLst/>
      </dsp:spPr>
      <dsp:style>
        <a:lnRef idx="2">
          <a:scrgbClr r="0" g="0" b="0"/>
        </a:lnRef>
        <a:fillRef idx="1">
          <a:scrgbClr r="0" g="0" b="0"/>
        </a:fillRef>
        <a:effectRef idx="0">
          <a:scrgbClr r="0" g="0" b="0"/>
        </a:effectRef>
        <a:fontRef idx="minor"/>
      </dsp:style>
    </dsp:sp>
    <dsp:sp modelId="{562888EA-997B-44F5-91F4-659E89C6E65F}">
      <dsp:nvSpPr>
        <dsp:cNvPr id="0" name=""/>
        <dsp:cNvSpPr/>
      </dsp:nvSpPr>
      <dsp:spPr>
        <a:xfrm>
          <a:off x="2978649" y="1221987"/>
          <a:ext cx="1276564" cy="610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144" tIns="46990" rIns="46990" bIns="46990" numCol="1" spcCol="1270" anchor="ctr" anchorCtr="0">
          <a:noAutofit/>
        </a:bodyPr>
        <a:lstStyle/>
        <a:p>
          <a:pPr lvl="0" algn="l" defTabSz="1644650">
            <a:lnSpc>
              <a:spcPct val="90000"/>
            </a:lnSpc>
            <a:spcBef>
              <a:spcPct val="0"/>
            </a:spcBef>
            <a:spcAft>
              <a:spcPct val="35000"/>
            </a:spcAft>
          </a:pPr>
          <a:r>
            <a:rPr lang="en-US" sz="3700" kern="1200" dirty="0">
              <a:solidFill>
                <a:schemeClr val="bg1"/>
              </a:solidFill>
            </a:rPr>
            <a:t>ccc</a:t>
          </a:r>
        </a:p>
      </dsp:txBody>
      <dsp:txXfrm>
        <a:off x="2978649" y="1221987"/>
        <a:ext cx="1276564" cy="610623"/>
      </dsp:txXfrm>
    </dsp:sp>
    <dsp:sp modelId="{C40083E2-DAF6-4559-AD11-174F51F87F32}">
      <dsp:nvSpPr>
        <dsp:cNvPr id="0" name=""/>
        <dsp:cNvSpPr/>
      </dsp:nvSpPr>
      <dsp:spPr>
        <a:xfrm>
          <a:off x="2659508" y="1527299"/>
          <a:ext cx="319141" cy="0"/>
        </a:xfrm>
        <a:prstGeom prst="line">
          <a:avLst/>
        </a:prstGeom>
        <a:solidFill>
          <a:schemeClr val="accen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49CF789-C532-4799-B0AD-56322903320A}">
      <dsp:nvSpPr>
        <dsp:cNvPr id="0" name=""/>
        <dsp:cNvSpPr/>
      </dsp:nvSpPr>
      <dsp:spPr>
        <a:xfrm rot="5400000">
          <a:off x="2004724" y="1071838"/>
          <a:ext cx="500536" cy="542940"/>
        </a:xfrm>
        <a:prstGeom prst="line">
          <a:avLst/>
        </a:prstGeom>
        <a:solidFill>
          <a:schemeClr val="accent1">
            <a:hueOff val="0"/>
            <a:satOff val="0"/>
            <a:lumOff val="0"/>
            <a:alphaOff val="0"/>
          </a:schemeClr>
        </a:solidFill>
        <a:ln w="28575" cap="flat" cmpd="sng" algn="ctr">
          <a:solidFill>
            <a:schemeClr val="accent2">
              <a:lumMod val="50000"/>
            </a:schemeClr>
          </a:solidFill>
          <a:prstDash val="solid"/>
          <a:miter lim="800000"/>
        </a:ln>
        <a:effectLst/>
      </dsp:spPr>
      <dsp:style>
        <a:lnRef idx="2">
          <a:scrgbClr r="0" g="0" b="0"/>
        </a:lnRef>
        <a:fillRef idx="1">
          <a:scrgbClr r="0" g="0" b="0"/>
        </a:fillRef>
        <a:effectRef idx="0">
          <a:scrgbClr r="0" g="0" b="0"/>
        </a:effectRef>
        <a:fontRef idx="minor"/>
      </dsp:style>
    </dsp:sp>
    <dsp:sp modelId="{80D1692B-AE0C-45F4-8CB5-2897D427F6D8}">
      <dsp:nvSpPr>
        <dsp:cNvPr id="0" name=""/>
        <dsp:cNvSpPr/>
      </dsp:nvSpPr>
      <dsp:spPr>
        <a:xfrm>
          <a:off x="2978649" y="1832611"/>
          <a:ext cx="1276564" cy="610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25400" rIns="25400" bIns="25400" numCol="1" spcCol="1270" anchor="ctr" anchorCtr="0">
          <a:noAutofit/>
        </a:bodyPr>
        <a:lstStyle/>
        <a:p>
          <a:pPr lvl="0" algn="l" defTabSz="889000">
            <a:lnSpc>
              <a:spcPct val="90000"/>
            </a:lnSpc>
            <a:spcBef>
              <a:spcPct val="0"/>
            </a:spcBef>
            <a:spcAft>
              <a:spcPct val="35000"/>
            </a:spcAft>
          </a:pPr>
          <a:endParaRPr lang="en-US" sz="2000" kern="1200" dirty="0">
            <a:solidFill>
              <a:schemeClr val="bg1"/>
            </a:solidFill>
          </a:endParaRPr>
        </a:p>
      </dsp:txBody>
      <dsp:txXfrm>
        <a:off x="2978649" y="1832611"/>
        <a:ext cx="1276564" cy="610623"/>
      </dsp:txXfrm>
    </dsp:sp>
    <dsp:sp modelId="{05876E0B-4D5A-4699-B7DC-A48167D55A51}">
      <dsp:nvSpPr>
        <dsp:cNvPr id="0" name=""/>
        <dsp:cNvSpPr/>
      </dsp:nvSpPr>
      <dsp:spPr>
        <a:xfrm>
          <a:off x="2659508" y="2137922"/>
          <a:ext cx="319141" cy="0"/>
        </a:xfrm>
        <a:prstGeom prst="line">
          <a:avLst/>
        </a:prstGeom>
        <a:solidFill>
          <a:schemeClr val="accen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7DF07E1-4DF7-4D4F-8AA9-FACA13F282F8}">
      <dsp:nvSpPr>
        <dsp:cNvPr id="0" name=""/>
        <dsp:cNvSpPr/>
      </dsp:nvSpPr>
      <dsp:spPr>
        <a:xfrm rot="16200000" flipH="1">
          <a:off x="2169434" y="2485013"/>
          <a:ext cx="319479" cy="575707"/>
        </a:xfrm>
        <a:prstGeom prst="line">
          <a:avLst/>
        </a:prstGeom>
        <a:solidFill>
          <a:schemeClr val="accent1">
            <a:hueOff val="0"/>
            <a:satOff val="0"/>
            <a:lumOff val="0"/>
            <a:alphaOff val="0"/>
          </a:schemeClr>
        </a:solidFill>
        <a:ln w="31750" cap="flat" cmpd="sng" algn="ctr">
          <a:solidFill>
            <a:schemeClr val="accent2">
              <a:lumMod val="5000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02126-8C59-4BD5-BDE9-5496B52FF342}">
      <dsp:nvSpPr>
        <dsp:cNvPr id="0" name=""/>
        <dsp:cNvSpPr/>
      </dsp:nvSpPr>
      <dsp:spPr>
        <a:xfrm>
          <a:off x="6390943" y="2095983"/>
          <a:ext cx="1921258" cy="1592383"/>
        </a:xfrm>
        <a:prstGeom prst="ellipse">
          <a:avLst/>
        </a:prstGeom>
        <a:solidFill>
          <a:schemeClr val="accent1">
            <a:shade val="6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100000"/>
            </a:lnSpc>
            <a:spcBef>
              <a:spcPct val="0"/>
            </a:spcBef>
            <a:spcAft>
              <a:spcPts val="0"/>
            </a:spcAft>
          </a:pPr>
          <a:r>
            <a:rPr lang="en-US" sz="1800" b="1" kern="1200" dirty="0">
              <a:solidFill>
                <a:schemeClr val="bg1"/>
              </a:solidFill>
              <a:latin typeface="Calibri" panose="020F0502020204030204" pitchFamily="34" charset="0"/>
            </a:rPr>
            <a:t>Risk Profile </a:t>
          </a:r>
        </a:p>
        <a:p>
          <a:pPr lvl="0" algn="ctr" defTabSz="800100">
            <a:lnSpc>
              <a:spcPct val="100000"/>
            </a:lnSpc>
            <a:spcBef>
              <a:spcPct val="0"/>
            </a:spcBef>
            <a:spcAft>
              <a:spcPts val="0"/>
            </a:spcAft>
          </a:pPr>
          <a:r>
            <a:rPr lang="en-US" sz="1400" b="1" i="1" kern="1200" dirty="0">
              <a:solidFill>
                <a:schemeClr val="bg1"/>
              </a:solidFill>
              <a:latin typeface="Calibri" panose="020F0502020204030204" pitchFamily="34" charset="0"/>
            </a:rPr>
            <a:t>Set of risks that could affect all or part of an organization</a:t>
          </a:r>
          <a:endParaRPr lang="en-US" sz="1400" b="1" i="1" kern="1200" dirty="0">
            <a:solidFill>
              <a:schemeClr val="bg1"/>
            </a:solidFill>
          </a:endParaRPr>
        </a:p>
      </dsp:txBody>
      <dsp:txXfrm>
        <a:off x="6672305" y="2329182"/>
        <a:ext cx="1358534" cy="1125985"/>
      </dsp:txXfrm>
    </dsp:sp>
    <dsp:sp modelId="{0D43011D-A048-401D-B106-BA08E8FA3B5F}">
      <dsp:nvSpPr>
        <dsp:cNvPr id="0" name=""/>
        <dsp:cNvSpPr/>
      </dsp:nvSpPr>
      <dsp:spPr>
        <a:xfrm rot="16200000">
          <a:off x="7111197" y="1845874"/>
          <a:ext cx="480750" cy="19468"/>
        </a:xfrm>
        <a:custGeom>
          <a:avLst/>
          <a:gdLst/>
          <a:ahLst/>
          <a:cxnLst/>
          <a:rect l="0" t="0" r="0" b="0"/>
          <a:pathLst>
            <a:path>
              <a:moveTo>
                <a:pt x="0" y="9734"/>
              </a:moveTo>
              <a:lnTo>
                <a:pt x="480750" y="9734"/>
              </a:lnTo>
            </a:path>
          </a:pathLst>
        </a:custGeom>
        <a:noFill/>
        <a:ln w="12700" cap="flat" cmpd="sng" algn="ctr">
          <a:solidFill>
            <a:schemeClr val="accent1">
              <a:tint val="9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339553" y="1843589"/>
        <a:ext cx="24037" cy="24037"/>
      </dsp:txXfrm>
    </dsp:sp>
    <dsp:sp modelId="{B26509B0-825E-468A-9549-324AEE5CB210}">
      <dsp:nvSpPr>
        <dsp:cNvPr id="0" name=""/>
        <dsp:cNvSpPr/>
      </dsp:nvSpPr>
      <dsp:spPr>
        <a:xfrm>
          <a:off x="6226967" y="22849"/>
          <a:ext cx="2249209" cy="1592383"/>
        </a:xfrm>
        <a:prstGeom prst="ellipse">
          <a:avLst/>
        </a:prstGeom>
        <a:solidFill>
          <a:schemeClr val="accent1">
            <a:shade val="5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100000"/>
            </a:lnSpc>
            <a:spcBef>
              <a:spcPct val="0"/>
            </a:spcBef>
            <a:spcAft>
              <a:spcPts val="0"/>
            </a:spcAft>
            <a:buFont typeface="Arial" panose="020B0604020202020204" pitchFamily="34" charset="0"/>
            <a:buChar char="•"/>
          </a:pPr>
          <a:r>
            <a:rPr lang="en-US" sz="1800" b="1" u="none" kern="1200" dirty="0">
              <a:latin typeface="Calibri" panose="020F0502020204030204" pitchFamily="34" charset="0"/>
            </a:rPr>
            <a:t>Risk Perception</a:t>
          </a:r>
        </a:p>
        <a:p>
          <a:pPr lvl="0" algn="ctr" defTabSz="800100">
            <a:lnSpc>
              <a:spcPct val="100000"/>
            </a:lnSpc>
            <a:spcBef>
              <a:spcPct val="0"/>
            </a:spcBef>
            <a:spcAft>
              <a:spcPts val="0"/>
            </a:spcAft>
            <a:buFont typeface="Arial" panose="020B0604020202020204" pitchFamily="34" charset="0"/>
            <a:buChar char="•"/>
          </a:pPr>
          <a:r>
            <a:rPr lang="en-US" sz="1400" b="1" i="1" u="none" kern="1200" dirty="0">
              <a:latin typeface="Calibri" panose="020F0502020204030204" pitchFamily="34" charset="0"/>
            </a:rPr>
            <a:t>How everyone considers risks according to their values &amp; interests</a:t>
          </a:r>
          <a:endParaRPr lang="en-US" sz="1400" b="1" i="1" u="none" kern="1200" dirty="0"/>
        </a:p>
      </dsp:txBody>
      <dsp:txXfrm>
        <a:off x="6556356" y="256048"/>
        <a:ext cx="1590431" cy="1125985"/>
      </dsp:txXfrm>
    </dsp:sp>
    <dsp:sp modelId="{C2CA7A81-BF9C-43B6-9434-AD313F8B178A}">
      <dsp:nvSpPr>
        <dsp:cNvPr id="0" name=""/>
        <dsp:cNvSpPr/>
      </dsp:nvSpPr>
      <dsp:spPr>
        <a:xfrm rot="19800000">
          <a:off x="8129053" y="2387204"/>
          <a:ext cx="160587" cy="19468"/>
        </a:xfrm>
        <a:custGeom>
          <a:avLst/>
          <a:gdLst/>
          <a:ahLst/>
          <a:cxnLst/>
          <a:rect l="0" t="0" r="0" b="0"/>
          <a:pathLst>
            <a:path>
              <a:moveTo>
                <a:pt x="0" y="9734"/>
              </a:moveTo>
              <a:lnTo>
                <a:pt x="160587" y="9734"/>
              </a:lnTo>
            </a:path>
          </a:pathLst>
        </a:custGeom>
        <a:noFill/>
        <a:ln w="12700" cap="flat" cmpd="sng" algn="ctr">
          <a:solidFill>
            <a:schemeClr val="accent1">
              <a:tint val="9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8205333" y="2392923"/>
        <a:ext cx="8029" cy="8029"/>
      </dsp:txXfrm>
    </dsp:sp>
    <dsp:sp modelId="{EBDE81D2-534B-4DE5-B4A5-76DAE34DA85A}">
      <dsp:nvSpPr>
        <dsp:cNvPr id="0" name=""/>
        <dsp:cNvSpPr/>
      </dsp:nvSpPr>
      <dsp:spPr>
        <a:xfrm>
          <a:off x="8029774" y="1059416"/>
          <a:ext cx="2234368" cy="1592383"/>
        </a:xfrm>
        <a:prstGeom prst="ellipse">
          <a:avLst/>
        </a:prstGeom>
        <a:solidFill>
          <a:schemeClr val="accent1">
            <a:shade val="50000"/>
            <a:hueOff val="148042"/>
            <a:satOff val="-4256"/>
            <a:lumOff val="1464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100000"/>
            </a:lnSpc>
            <a:spcBef>
              <a:spcPct val="0"/>
            </a:spcBef>
            <a:spcAft>
              <a:spcPts val="0"/>
            </a:spcAft>
          </a:pPr>
          <a:r>
            <a:rPr lang="en-US" sz="1800" b="1" kern="1200" dirty="0"/>
            <a:t>Risk Attitude</a:t>
          </a:r>
        </a:p>
        <a:p>
          <a:pPr lvl="0" algn="ctr" defTabSz="800100">
            <a:lnSpc>
              <a:spcPct val="100000"/>
            </a:lnSpc>
            <a:spcBef>
              <a:spcPct val="0"/>
            </a:spcBef>
            <a:spcAft>
              <a:spcPts val="0"/>
            </a:spcAft>
          </a:pPr>
          <a:r>
            <a:rPr lang="en-US" sz="1200" b="1" i="1" kern="1200" dirty="0"/>
            <a:t>Approach to evaluation &amp; prosecution, maintenance, acceptance or risk removal</a:t>
          </a:r>
        </a:p>
      </dsp:txBody>
      <dsp:txXfrm>
        <a:off x="8356990" y="1292615"/>
        <a:ext cx="1579936" cy="1125985"/>
      </dsp:txXfrm>
    </dsp:sp>
    <dsp:sp modelId="{3C855E02-7BD5-46F2-9BBB-6913D589006D}">
      <dsp:nvSpPr>
        <dsp:cNvPr id="0" name=""/>
        <dsp:cNvSpPr/>
      </dsp:nvSpPr>
      <dsp:spPr>
        <a:xfrm rot="1800000">
          <a:off x="8128669" y="3379112"/>
          <a:ext cx="166325" cy="19468"/>
        </a:xfrm>
        <a:custGeom>
          <a:avLst/>
          <a:gdLst/>
          <a:ahLst/>
          <a:cxnLst/>
          <a:rect l="0" t="0" r="0" b="0"/>
          <a:pathLst>
            <a:path>
              <a:moveTo>
                <a:pt x="0" y="9734"/>
              </a:moveTo>
              <a:lnTo>
                <a:pt x="166325" y="9734"/>
              </a:lnTo>
            </a:path>
          </a:pathLst>
        </a:custGeom>
        <a:noFill/>
        <a:ln w="12700" cap="flat" cmpd="sng" algn="ctr">
          <a:solidFill>
            <a:schemeClr val="accent1">
              <a:tint val="9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8207674" y="3384688"/>
        <a:ext cx="8316" cy="8316"/>
      </dsp:txXfrm>
    </dsp:sp>
    <dsp:sp modelId="{59D3E7D1-CFBE-4D37-B263-7C6F2299BF2C}">
      <dsp:nvSpPr>
        <dsp:cNvPr id="0" name=""/>
        <dsp:cNvSpPr/>
      </dsp:nvSpPr>
      <dsp:spPr>
        <a:xfrm>
          <a:off x="8040308" y="3132550"/>
          <a:ext cx="2213301" cy="1592383"/>
        </a:xfrm>
        <a:prstGeom prst="ellipse">
          <a:avLst/>
        </a:prstGeom>
        <a:solidFill>
          <a:schemeClr val="accent1">
            <a:shade val="50000"/>
            <a:hueOff val="296084"/>
            <a:satOff val="-8511"/>
            <a:lumOff val="2928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100000"/>
            </a:lnSpc>
            <a:spcBef>
              <a:spcPct val="0"/>
            </a:spcBef>
            <a:spcAft>
              <a:spcPts val="0"/>
            </a:spcAft>
          </a:pPr>
          <a:r>
            <a:rPr lang="en-US" sz="1800" b="1" kern="1200" dirty="0">
              <a:solidFill>
                <a:schemeClr val="accent2">
                  <a:lumMod val="50000"/>
                </a:schemeClr>
              </a:solidFill>
            </a:rPr>
            <a:t>Risk Appetite</a:t>
          </a:r>
        </a:p>
        <a:p>
          <a:pPr lvl="0" algn="ctr" defTabSz="800100">
            <a:lnSpc>
              <a:spcPct val="100000"/>
            </a:lnSpc>
            <a:spcBef>
              <a:spcPct val="0"/>
            </a:spcBef>
            <a:spcAft>
              <a:spcPts val="0"/>
            </a:spcAft>
          </a:pPr>
          <a:r>
            <a:rPr lang="en-US" sz="1400" b="1" i="1" kern="1200" dirty="0">
              <a:solidFill>
                <a:schemeClr val="accent2">
                  <a:lumMod val="50000"/>
                </a:schemeClr>
              </a:solidFill>
            </a:rPr>
            <a:t>Total amount &amp; type of risk that the </a:t>
          </a:r>
          <a:r>
            <a:rPr lang="en-US" sz="1400" b="1" i="1" kern="1200" dirty="0" err="1">
              <a:solidFill>
                <a:schemeClr val="accent2">
                  <a:lumMod val="50000"/>
                </a:schemeClr>
              </a:solidFill>
            </a:rPr>
            <a:t>organisation</a:t>
          </a:r>
          <a:r>
            <a:rPr lang="en-US" sz="1400" b="1" i="1" kern="1200" dirty="0">
              <a:solidFill>
                <a:schemeClr val="accent2">
                  <a:lumMod val="50000"/>
                </a:schemeClr>
              </a:solidFill>
            </a:rPr>
            <a:t> decides to pursue, maintain or adopt</a:t>
          </a:r>
        </a:p>
      </dsp:txBody>
      <dsp:txXfrm>
        <a:off x="8364438" y="3365749"/>
        <a:ext cx="1565041" cy="1125985"/>
      </dsp:txXfrm>
    </dsp:sp>
    <dsp:sp modelId="{936862DC-9375-457E-A648-613CEABF2ECA}">
      <dsp:nvSpPr>
        <dsp:cNvPr id="0" name=""/>
        <dsp:cNvSpPr/>
      </dsp:nvSpPr>
      <dsp:spPr>
        <a:xfrm rot="5400000">
          <a:off x="7111197" y="3919007"/>
          <a:ext cx="480750" cy="19468"/>
        </a:xfrm>
        <a:custGeom>
          <a:avLst/>
          <a:gdLst/>
          <a:ahLst/>
          <a:cxnLst/>
          <a:rect l="0" t="0" r="0" b="0"/>
          <a:pathLst>
            <a:path>
              <a:moveTo>
                <a:pt x="0" y="9734"/>
              </a:moveTo>
              <a:lnTo>
                <a:pt x="480750" y="9734"/>
              </a:lnTo>
            </a:path>
          </a:pathLst>
        </a:custGeom>
        <a:noFill/>
        <a:ln w="12700" cap="flat" cmpd="sng" algn="ctr">
          <a:solidFill>
            <a:schemeClr val="accent1">
              <a:tint val="9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339553" y="3916723"/>
        <a:ext cx="24037" cy="24037"/>
      </dsp:txXfrm>
    </dsp:sp>
    <dsp:sp modelId="{5679CB2D-C383-44D0-832F-0A875633EA37}">
      <dsp:nvSpPr>
        <dsp:cNvPr id="0" name=""/>
        <dsp:cNvSpPr/>
      </dsp:nvSpPr>
      <dsp:spPr>
        <a:xfrm>
          <a:off x="6226959" y="4169116"/>
          <a:ext cx="2249225" cy="1592383"/>
        </a:xfrm>
        <a:prstGeom prst="ellipse">
          <a:avLst/>
        </a:prstGeom>
        <a:solidFill>
          <a:schemeClr val="accent1">
            <a:shade val="50000"/>
            <a:hueOff val="444126"/>
            <a:satOff val="-12767"/>
            <a:lumOff val="4393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100000"/>
            </a:lnSpc>
            <a:spcBef>
              <a:spcPct val="0"/>
            </a:spcBef>
            <a:spcAft>
              <a:spcPts val="0"/>
            </a:spcAft>
          </a:pPr>
          <a:r>
            <a:rPr lang="en-US" sz="1800" b="1" kern="1200" dirty="0">
              <a:solidFill>
                <a:schemeClr val="accent2">
                  <a:lumMod val="50000"/>
                </a:schemeClr>
              </a:solidFill>
            </a:rPr>
            <a:t>Risk Acceptance</a:t>
          </a:r>
        </a:p>
        <a:p>
          <a:pPr lvl="0" algn="ctr" defTabSz="800100">
            <a:lnSpc>
              <a:spcPct val="100000"/>
            </a:lnSpc>
            <a:spcBef>
              <a:spcPct val="0"/>
            </a:spcBef>
            <a:spcAft>
              <a:spcPts val="0"/>
            </a:spcAft>
          </a:pPr>
          <a:r>
            <a:rPr lang="en-US" sz="1400" b="1" i="1" kern="1200" dirty="0">
              <a:solidFill>
                <a:schemeClr val="accent2">
                  <a:lumMod val="50000"/>
                </a:schemeClr>
              </a:solidFill>
            </a:rPr>
            <a:t>Attitude to risk acceptance</a:t>
          </a:r>
        </a:p>
      </dsp:txBody>
      <dsp:txXfrm>
        <a:off x="6556350" y="4402315"/>
        <a:ext cx="1590443" cy="1125985"/>
      </dsp:txXfrm>
    </dsp:sp>
    <dsp:sp modelId="{76807B5C-A6F1-4101-84C7-95FD9D142C7F}">
      <dsp:nvSpPr>
        <dsp:cNvPr id="0" name=""/>
        <dsp:cNvSpPr/>
      </dsp:nvSpPr>
      <dsp:spPr>
        <a:xfrm rot="9000000">
          <a:off x="6403430" y="3380376"/>
          <a:ext cx="171383" cy="19468"/>
        </a:xfrm>
        <a:custGeom>
          <a:avLst/>
          <a:gdLst/>
          <a:ahLst/>
          <a:cxnLst/>
          <a:rect l="0" t="0" r="0" b="0"/>
          <a:pathLst>
            <a:path>
              <a:moveTo>
                <a:pt x="0" y="9734"/>
              </a:moveTo>
              <a:lnTo>
                <a:pt x="171383" y="9734"/>
              </a:lnTo>
            </a:path>
          </a:pathLst>
        </a:custGeom>
        <a:noFill/>
        <a:ln w="12700" cap="flat" cmpd="sng" algn="ctr">
          <a:solidFill>
            <a:schemeClr val="accent1">
              <a:tint val="9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6484838" y="3385826"/>
        <a:ext cx="8569" cy="8569"/>
      </dsp:txXfrm>
    </dsp:sp>
    <dsp:sp modelId="{01039039-0F71-4218-9EED-9B97EB78F972}">
      <dsp:nvSpPr>
        <dsp:cNvPr id="0" name=""/>
        <dsp:cNvSpPr/>
      </dsp:nvSpPr>
      <dsp:spPr>
        <a:xfrm>
          <a:off x="4458723" y="3132550"/>
          <a:ext cx="2194925" cy="1592383"/>
        </a:xfrm>
        <a:prstGeom prst="ellipse">
          <a:avLst/>
        </a:prstGeom>
        <a:solidFill>
          <a:schemeClr val="accent1">
            <a:shade val="50000"/>
            <a:hueOff val="296084"/>
            <a:satOff val="-8511"/>
            <a:lumOff val="2928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100000"/>
            </a:lnSpc>
            <a:spcBef>
              <a:spcPct val="0"/>
            </a:spcBef>
            <a:spcAft>
              <a:spcPts val="0"/>
            </a:spcAft>
          </a:pPr>
          <a:r>
            <a:rPr lang="en-US" sz="1800" b="1" kern="1200" dirty="0">
              <a:solidFill>
                <a:schemeClr val="accent2">
                  <a:lumMod val="50000"/>
                </a:schemeClr>
              </a:solidFill>
            </a:rPr>
            <a:t>Risk Tolerance</a:t>
          </a:r>
        </a:p>
        <a:p>
          <a:pPr lvl="0" algn="ctr" defTabSz="800100">
            <a:lnSpc>
              <a:spcPct val="100000"/>
            </a:lnSpc>
            <a:spcBef>
              <a:spcPct val="0"/>
            </a:spcBef>
            <a:spcAft>
              <a:spcPts val="0"/>
            </a:spcAft>
          </a:pPr>
          <a:r>
            <a:rPr lang="en-US" sz="1400" b="1" i="1" kern="1200" dirty="0">
              <a:solidFill>
                <a:schemeClr val="accent2">
                  <a:lumMod val="50000"/>
                </a:schemeClr>
              </a:solidFill>
            </a:rPr>
            <a:t>Specific mode of acceptance or rejection of risks</a:t>
          </a:r>
        </a:p>
      </dsp:txBody>
      <dsp:txXfrm>
        <a:off x="4780162" y="3365749"/>
        <a:ext cx="1552047" cy="1125985"/>
      </dsp:txXfrm>
    </dsp:sp>
    <dsp:sp modelId="{F6792537-AE62-48DD-932F-8E3A31FC5059}">
      <dsp:nvSpPr>
        <dsp:cNvPr id="0" name=""/>
        <dsp:cNvSpPr/>
      </dsp:nvSpPr>
      <dsp:spPr>
        <a:xfrm rot="12600000">
          <a:off x="6392985" y="2381706"/>
          <a:ext cx="182578" cy="19468"/>
        </a:xfrm>
        <a:custGeom>
          <a:avLst/>
          <a:gdLst/>
          <a:ahLst/>
          <a:cxnLst/>
          <a:rect l="0" t="0" r="0" b="0"/>
          <a:pathLst>
            <a:path>
              <a:moveTo>
                <a:pt x="0" y="9734"/>
              </a:moveTo>
              <a:lnTo>
                <a:pt x="182578" y="9734"/>
              </a:lnTo>
            </a:path>
          </a:pathLst>
        </a:custGeom>
        <a:noFill/>
        <a:ln w="12700" cap="flat" cmpd="sng" algn="ctr">
          <a:solidFill>
            <a:schemeClr val="accent1">
              <a:tint val="9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6479710" y="2386876"/>
        <a:ext cx="9128" cy="9128"/>
      </dsp:txXfrm>
    </dsp:sp>
    <dsp:sp modelId="{83B8B466-C320-4D99-91D3-B1BAF8941482}">
      <dsp:nvSpPr>
        <dsp:cNvPr id="0" name=""/>
        <dsp:cNvSpPr/>
      </dsp:nvSpPr>
      <dsp:spPr>
        <a:xfrm>
          <a:off x="4478747" y="1059416"/>
          <a:ext cx="2154876" cy="1592383"/>
        </a:xfrm>
        <a:prstGeom prst="ellipse">
          <a:avLst/>
        </a:prstGeom>
        <a:solidFill>
          <a:schemeClr val="accent1">
            <a:shade val="50000"/>
            <a:hueOff val="148042"/>
            <a:satOff val="-4256"/>
            <a:lumOff val="1464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100000"/>
            </a:lnSpc>
            <a:spcBef>
              <a:spcPct val="0"/>
            </a:spcBef>
            <a:spcAft>
              <a:spcPts val="0"/>
            </a:spcAft>
          </a:pPr>
          <a:r>
            <a:rPr lang="en-US" sz="1800" b="1" kern="1200" dirty="0"/>
            <a:t>Risk Retention</a:t>
          </a:r>
        </a:p>
        <a:p>
          <a:pPr lvl="0" algn="ctr" defTabSz="800100">
            <a:lnSpc>
              <a:spcPct val="100000"/>
            </a:lnSpc>
            <a:spcBef>
              <a:spcPct val="0"/>
            </a:spcBef>
            <a:spcAft>
              <a:spcPts val="0"/>
            </a:spcAft>
          </a:pPr>
          <a:r>
            <a:rPr lang="en-US" sz="1400" b="1" i="1" kern="1200" dirty="0"/>
            <a:t>Acceptance of a loss rather than a gain arising from a risk</a:t>
          </a:r>
        </a:p>
      </dsp:txBody>
      <dsp:txXfrm>
        <a:off x="4794321" y="1292615"/>
        <a:ext cx="1523728" cy="11259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27F3F8-B5D9-4D99-B474-042AF1A77582}">
      <dsp:nvSpPr>
        <dsp:cNvPr id="0" name=""/>
        <dsp:cNvSpPr/>
      </dsp:nvSpPr>
      <dsp:spPr>
        <a:xfrm>
          <a:off x="1374164" y="-32039"/>
          <a:ext cx="5379671" cy="5379671"/>
        </a:xfrm>
        <a:prstGeom prst="circularArrow">
          <a:avLst>
            <a:gd name="adj1" fmla="val 5544"/>
            <a:gd name="adj2" fmla="val 330680"/>
            <a:gd name="adj3" fmla="val 13767645"/>
            <a:gd name="adj4" fmla="val 17391005"/>
            <a:gd name="adj5" fmla="val 5757"/>
          </a:avLst>
        </a:prstGeom>
        <a:gradFill rotWithShape="0">
          <a:gsLst>
            <a:gs pos="0">
              <a:schemeClr val="accent2">
                <a:tint val="40000"/>
                <a:hueOff val="0"/>
                <a:satOff val="0"/>
                <a:lumOff val="0"/>
                <a:alphaOff val="0"/>
                <a:satMod val="103000"/>
                <a:lumMod val="102000"/>
                <a:tint val="94000"/>
              </a:schemeClr>
            </a:gs>
            <a:gs pos="50000">
              <a:schemeClr val="accent2">
                <a:tint val="40000"/>
                <a:hueOff val="0"/>
                <a:satOff val="0"/>
                <a:lumOff val="0"/>
                <a:alphaOff val="0"/>
                <a:satMod val="110000"/>
                <a:lumMod val="100000"/>
                <a:shade val="100000"/>
              </a:schemeClr>
            </a:gs>
            <a:gs pos="100000">
              <a:schemeClr val="accent2">
                <a:tint val="40000"/>
                <a:hueOff val="0"/>
                <a:satOff val="0"/>
                <a:lumOff val="0"/>
                <a:alphaOff val="0"/>
                <a:lumMod val="99000"/>
                <a:satMod val="120000"/>
                <a:shade val="78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FC2AD47F-FD7D-4980-8680-3EE529318354}">
      <dsp:nvSpPr>
        <dsp:cNvPr id="0" name=""/>
        <dsp:cNvSpPr/>
      </dsp:nvSpPr>
      <dsp:spPr>
        <a:xfrm>
          <a:off x="2799953" y="2274"/>
          <a:ext cx="2528093" cy="126404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100000"/>
            </a:lnSpc>
            <a:spcBef>
              <a:spcPct val="0"/>
            </a:spcBef>
            <a:spcAft>
              <a:spcPts val="0"/>
            </a:spcAft>
          </a:pPr>
          <a:r>
            <a:rPr lang="en-US" sz="4800" b="1" kern="1200" dirty="0"/>
            <a:t>Cause </a:t>
          </a:r>
        </a:p>
        <a:p>
          <a:pPr lvl="0" algn="ctr" defTabSz="2133600">
            <a:lnSpc>
              <a:spcPct val="100000"/>
            </a:lnSpc>
            <a:spcBef>
              <a:spcPct val="0"/>
            </a:spcBef>
            <a:spcAft>
              <a:spcPts val="0"/>
            </a:spcAft>
          </a:pPr>
          <a:r>
            <a:rPr lang="en-US" sz="1400" kern="1200" dirty="0"/>
            <a:t>Moisture in the air</a:t>
          </a:r>
        </a:p>
      </dsp:txBody>
      <dsp:txXfrm>
        <a:off x="2861659" y="63980"/>
        <a:ext cx="2404681" cy="1140634"/>
      </dsp:txXfrm>
    </dsp:sp>
    <dsp:sp modelId="{5ED68288-EBE2-4766-BF98-B7A638AC2E1C}">
      <dsp:nvSpPr>
        <dsp:cNvPr id="0" name=""/>
        <dsp:cNvSpPr/>
      </dsp:nvSpPr>
      <dsp:spPr>
        <a:xfrm>
          <a:off x="4981774" y="1587460"/>
          <a:ext cx="2528093" cy="126404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100000"/>
            </a:lnSpc>
            <a:spcBef>
              <a:spcPct val="0"/>
            </a:spcBef>
            <a:spcAft>
              <a:spcPts val="0"/>
            </a:spcAft>
          </a:pPr>
          <a:r>
            <a:rPr lang="en-US" sz="4800" b="1" kern="1200" dirty="0"/>
            <a:t>Factor</a:t>
          </a:r>
        </a:p>
        <a:p>
          <a:pPr lvl="0" algn="ctr" defTabSz="2133600">
            <a:lnSpc>
              <a:spcPct val="100000"/>
            </a:lnSpc>
            <a:spcBef>
              <a:spcPct val="0"/>
            </a:spcBef>
            <a:spcAft>
              <a:spcPts val="0"/>
            </a:spcAft>
          </a:pPr>
          <a:r>
            <a:rPr lang="en-US" sz="1400" kern="1200" dirty="0"/>
            <a:t>Spark in the computer</a:t>
          </a:r>
        </a:p>
      </dsp:txBody>
      <dsp:txXfrm>
        <a:off x="5043480" y="1649166"/>
        <a:ext cx="2404681" cy="1140634"/>
      </dsp:txXfrm>
    </dsp:sp>
    <dsp:sp modelId="{5009832F-AEA4-4C94-8C06-66913789EC09}">
      <dsp:nvSpPr>
        <dsp:cNvPr id="0" name=""/>
        <dsp:cNvSpPr/>
      </dsp:nvSpPr>
      <dsp:spPr>
        <a:xfrm>
          <a:off x="4148393" y="4152345"/>
          <a:ext cx="2528093" cy="126404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100000"/>
            </a:lnSpc>
            <a:spcBef>
              <a:spcPct val="0"/>
            </a:spcBef>
            <a:spcAft>
              <a:spcPts val="0"/>
            </a:spcAft>
          </a:pPr>
          <a:r>
            <a:rPr lang="en-US" sz="4800" b="1" kern="1200" dirty="0"/>
            <a:t>Event</a:t>
          </a:r>
          <a:r>
            <a:rPr lang="en-US" sz="2000" b="1" kern="1200" dirty="0"/>
            <a:t> </a:t>
          </a:r>
        </a:p>
        <a:p>
          <a:pPr lvl="0" algn="ctr" defTabSz="2133600">
            <a:lnSpc>
              <a:spcPct val="100000"/>
            </a:lnSpc>
            <a:spcBef>
              <a:spcPct val="0"/>
            </a:spcBef>
            <a:spcAft>
              <a:spcPts val="0"/>
            </a:spcAft>
          </a:pPr>
          <a:r>
            <a:rPr lang="en-US" sz="1400" kern="1200" dirty="0"/>
            <a:t>Continuous reboot of the system</a:t>
          </a:r>
        </a:p>
      </dsp:txBody>
      <dsp:txXfrm>
        <a:off x="4210099" y="4214051"/>
        <a:ext cx="2404681" cy="1140634"/>
      </dsp:txXfrm>
    </dsp:sp>
    <dsp:sp modelId="{229892D9-2084-4797-89A8-629AD7A38C59}">
      <dsp:nvSpPr>
        <dsp:cNvPr id="0" name=""/>
        <dsp:cNvSpPr/>
      </dsp:nvSpPr>
      <dsp:spPr>
        <a:xfrm>
          <a:off x="1451513" y="4152345"/>
          <a:ext cx="2528093" cy="126404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100000"/>
            </a:lnSpc>
            <a:spcBef>
              <a:spcPct val="0"/>
            </a:spcBef>
            <a:spcAft>
              <a:spcPts val="0"/>
            </a:spcAft>
          </a:pPr>
          <a:r>
            <a:rPr lang="en-US" sz="4800" b="1" kern="1200" dirty="0"/>
            <a:t>Action</a:t>
          </a:r>
        </a:p>
        <a:p>
          <a:pPr lvl="0" algn="ctr" defTabSz="2133600">
            <a:lnSpc>
              <a:spcPct val="100000"/>
            </a:lnSpc>
            <a:spcBef>
              <a:spcPct val="0"/>
            </a:spcBef>
            <a:spcAft>
              <a:spcPts val="0"/>
            </a:spcAft>
          </a:pPr>
          <a:r>
            <a:rPr lang="en-US" sz="1400" kern="1200" dirty="0"/>
            <a:t>(</a:t>
          </a:r>
          <a:r>
            <a:rPr lang="en-US" sz="1400" b="1" kern="1200" dirty="0">
              <a:solidFill>
                <a:srgbClr val="FFFF00"/>
              </a:solidFill>
            </a:rPr>
            <a:t>Preventative</a:t>
          </a:r>
          <a:r>
            <a:rPr lang="en-US" sz="1400" kern="1200" dirty="0"/>
            <a:t>) Check PC placement</a:t>
          </a:r>
        </a:p>
      </dsp:txBody>
      <dsp:txXfrm>
        <a:off x="1513219" y="4214051"/>
        <a:ext cx="2404681" cy="1140634"/>
      </dsp:txXfrm>
    </dsp:sp>
    <dsp:sp modelId="{EE311CF5-12EC-4312-9A42-6A6A5AB15834}">
      <dsp:nvSpPr>
        <dsp:cNvPr id="0" name=""/>
        <dsp:cNvSpPr/>
      </dsp:nvSpPr>
      <dsp:spPr>
        <a:xfrm>
          <a:off x="618131" y="1587460"/>
          <a:ext cx="2528093" cy="1264046"/>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100000"/>
            </a:lnSpc>
            <a:spcBef>
              <a:spcPct val="0"/>
            </a:spcBef>
            <a:spcAft>
              <a:spcPts val="0"/>
            </a:spcAft>
          </a:pPr>
          <a:r>
            <a:rPr lang="en-US" sz="4800" b="1" kern="1200" dirty="0"/>
            <a:t>Action</a:t>
          </a:r>
        </a:p>
        <a:p>
          <a:pPr lvl="0" algn="ctr" defTabSz="2133600">
            <a:lnSpc>
              <a:spcPct val="100000"/>
            </a:lnSpc>
            <a:spcBef>
              <a:spcPct val="0"/>
            </a:spcBef>
            <a:spcAft>
              <a:spcPts val="0"/>
            </a:spcAft>
          </a:pPr>
          <a:r>
            <a:rPr lang="it-IT" sz="1400" i="0" u="none" kern="1200" dirty="0">
              <a:latin typeface="Calibri" panose="020F0502020204030204" pitchFamily="34" charset="0"/>
              <a:cs typeface="Calibri" panose="020F0502020204030204" pitchFamily="34" charset="0"/>
            </a:rPr>
            <a:t>(</a:t>
          </a:r>
          <a:r>
            <a:rPr lang="it-IT" sz="1400" b="1" i="0" u="none" kern="1200" dirty="0">
              <a:solidFill>
                <a:srgbClr val="FFFF00"/>
              </a:solidFill>
              <a:latin typeface="Calibri" panose="020F0502020204030204" pitchFamily="34" charset="0"/>
              <a:cs typeface="Calibri" panose="020F0502020204030204" pitchFamily="34" charset="0"/>
            </a:rPr>
            <a:t>Subsequent</a:t>
          </a:r>
          <a:r>
            <a:rPr lang="it-IT" sz="1400" i="0" u="none" kern="1200" dirty="0">
              <a:latin typeface="Calibri" panose="020F0502020204030204" pitchFamily="34" charset="0"/>
              <a:cs typeface="Calibri" panose="020F0502020204030204" pitchFamily="34" charset="0"/>
            </a:rPr>
            <a:t>) Plan </a:t>
          </a:r>
          <a:r>
            <a:rPr lang="it-IT" sz="1400" i="0" kern="1200" dirty="0">
              <a:latin typeface="Calibri" panose="020F0502020204030204" pitchFamily="34" charset="0"/>
              <a:cs typeface="Calibri" panose="020F0502020204030204" pitchFamily="34" charset="0"/>
            </a:rPr>
            <a:t>preventative maintenance </a:t>
          </a:r>
          <a:endParaRPr lang="en-US" sz="1400" i="0" kern="1200" dirty="0"/>
        </a:p>
      </dsp:txBody>
      <dsp:txXfrm>
        <a:off x="679837" y="1649166"/>
        <a:ext cx="2404681" cy="1140634"/>
      </dsp:txXfrm>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796EA6-6F25-4F19-87BA-7ADCC16DAEFF}" type="datetimeFigureOut">
              <a:rPr lang="en-US" smtClean="0"/>
              <a:t>8/29/2018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4E50CC-F33A-4EF4-9F12-93EC4A21A0CF}" type="slidenum">
              <a:rPr lang="en-US" smtClean="0"/>
              <a:t>‹#›</a:t>
            </a:fld>
            <a:endParaRPr lang="en-US"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C172E-A8B5-46F6-B05C-DFA3E2E0F207}" type="datetimeFigureOut">
              <a:rPr lang="en-US" smtClean="0"/>
              <a:t>8/29/2018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674CE4-FBD8-4481-AEFB-CA53E599A745}" type="slidenum">
              <a:rPr lang="en-US" smtClean="0"/>
              <a:t>‹#›</a:t>
            </a:fld>
            <a:endParaRPr lang="en-US"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7038" y="463550"/>
            <a:ext cx="2560637" cy="1441450"/>
          </a:xfrm>
        </p:spPr>
      </p:sp>
      <p:sp>
        <p:nvSpPr>
          <p:cNvPr id="3" name="Notes Placeholder 2"/>
          <p:cNvSpPr>
            <a:spLocks noGrp="1"/>
          </p:cNvSpPr>
          <p:nvPr>
            <p:ph type="body" idx="1"/>
          </p:nvPr>
        </p:nvSpPr>
        <p:spPr>
          <a:xfrm>
            <a:off x="427038" y="2116317"/>
            <a:ext cx="6227762" cy="6750413"/>
          </a:xfrm>
        </p:spPr>
        <p:txBody>
          <a:bodyPr/>
          <a:lstStyle/>
          <a:p>
            <a:r>
              <a:rPr lang="en-US" dirty="0"/>
              <a:t>Effective risk management is fundamental to the success of modernization in national statistical</a:t>
            </a:r>
          </a:p>
          <a:p>
            <a:r>
              <a:rPr lang="en-US" dirty="0" err="1"/>
              <a:t>organisations</a:t>
            </a:r>
            <a:r>
              <a:rPr lang="en-US" dirty="0"/>
              <a:t> (NSOs), in that it concerns both </a:t>
            </a:r>
            <a:r>
              <a:rPr lang="en-US" dirty="0" err="1"/>
              <a:t>organisation</a:t>
            </a:r>
            <a:r>
              <a:rPr lang="en-US" dirty="0"/>
              <a:t> and production processes. Actually, Risk management, on the one hand, points at strengthening organization governance on the whole by supporting the decision-making process when selecting priorities; on the other hand, it points at identifying, </a:t>
            </a:r>
            <a:r>
              <a:rPr lang="en-US" dirty="0" err="1"/>
              <a:t>analysing</a:t>
            </a:r>
            <a:r>
              <a:rPr lang="en-US" dirty="0"/>
              <a:t> and removing the uncertainties that can put obstacles in the way of change and development.</a:t>
            </a:r>
          </a:p>
          <a:p>
            <a:endParaRPr lang="en-US" dirty="0"/>
          </a:p>
          <a:p>
            <a:r>
              <a:rPr lang="en-US" dirty="0"/>
              <a:t>The UN Guidelines on Risk Management in Statistical Organizations give NSOs, interested in internally implementing a risk management system, a reference based on the practices developed within the UNECE organizations and containing some key features: effective development, sustainability (in terms of resources and complexity), alignment with change management processes.</a:t>
            </a:r>
          </a:p>
          <a:p>
            <a:endParaRPr lang="en-US" dirty="0"/>
          </a:p>
          <a:p>
            <a:r>
              <a:rPr lang="en-US" dirty="0"/>
              <a:t>This training module supports the implementation of the Guidelines and is structured consistently with the ISO 31000:2018 standard architecture; this standard is widely accepted internationally as well as used by most public </a:t>
            </a:r>
            <a:r>
              <a:rPr lang="en-US" dirty="0" err="1"/>
              <a:t>organisations</a:t>
            </a:r>
            <a:r>
              <a:rPr lang="en-US" dirty="0"/>
              <a:t> when implementing Risk management systems.</a:t>
            </a:r>
          </a:p>
          <a:p>
            <a:endParaRPr lang="en-US" dirty="0"/>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a:t>
            </a:fld>
            <a:endParaRPr lang="en-US" dirty="0"/>
          </a:p>
        </p:txBody>
      </p:sp>
    </p:spTree>
    <p:extLst>
      <p:ext uri="{BB962C8B-B14F-4D97-AF65-F5344CB8AC3E}">
        <p14:creationId xmlns:p14="http://schemas.microsoft.com/office/powerpoint/2010/main" val="4277509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8800" y="571500"/>
            <a:ext cx="2563813" cy="1443038"/>
          </a:xfrm>
        </p:spPr>
      </p:sp>
      <p:sp>
        <p:nvSpPr>
          <p:cNvPr id="3" name="Notes Placeholder 2"/>
          <p:cNvSpPr>
            <a:spLocks noGrp="1"/>
          </p:cNvSpPr>
          <p:nvPr>
            <p:ph type="body" idx="1"/>
          </p:nvPr>
        </p:nvSpPr>
        <p:spPr>
          <a:xfrm>
            <a:off x="558799" y="2349329"/>
            <a:ext cx="5792573" cy="6335884"/>
          </a:xfrm>
        </p:spPr>
        <p:txBody>
          <a:bodyPr/>
          <a:lstStyle/>
          <a:p>
            <a:r>
              <a:rPr lang="it-IT" b="1" dirty="0">
                <a:solidFill>
                  <a:srgbClr val="C00000"/>
                </a:solidFill>
              </a:rPr>
              <a:t>A risk management framework </a:t>
            </a:r>
            <a:r>
              <a:rPr lang="it-IT" dirty="0"/>
              <a:t>is a set of components that support and sustain risk management throughout an organization. </a:t>
            </a:r>
          </a:p>
          <a:p>
            <a:endParaRPr lang="it-IT" dirty="0"/>
          </a:p>
          <a:p>
            <a:r>
              <a:rPr lang="it-IT" dirty="0"/>
              <a:t>There are two types of components: foundations and organizational arrangements. </a:t>
            </a:r>
          </a:p>
          <a:p>
            <a:endParaRPr lang="it-IT" dirty="0"/>
          </a:p>
          <a:p>
            <a:r>
              <a:rPr lang="it-IT" b="1" dirty="0">
                <a:solidFill>
                  <a:srgbClr val="FF0000"/>
                </a:solidFill>
              </a:rPr>
              <a:t>Foundations</a:t>
            </a:r>
            <a:r>
              <a:rPr lang="it-IT" dirty="0"/>
              <a:t> include your risk management policy, objectives, mandate, and commitment. </a:t>
            </a:r>
          </a:p>
          <a:p>
            <a:endParaRPr lang="it-IT" dirty="0"/>
          </a:p>
          <a:p>
            <a:r>
              <a:rPr lang="it-IT" dirty="0"/>
              <a:t>And </a:t>
            </a:r>
            <a:r>
              <a:rPr lang="it-IT" b="1" dirty="0">
                <a:solidFill>
                  <a:srgbClr val="FF0000"/>
                </a:solidFill>
              </a:rPr>
              <a:t>organizational</a:t>
            </a:r>
            <a:r>
              <a:rPr lang="it-IT" dirty="0"/>
              <a:t> arrangements include the plans, relationships, accountabilities, resources, processes, and activities you use to manage your organization’s risk.</a:t>
            </a:r>
            <a:r>
              <a:rPr lang="en-US" dirty="0">
                <a:solidFill>
                  <a:schemeClr val="bg2">
                    <a:lumMod val="10000"/>
                  </a:schemeClr>
                </a:solidFill>
              </a:rPr>
              <a:t> </a:t>
            </a:r>
          </a:p>
          <a:p>
            <a:endParaRPr lang="en-US" dirty="0">
              <a:solidFill>
                <a:schemeClr val="bg2">
                  <a:lumMod val="10000"/>
                </a:schemeClr>
              </a:solidFill>
            </a:endParaRPr>
          </a:p>
          <a:p>
            <a:r>
              <a:rPr lang="en-US" dirty="0">
                <a:solidFill>
                  <a:schemeClr val="bg2">
                    <a:lumMod val="10000"/>
                  </a:schemeClr>
                </a:solidFill>
              </a:rPr>
              <a:t>It is </a:t>
            </a:r>
            <a:r>
              <a:rPr lang="en-US" b="1" dirty="0">
                <a:solidFill>
                  <a:srgbClr val="C00000"/>
                </a:solidFill>
              </a:rPr>
              <a:t>not intended to prescribe </a:t>
            </a:r>
            <a:r>
              <a:rPr lang="en-US" dirty="0">
                <a:solidFill>
                  <a:schemeClr val="bg2">
                    <a:lumMod val="10000"/>
                  </a:schemeClr>
                </a:solidFill>
              </a:rPr>
              <a:t>a management system, but rather to assist the organization </a:t>
            </a:r>
            <a:r>
              <a:rPr lang="en-US" b="1" dirty="0">
                <a:solidFill>
                  <a:srgbClr val="C00000"/>
                </a:solidFill>
              </a:rPr>
              <a:t>to integrate RM </a:t>
            </a:r>
            <a:r>
              <a:rPr lang="en-US" dirty="0">
                <a:solidFill>
                  <a:schemeClr val="bg2">
                    <a:lumMod val="10000"/>
                  </a:schemeClr>
                </a:solidFill>
              </a:rPr>
              <a:t>into its overall management system.</a:t>
            </a:r>
            <a:endParaRPr lang="it-IT" b="1" i="1" dirty="0">
              <a:solidFill>
                <a:schemeClr val="bg2">
                  <a:lumMod val="10000"/>
                </a:schemeClr>
              </a:solidFill>
            </a:endParaRPr>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10</a:t>
            </a:fld>
            <a:endParaRPr lang="en-US" dirty="0"/>
          </a:p>
        </p:txBody>
      </p:sp>
    </p:spTree>
    <p:extLst>
      <p:ext uri="{BB962C8B-B14F-4D97-AF65-F5344CB8AC3E}">
        <p14:creationId xmlns:p14="http://schemas.microsoft.com/office/powerpoint/2010/main" val="2253970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66738" y="608013"/>
            <a:ext cx="2606675" cy="1466850"/>
          </a:xfrm>
        </p:spPr>
      </p:sp>
      <p:sp>
        <p:nvSpPr>
          <p:cNvPr id="3" name="Notes Placeholder 2"/>
          <p:cNvSpPr>
            <a:spLocks noGrp="1"/>
          </p:cNvSpPr>
          <p:nvPr>
            <p:ph type="body" idx="1"/>
          </p:nvPr>
        </p:nvSpPr>
        <p:spPr>
          <a:xfrm>
            <a:off x="566738" y="2371027"/>
            <a:ext cx="5811760" cy="6215411"/>
          </a:xfrm>
        </p:spPr>
        <p:txBody>
          <a:bodyPr/>
          <a:lstStyle/>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11</a:t>
            </a:fld>
            <a:endParaRPr lang="en-US" dirty="0"/>
          </a:p>
        </p:txBody>
      </p:sp>
    </p:spTree>
    <p:extLst>
      <p:ext uri="{BB962C8B-B14F-4D97-AF65-F5344CB8AC3E}">
        <p14:creationId xmlns:p14="http://schemas.microsoft.com/office/powerpoint/2010/main" val="5151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6888" y="469900"/>
            <a:ext cx="2643187" cy="1485900"/>
          </a:xfrm>
        </p:spPr>
      </p:sp>
      <p:sp>
        <p:nvSpPr>
          <p:cNvPr id="3" name="Notes Placeholder 2"/>
          <p:cNvSpPr>
            <a:spLocks noGrp="1"/>
          </p:cNvSpPr>
          <p:nvPr>
            <p:ph type="body" idx="1"/>
          </p:nvPr>
        </p:nvSpPr>
        <p:spPr>
          <a:xfrm>
            <a:off x="496888" y="2125317"/>
            <a:ext cx="6014416" cy="6705068"/>
          </a:xfrm>
        </p:spPr>
        <p:txBody>
          <a:bodyPr/>
          <a:lstStyle/>
          <a:p>
            <a:r>
              <a:rPr lang="en-US" b="1" i="1" dirty="0"/>
              <a:t>Risk management mandate and strategy</a:t>
            </a:r>
          </a:p>
          <a:p>
            <a:endParaRPr lang="en-US" dirty="0"/>
          </a:p>
          <a:p>
            <a:r>
              <a:rPr lang="en-US" dirty="0"/>
              <a:t>A risk management strategy includes definition of the risk management scope and plan, as well as the discussion of risk management philosophy.</a:t>
            </a:r>
          </a:p>
          <a:p>
            <a:endParaRPr lang="en-US" dirty="0"/>
          </a:p>
          <a:p>
            <a:r>
              <a:rPr lang="en-GB" b="1" i="1" dirty="0"/>
              <a:t>Risk philosophy</a:t>
            </a:r>
          </a:p>
          <a:p>
            <a:r>
              <a:rPr lang="en-US" dirty="0"/>
              <a:t>A risk management philosophy is the set of shared beliefs and attitudes that </a:t>
            </a:r>
            <a:r>
              <a:rPr lang="en-US" dirty="0" err="1"/>
              <a:t>characterise</a:t>
            </a:r>
            <a:endParaRPr lang="en-US" dirty="0"/>
          </a:p>
          <a:p>
            <a:r>
              <a:rPr lang="en-US" dirty="0"/>
              <a:t>how risk is considered in any </a:t>
            </a:r>
            <a:r>
              <a:rPr lang="en-US" dirty="0" err="1"/>
              <a:t>organisation</a:t>
            </a:r>
            <a:r>
              <a:rPr lang="en-US" dirty="0"/>
              <a:t>. It affects how risk management components are applied, including how risks are identified, accepted, and </a:t>
            </a:r>
            <a:r>
              <a:rPr lang="en-GB" dirty="0"/>
              <a:t>how they are managed.</a:t>
            </a:r>
          </a:p>
          <a:p>
            <a:endParaRPr lang="en-US" dirty="0"/>
          </a:p>
          <a:p>
            <a:r>
              <a:rPr lang="en-US" dirty="0"/>
              <a:t>When the risk management philosophy is not developed, understood, or fully embraced by the staff, an uneven application of risk management across business units, or departments is likely. Even when the philosophy is well developed, cultural differences among units resulting in variation in enterprise risk management application may still be </a:t>
            </a:r>
            <a:r>
              <a:rPr lang="en-GB" dirty="0"/>
              <a:t>found. </a:t>
            </a:r>
            <a:r>
              <a:rPr lang="en-US" dirty="0"/>
              <a:t>Therefore, risk philosophy, risk appetite &amp; risk strategy should always be kept aligned, as one reflects the other. To this purpose it’s necessary to “measure” risk perception by the management staff – as some may be prepared to take more risk, than others – as well as the risk maturity of organizational context, since this latter could be more or less resilient in facing risk.</a:t>
            </a:r>
          </a:p>
          <a:p>
            <a:endParaRPr lang="en-US" dirty="0"/>
          </a:p>
          <a:p>
            <a:r>
              <a:rPr lang="en-GB" b="1" i="1" dirty="0"/>
              <a:t>Mandate</a:t>
            </a:r>
          </a:p>
          <a:p>
            <a:r>
              <a:rPr lang="en-US" dirty="0"/>
              <a:t>A mandate in risk management expresses itself through an official document that clearly indicates the risk strategy &amp; objectives, the people accountable for them, and authorizes such people to use proper resources for achieving their </a:t>
            </a:r>
            <a:r>
              <a:rPr lang="en-GB" dirty="0"/>
              <a:t>objectives. </a:t>
            </a:r>
            <a:r>
              <a:rPr lang="en-US" dirty="0"/>
              <a:t>Defining and communicating this statement testifies a commitment to </a:t>
            </a:r>
            <a:r>
              <a:rPr lang="en-GB" dirty="0"/>
              <a:t>implement a risk management system.</a:t>
            </a:r>
          </a:p>
          <a:p>
            <a:endParaRPr lang="en-GB" dirty="0"/>
          </a:p>
          <a:p>
            <a:r>
              <a:rPr lang="en-GB" b="1" i="1" dirty="0"/>
              <a:t>Risk management commitment</a:t>
            </a:r>
          </a:p>
          <a:p>
            <a:r>
              <a:rPr lang="en-US" dirty="0"/>
              <a:t>Risk management design should be mostly contributed to by top management with the</a:t>
            </a:r>
          </a:p>
          <a:p>
            <a:r>
              <a:rPr lang="en-US" dirty="0"/>
              <a:t>assistance of middle/low management and technical staff particularly during the start-up phase, every organizational level should be involved in order to collect inputs and needs (for example, through </a:t>
            </a:r>
            <a:r>
              <a:rPr lang="en-US" i="1" dirty="0"/>
              <a:t>ad hoc </a:t>
            </a:r>
            <a:r>
              <a:rPr lang="en-US" dirty="0"/>
              <a:t>interviews). Employees know best the most typical risks in their area, and should be both encouraged and engaged to regularly give information about them.</a:t>
            </a:r>
          </a:p>
          <a:p>
            <a:endParaRPr lang="en-US" dirty="0"/>
          </a:p>
          <a:p>
            <a:r>
              <a:rPr lang="en-US" dirty="0"/>
              <a:t>Risk management goals should not only be clearly defined and communicated by top</a:t>
            </a:r>
          </a:p>
          <a:p>
            <a:r>
              <a:rPr lang="en-US" dirty="0"/>
              <a:t>management, but also discussed within each of NSO’s units. Each unit should have a contact</a:t>
            </a:r>
          </a:p>
          <a:p>
            <a:r>
              <a:rPr lang="en-US" dirty="0"/>
              <a:t>person who is entitled to coordinate all the risk management activities, in cooperation with</a:t>
            </a:r>
          </a:p>
          <a:p>
            <a:r>
              <a:rPr lang="en-US" dirty="0"/>
              <a:t>his/her colleagues, including the head of unit.</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12</a:t>
            </a:fld>
            <a:endParaRPr lang="en-US" dirty="0"/>
          </a:p>
        </p:txBody>
      </p:sp>
    </p:spTree>
    <p:extLst>
      <p:ext uri="{BB962C8B-B14F-4D97-AF65-F5344CB8AC3E}">
        <p14:creationId xmlns:p14="http://schemas.microsoft.com/office/powerpoint/2010/main" val="2053514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6888" y="469900"/>
            <a:ext cx="2643187" cy="1485900"/>
          </a:xfrm>
        </p:spPr>
      </p:sp>
      <p:sp>
        <p:nvSpPr>
          <p:cNvPr id="3" name="Notes Placeholder 2"/>
          <p:cNvSpPr>
            <a:spLocks noGrp="1"/>
          </p:cNvSpPr>
          <p:nvPr>
            <p:ph type="body" idx="1"/>
          </p:nvPr>
        </p:nvSpPr>
        <p:spPr>
          <a:xfrm>
            <a:off x="496888" y="2125317"/>
            <a:ext cx="6014416" cy="6705068"/>
          </a:xfrm>
        </p:spPr>
        <p:txBody>
          <a:bodyPr/>
          <a:lstStyle/>
          <a:p>
            <a:pPr rtl="0" eaLnBrk="1" fontAlgn="ctr" latinLnBrk="0" hangingPunct="1"/>
            <a:r>
              <a:rPr lang="en-US" sz="1200" b="1" i="0" u="none" strike="noStrike" kern="1200" dirty="0">
                <a:solidFill>
                  <a:schemeClr val="tx1"/>
                </a:solidFill>
                <a:effectLst/>
                <a:latin typeface="+mn-lt"/>
                <a:ea typeface="+mn-ea"/>
                <a:cs typeface="+mn-cs"/>
              </a:rPr>
              <a:t>When designing the framework for managing risk, the organization should examine and understand its external and internal context.</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1" i="0" u="none" strike="noStrike" kern="1200" dirty="0">
                <a:solidFill>
                  <a:schemeClr val="tx1"/>
                </a:solidFill>
                <a:effectLst/>
                <a:latin typeface="+mn-lt"/>
                <a:ea typeface="+mn-ea"/>
                <a:cs typeface="+mn-cs"/>
              </a:rPr>
              <a:t>Examining the organization's external context may include, but is not limited to:</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the social, cultural, political, legal, regulatory, financial, technological, economic and environmental factors, whether international, national, regional or local;</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key drivers and trends affecting the objectives of the organization;</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external stakeholders’ relationships, perceptions, values, needs and expectations;</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contractual relationships and commitments;</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the complexity of networks and dependencies.</a:t>
            </a:r>
          </a:p>
          <a:p>
            <a:pPr rtl="0" eaLnBrk="1" fontAlgn="ctr" latinLnBrk="0" hangingPunct="1"/>
            <a:endParaRPr lang="en-US" sz="1200" b="0" i="0" u="none" strike="noStrike" kern="1200" dirty="0">
              <a:solidFill>
                <a:schemeClr val="tx1"/>
              </a:solidFill>
              <a:effectLst/>
              <a:latin typeface="+mn-lt"/>
              <a:ea typeface="+mn-ea"/>
              <a:cs typeface="+mn-cs"/>
            </a:endParaRPr>
          </a:p>
          <a:p>
            <a:pPr rtl="0" eaLnBrk="1" fontAlgn="ctr" latinLnBrk="0" hangingPunct="1"/>
            <a:r>
              <a:rPr lang="en-US" sz="1200" b="1" i="0" u="none" strike="noStrike" kern="1200" dirty="0">
                <a:solidFill>
                  <a:schemeClr val="tx1"/>
                </a:solidFill>
                <a:effectLst/>
                <a:latin typeface="+mn-lt"/>
                <a:ea typeface="+mn-ea"/>
                <a:cs typeface="+mn-cs"/>
              </a:rPr>
              <a:t>Examining the organization’s internal context may include, but is not limited to:</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vision, mission and values;</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governance, organizational structure, roles and accountabilities;</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strategy, objectives and policies;</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the organization’s culture;</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standards, guidelines and models adopted by the organization;</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capabilities, understood in terms of resources and knowledge (e.g. capital, time, people, intellectual property, processes, systems and technologies);</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data, information systems and information flows;</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relationships with internal stakeholders, taking into account their perceptions and values;</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contractual relationships and commitments;</a:t>
            </a:r>
            <a:endParaRPr lang="en-GB"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       interdependencies and interconnections.</a:t>
            </a:r>
            <a:endParaRPr lang="en-GB" sz="1200" b="0" i="0" u="none" strike="noStrike" kern="1200" dirty="0">
              <a:solidFill>
                <a:schemeClr val="tx1"/>
              </a:solidFill>
              <a:effectLst/>
              <a:latin typeface="+mn-lt"/>
              <a:ea typeface="+mn-ea"/>
              <a:cs typeface="+mn-cs"/>
            </a:endParaRPr>
          </a:p>
          <a:p>
            <a:pPr rtl="0" eaLnBrk="1" fontAlgn="ctr" latinLnBrk="0" hangingPunct="1"/>
            <a:endParaRPr lang="en-GB"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2674CE4-FBD8-4481-AEFB-CA53E599A745}" type="slidenum">
              <a:rPr lang="en-US" smtClean="0"/>
              <a:t>13</a:t>
            </a:fld>
            <a:endParaRPr lang="en-US" dirty="0"/>
          </a:p>
        </p:txBody>
      </p:sp>
    </p:spTree>
    <p:extLst>
      <p:ext uri="{BB962C8B-B14F-4D97-AF65-F5344CB8AC3E}">
        <p14:creationId xmlns:p14="http://schemas.microsoft.com/office/powerpoint/2010/main" val="32478880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2600" y="406400"/>
            <a:ext cx="2640013" cy="1485900"/>
          </a:xfrm>
        </p:spPr>
      </p:sp>
      <p:sp>
        <p:nvSpPr>
          <p:cNvPr id="3" name="Notes Placeholder 2"/>
          <p:cNvSpPr>
            <a:spLocks noGrp="1"/>
          </p:cNvSpPr>
          <p:nvPr>
            <p:ph type="body" idx="1"/>
          </p:nvPr>
        </p:nvSpPr>
        <p:spPr>
          <a:xfrm>
            <a:off x="482600" y="2078851"/>
            <a:ext cx="5930900" cy="6519864"/>
          </a:xfrm>
        </p:spPr>
        <p:txBody>
          <a:bodyPr/>
          <a:lstStyle/>
          <a:p>
            <a:r>
              <a:rPr lang="en-US" b="1" i="1" dirty="0"/>
              <a:t>Establishing risk management policy</a:t>
            </a:r>
          </a:p>
          <a:p>
            <a:endParaRPr lang="en-US" dirty="0"/>
          </a:p>
          <a:p>
            <a:r>
              <a:rPr lang="en-US" dirty="0"/>
              <a:t>To achieve consistency in risk management activities across the organization, the policy should contain a high level overview and description of the risk </a:t>
            </a:r>
            <a:r>
              <a:rPr lang="en-GB" dirty="0"/>
              <a:t>management process.</a:t>
            </a:r>
          </a:p>
          <a:p>
            <a:endParaRPr lang="en-GB" dirty="0"/>
          </a:p>
          <a:p>
            <a:r>
              <a:rPr lang="en-US" dirty="0"/>
              <a:t>The main features of the policy are:</a:t>
            </a:r>
          </a:p>
          <a:p>
            <a:pPr marL="628650" lvl="1" indent="-171450">
              <a:buFont typeface="Arial" panose="020B0604020202020204" pitchFamily="34" charset="0"/>
              <a:buChar char="•"/>
            </a:pPr>
            <a:r>
              <a:rPr lang="en-US" sz="1100" i="1" dirty="0"/>
              <a:t>Definition of corporate risk appetite: the board and senior managers set the risk</a:t>
            </a:r>
          </a:p>
          <a:p>
            <a:pPr lvl="1"/>
            <a:r>
              <a:rPr lang="en-US" sz="1100" i="1" dirty="0"/>
              <a:t>tolerance level by identifying general boundaries against unacceptable exposure to</a:t>
            </a:r>
          </a:p>
          <a:p>
            <a:pPr lvl="1"/>
            <a:r>
              <a:rPr lang="en-US" sz="1100" i="1" dirty="0"/>
              <a:t>risk. The corporate risk appetite is then used to shape tolerance levels down the</a:t>
            </a:r>
          </a:p>
          <a:p>
            <a:pPr lvl="1"/>
            <a:r>
              <a:rPr lang="en-GB" sz="1100" i="1" dirty="0"/>
              <a:t>organization</a:t>
            </a:r>
          </a:p>
          <a:p>
            <a:pPr marL="628650" lvl="1" indent="-171450">
              <a:buFont typeface="Arial" panose="020B0604020202020204" pitchFamily="34" charset="0"/>
              <a:buChar char="•"/>
            </a:pPr>
            <a:r>
              <a:rPr lang="en-US" sz="1100" i="1" dirty="0"/>
              <a:t>Implementation of a risk management standardized process at all levels, to ensure</a:t>
            </a:r>
          </a:p>
          <a:p>
            <a:pPr lvl="1"/>
            <a:r>
              <a:rPr lang="en-US" sz="1100" i="1" dirty="0"/>
              <a:t>that risk management is an inherent part of how core-business is run</a:t>
            </a:r>
          </a:p>
          <a:p>
            <a:pPr marL="628650" lvl="1" indent="-171450">
              <a:buFont typeface="Arial" panose="020B0604020202020204" pitchFamily="34" charset="0"/>
              <a:buChar char="•"/>
            </a:pPr>
            <a:r>
              <a:rPr lang="en-US" sz="1100" i="1" dirty="0"/>
              <a:t>Top management involvement in risk management framework design</a:t>
            </a:r>
          </a:p>
          <a:p>
            <a:pPr marL="628650" lvl="1" indent="-171450">
              <a:buFont typeface="Arial" panose="020B0604020202020204" pitchFamily="34" charset="0"/>
              <a:buChar char="•"/>
            </a:pPr>
            <a:r>
              <a:rPr lang="en-US" sz="1100" i="1" dirty="0"/>
              <a:t>Stakeholders’ empowerment</a:t>
            </a:r>
          </a:p>
          <a:p>
            <a:pPr marL="628650" lvl="1" indent="-171450">
              <a:buFont typeface="Arial" panose="020B0604020202020204" pitchFamily="34" charset="0"/>
              <a:buChar char="•"/>
            </a:pPr>
            <a:r>
              <a:rPr lang="en-US" sz="1100" i="1" dirty="0"/>
              <a:t>Definition of risk criteria</a:t>
            </a:r>
          </a:p>
          <a:p>
            <a:pPr marL="628650" lvl="1" indent="-171450">
              <a:buFont typeface="Arial" panose="020B0604020202020204" pitchFamily="34" charset="0"/>
              <a:buChar char="•"/>
            </a:pPr>
            <a:r>
              <a:rPr lang="en-US" sz="1100" i="1" dirty="0"/>
              <a:t>Definition of a hierarchy of risks</a:t>
            </a:r>
          </a:p>
          <a:p>
            <a:pPr marL="628650" lvl="1" indent="-171450">
              <a:buFont typeface="Arial" panose="020B0604020202020204" pitchFamily="34" charset="0"/>
              <a:buChar char="•"/>
            </a:pPr>
            <a:r>
              <a:rPr lang="en-US" sz="1100" i="1" dirty="0"/>
              <a:t>Implementation of a risk management unit/office</a:t>
            </a:r>
          </a:p>
          <a:p>
            <a:pPr marL="628650" lvl="1" indent="-171450">
              <a:buFont typeface="Arial" panose="020B0604020202020204" pitchFamily="34" charset="0"/>
              <a:buChar char="•"/>
            </a:pPr>
            <a:r>
              <a:rPr lang="en-US" sz="1100" i="1" dirty="0"/>
              <a:t>Definition of human resource training policy to support risk management process</a:t>
            </a:r>
          </a:p>
          <a:p>
            <a:pPr marL="628650" lvl="1" indent="-171450">
              <a:buFont typeface="Arial" panose="020B0604020202020204" pitchFamily="34" charset="0"/>
              <a:buChar char="•"/>
            </a:pPr>
            <a:r>
              <a:rPr lang="en-US" sz="1100" i="1" dirty="0"/>
              <a:t>Establishing a communication system </a:t>
            </a:r>
          </a:p>
          <a:p>
            <a:pPr marL="628650" lvl="1" indent="-171450">
              <a:buFont typeface="Arial" panose="020B0604020202020204" pitchFamily="34" charset="0"/>
              <a:buChar char="•"/>
            </a:pPr>
            <a:r>
              <a:rPr lang="en-US" sz="1100" i="1" dirty="0"/>
              <a:t>Establishing a reporting system</a:t>
            </a:r>
            <a:endParaRPr lang="en-GB" sz="1100" i="1" dirty="0"/>
          </a:p>
          <a:p>
            <a:endParaRPr lang="en-GB" dirty="0"/>
          </a:p>
          <a:p>
            <a:r>
              <a:rPr lang="en-GB" b="1" i="1" dirty="0"/>
              <a:t>Risk Accountability</a:t>
            </a:r>
          </a:p>
          <a:p>
            <a:r>
              <a:rPr lang="en-GB" b="1" dirty="0">
                <a:solidFill>
                  <a:srgbClr val="FF0000"/>
                </a:solidFill>
              </a:rPr>
              <a:t>Need some narrative here</a:t>
            </a:r>
          </a:p>
          <a:p>
            <a:endParaRPr lang="en-GB" dirty="0"/>
          </a:p>
          <a:p>
            <a:r>
              <a:rPr lang="en-US" b="1" i="1" dirty="0">
                <a:latin typeface="Calibri" panose="020F0502020204030204" pitchFamily="34" charset="0"/>
              </a:rPr>
              <a:t>Integration into organizational processes</a:t>
            </a:r>
            <a:endParaRPr lang="en-GB" b="1" i="1" dirty="0"/>
          </a:p>
          <a:p>
            <a:endParaRPr lang="en-GB" dirty="0"/>
          </a:p>
          <a:p>
            <a:r>
              <a:rPr lang="en-US" dirty="0"/>
              <a:t>Risk management is essential to achieve the organization’s strategic outcome, and such</a:t>
            </a:r>
          </a:p>
          <a:p>
            <a:r>
              <a:rPr lang="en-US" dirty="0"/>
              <a:t>fulfilment can only be reached by ensuring that risk is included as a routine in all significant</a:t>
            </a:r>
          </a:p>
          <a:p>
            <a:r>
              <a:rPr lang="en-US" dirty="0"/>
              <a:t>decision-making. This means that risk management should be part of the culture, embedded in every organizational process, including production and supporting </a:t>
            </a:r>
            <a:r>
              <a:rPr lang="en-GB" dirty="0"/>
              <a:t>processes.</a:t>
            </a:r>
          </a:p>
          <a:p>
            <a:endParaRPr lang="en-GB" dirty="0"/>
          </a:p>
          <a:p>
            <a:r>
              <a:rPr lang="en-US" dirty="0"/>
              <a:t>This requires an agreed approach, integrated with corporate strategy, that outlines</a:t>
            </a:r>
          </a:p>
          <a:p>
            <a:r>
              <a:rPr lang="en-US" dirty="0"/>
              <a:t>exposures, issues and problem areas: integrated risk management should result in a system that is a part of the regular organizational performance review, where the organization not only looks at performance and events, but systematically identifies important gaps, variations and exposures, in order to get ahead of (mitigate) their possible </a:t>
            </a:r>
            <a:r>
              <a:rPr lang="en-GB" dirty="0"/>
              <a:t>impact.</a:t>
            </a:r>
          </a:p>
        </p:txBody>
      </p:sp>
      <p:sp>
        <p:nvSpPr>
          <p:cNvPr id="4" name="Slide Number Placeholder 3"/>
          <p:cNvSpPr>
            <a:spLocks noGrp="1"/>
          </p:cNvSpPr>
          <p:nvPr>
            <p:ph type="sldNum" sz="quarter" idx="10"/>
          </p:nvPr>
        </p:nvSpPr>
        <p:spPr/>
        <p:txBody>
          <a:bodyPr/>
          <a:lstStyle/>
          <a:p>
            <a:fld id="{32674CE4-FBD8-4481-AEFB-CA53E599A745}" type="slidenum">
              <a:rPr lang="en-US" smtClean="0"/>
              <a:t>14</a:t>
            </a:fld>
            <a:endParaRPr lang="en-US" dirty="0"/>
          </a:p>
        </p:txBody>
      </p:sp>
    </p:spTree>
    <p:extLst>
      <p:ext uri="{BB962C8B-B14F-4D97-AF65-F5344CB8AC3E}">
        <p14:creationId xmlns:p14="http://schemas.microsoft.com/office/powerpoint/2010/main" val="3078041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4663" y="414338"/>
            <a:ext cx="2640012" cy="1485900"/>
          </a:xfrm>
        </p:spPr>
      </p:sp>
      <p:sp>
        <p:nvSpPr>
          <p:cNvPr id="3" name="Notes Placeholder 2"/>
          <p:cNvSpPr>
            <a:spLocks noGrp="1"/>
          </p:cNvSpPr>
          <p:nvPr>
            <p:ph type="body" idx="1"/>
          </p:nvPr>
        </p:nvSpPr>
        <p:spPr>
          <a:xfrm>
            <a:off x="474663" y="2089835"/>
            <a:ext cx="5986805" cy="6708176"/>
          </a:xfrm>
        </p:spPr>
        <p:txBody>
          <a:bodyPr/>
          <a:lstStyle/>
          <a:p>
            <a:r>
              <a:rPr lang="en-GB" b="1" dirty="0"/>
              <a:t>Risk management resources</a:t>
            </a:r>
          </a:p>
          <a:p>
            <a:endParaRPr lang="en-GB" sz="900" b="1" dirty="0"/>
          </a:p>
          <a:p>
            <a:r>
              <a:rPr lang="en-US" dirty="0"/>
              <a:t>Risk management initiatives can promote employees’ sense of belonging, as well as their own significance within the organization. It provides a systematic mechanism of internal control, that obliges all staff to come together to discuss, and identify issues and solve problems. </a:t>
            </a:r>
          </a:p>
          <a:p>
            <a:endParaRPr lang="en-GB" b="1" dirty="0"/>
          </a:p>
          <a:p>
            <a:r>
              <a:rPr lang="en-GB" b="1" dirty="0"/>
              <a:t>Risk management training</a:t>
            </a:r>
          </a:p>
          <a:p>
            <a:endParaRPr lang="en-GB" sz="900" b="1" dirty="0"/>
          </a:p>
          <a:p>
            <a:r>
              <a:rPr lang="en-US" dirty="0"/>
              <a:t>To effectively implement a risk management system, an organization should allocate</a:t>
            </a:r>
          </a:p>
          <a:p>
            <a:r>
              <a:rPr lang="en-US" b="1" dirty="0">
                <a:solidFill>
                  <a:srgbClr val="C00000"/>
                </a:solidFill>
              </a:rPr>
              <a:t>appropriate resources, suitable human capital </a:t>
            </a:r>
            <a:r>
              <a:rPr lang="en-US" dirty="0"/>
              <a:t>as well as ensure that those who are</a:t>
            </a:r>
          </a:p>
          <a:p>
            <a:r>
              <a:rPr lang="en-US" dirty="0"/>
              <a:t>accountable can fulfil their role by providing them with the </a:t>
            </a:r>
            <a:r>
              <a:rPr lang="en-US" b="1" dirty="0">
                <a:solidFill>
                  <a:srgbClr val="C00000"/>
                </a:solidFill>
              </a:rPr>
              <a:t>training and skills </a:t>
            </a:r>
            <a:r>
              <a:rPr lang="en-US" dirty="0"/>
              <a:t>needed. All</a:t>
            </a:r>
          </a:p>
          <a:p>
            <a:r>
              <a:rPr lang="en-US" dirty="0"/>
              <a:t>staff should be aware of the relevance of risk to achieve the objectives assigned and training</a:t>
            </a:r>
          </a:p>
          <a:p>
            <a:r>
              <a:rPr lang="en-US" dirty="0"/>
              <a:t>to support staff in risk management should be available.</a:t>
            </a:r>
          </a:p>
          <a:p>
            <a:endParaRPr lang="en-US" b="1" dirty="0"/>
          </a:p>
          <a:p>
            <a:r>
              <a:rPr lang="en-US" b="1" dirty="0"/>
              <a:t>Roles &amp; responsibilities</a:t>
            </a:r>
            <a:endParaRPr lang="en-GB" b="1" dirty="0"/>
          </a:p>
          <a:p>
            <a:endParaRPr lang="en-GB" sz="900" dirty="0"/>
          </a:p>
          <a:p>
            <a:r>
              <a:rPr lang="en-US" dirty="0"/>
              <a:t>Risk management should work at any organizational level, as well as through participation by</a:t>
            </a:r>
          </a:p>
          <a:p>
            <a:r>
              <a:rPr lang="en-US" dirty="0"/>
              <a:t>the entire staff, according to respective roles and functions.</a:t>
            </a:r>
          </a:p>
          <a:p>
            <a:endParaRPr lang="en-US" dirty="0"/>
          </a:p>
          <a:p>
            <a:r>
              <a:rPr lang="en-US" b="1" dirty="0">
                <a:solidFill>
                  <a:srgbClr val="C00000"/>
                </a:solidFill>
              </a:rPr>
              <a:t>The governing board </a:t>
            </a:r>
            <a:r>
              <a:rPr lang="en-US" dirty="0"/>
              <a:t>is responsible for ensuring the setup of an effective risk management</a:t>
            </a:r>
          </a:p>
          <a:p>
            <a:r>
              <a:rPr lang="en-GB" dirty="0"/>
              <a:t>system throughout the organization</a:t>
            </a:r>
          </a:p>
          <a:p>
            <a:endParaRPr lang="en-GB" dirty="0"/>
          </a:p>
          <a:p>
            <a:r>
              <a:rPr lang="en-US" b="1" dirty="0">
                <a:solidFill>
                  <a:srgbClr val="C00000"/>
                </a:solidFill>
              </a:rPr>
              <a:t>The risk committee</a:t>
            </a:r>
            <a:r>
              <a:rPr lang="en-US" dirty="0">
                <a:solidFill>
                  <a:srgbClr val="C00000"/>
                </a:solidFill>
              </a:rPr>
              <a:t>/</a:t>
            </a:r>
            <a:r>
              <a:rPr lang="en-US" b="1" dirty="0">
                <a:solidFill>
                  <a:srgbClr val="C00000"/>
                </a:solidFill>
              </a:rPr>
              <a:t>board entity </a:t>
            </a:r>
            <a:r>
              <a:rPr lang="en-US" dirty="0"/>
              <a:t>is an oversight entity ruling the risk management system</a:t>
            </a:r>
          </a:p>
          <a:p>
            <a:r>
              <a:rPr lang="en-US" dirty="0"/>
              <a:t>together with other strategic matters</a:t>
            </a:r>
          </a:p>
          <a:p>
            <a:endParaRPr lang="en-US" dirty="0"/>
          </a:p>
          <a:p>
            <a:r>
              <a:rPr lang="en-US" b="1" dirty="0">
                <a:solidFill>
                  <a:srgbClr val="C00000"/>
                </a:solidFill>
              </a:rPr>
              <a:t>The risk manager </a:t>
            </a:r>
            <a:r>
              <a:rPr lang="en-US" dirty="0"/>
              <a:t>works under the guidance of the committee/board, and is skilled in risk management, and supported by sufficient staff for the size of the </a:t>
            </a:r>
            <a:r>
              <a:rPr lang="en-GB" dirty="0"/>
              <a:t>organization</a:t>
            </a:r>
          </a:p>
          <a:p>
            <a:endParaRPr lang="en-GB" dirty="0"/>
          </a:p>
          <a:p>
            <a:r>
              <a:rPr lang="en-US" b="1" dirty="0">
                <a:solidFill>
                  <a:srgbClr val="C00000"/>
                </a:solidFill>
              </a:rPr>
              <a:t>Top management </a:t>
            </a:r>
            <a:r>
              <a:rPr lang="en-US" dirty="0"/>
              <a:t>is responsible for: ensuring that there is a fit-for-purpose risk management framework, that processes are in place which are </a:t>
            </a:r>
            <a:r>
              <a:rPr lang="en-GB" dirty="0"/>
              <a:t>adequately resourced and financed</a:t>
            </a:r>
          </a:p>
          <a:p>
            <a:endParaRPr lang="en-GB" dirty="0"/>
          </a:p>
          <a:p>
            <a:r>
              <a:rPr lang="en-US" b="1" dirty="0">
                <a:solidFill>
                  <a:srgbClr val="C00000"/>
                </a:solidFill>
              </a:rPr>
              <a:t>The Head of department/divisions/units </a:t>
            </a:r>
            <a:r>
              <a:rPr lang="en-US" dirty="0"/>
              <a:t>must actively manage risks that are part of daily</a:t>
            </a:r>
          </a:p>
          <a:p>
            <a:r>
              <a:rPr lang="en-US" dirty="0"/>
              <a:t>work through complying with the enterprise risk management framework</a:t>
            </a:r>
          </a:p>
          <a:p>
            <a:endParaRPr lang="en-US" dirty="0"/>
          </a:p>
          <a:p>
            <a:r>
              <a:rPr lang="en-US" b="1" dirty="0">
                <a:solidFill>
                  <a:srgbClr val="C00000"/>
                </a:solidFill>
              </a:rPr>
              <a:t>All staff </a:t>
            </a:r>
            <a:r>
              <a:rPr lang="en-US" dirty="0"/>
              <a:t>must take risks into account when making decisions and are responsible for an</a:t>
            </a:r>
          </a:p>
          <a:p>
            <a:r>
              <a:rPr lang="en-US" dirty="0"/>
              <a:t>effective management of risks, including identification of them. All staff are responsible for</a:t>
            </a:r>
          </a:p>
          <a:p>
            <a:r>
              <a:rPr lang="en-US" dirty="0"/>
              <a:t>understanding and implementing risk management policies and processes.</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15</a:t>
            </a:fld>
            <a:endParaRPr lang="en-US" dirty="0"/>
          </a:p>
        </p:txBody>
      </p:sp>
    </p:spTree>
    <p:extLst>
      <p:ext uri="{BB962C8B-B14F-4D97-AF65-F5344CB8AC3E}">
        <p14:creationId xmlns:p14="http://schemas.microsoft.com/office/powerpoint/2010/main" val="2996975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4663" y="414338"/>
            <a:ext cx="2640012" cy="1485900"/>
          </a:xfrm>
        </p:spPr>
      </p:sp>
      <p:sp>
        <p:nvSpPr>
          <p:cNvPr id="3" name="Notes Placeholder 2"/>
          <p:cNvSpPr>
            <a:spLocks noGrp="1"/>
          </p:cNvSpPr>
          <p:nvPr>
            <p:ph type="body" idx="1"/>
          </p:nvPr>
        </p:nvSpPr>
        <p:spPr>
          <a:xfrm>
            <a:off x="474663" y="2089835"/>
            <a:ext cx="5986805" cy="6708176"/>
          </a:xfrm>
        </p:spPr>
        <p:txBody>
          <a:bodyPr/>
          <a:lstStyle/>
          <a:p>
            <a:r>
              <a:rPr lang="en-GB" b="1" dirty="0"/>
              <a:t>Establishing reporting mechanisms</a:t>
            </a:r>
          </a:p>
          <a:p>
            <a:endParaRPr lang="en-GB" b="1" dirty="0"/>
          </a:p>
          <a:p>
            <a:r>
              <a:rPr lang="en-US" dirty="0"/>
              <a:t>An organization should ensure that information about risks derived from the risk</a:t>
            </a:r>
          </a:p>
          <a:p>
            <a:r>
              <a:rPr lang="en-US" dirty="0"/>
              <a:t>management process is adequately reported, and used as a basis for decision making at all</a:t>
            </a:r>
          </a:p>
          <a:p>
            <a:r>
              <a:rPr lang="en-US" dirty="0"/>
              <a:t>relevant levels. For this, clear reporting line mechanisms and strong inter-department</a:t>
            </a:r>
          </a:p>
          <a:p>
            <a:r>
              <a:rPr lang="en-US" dirty="0"/>
              <a:t>knowledge sharing should be established in order to encourage accountability of risk, and to</a:t>
            </a:r>
          </a:p>
          <a:p>
            <a:r>
              <a:rPr lang="en-US" dirty="0"/>
              <a:t>ensure reports are delivered in an accurate, consistent and timely manner.</a:t>
            </a:r>
          </a:p>
          <a:p>
            <a:endParaRPr lang="en-US" b="1" dirty="0"/>
          </a:p>
          <a:p>
            <a:r>
              <a:rPr lang="en-US" b="1" dirty="0"/>
              <a:t>Internal Reporting</a:t>
            </a:r>
          </a:p>
          <a:p>
            <a:endParaRPr lang="en-US" b="1" dirty="0"/>
          </a:p>
          <a:p>
            <a:r>
              <a:rPr lang="en-US" dirty="0"/>
              <a:t>The organization should establish internal reporting mechanisms in order to support and</a:t>
            </a:r>
          </a:p>
          <a:p>
            <a:r>
              <a:rPr lang="en-US" dirty="0"/>
              <a:t>encourage accountability and ownership of risk. These mechanisms should ensure that: key</a:t>
            </a:r>
          </a:p>
          <a:p>
            <a:r>
              <a:rPr lang="en-US" dirty="0"/>
              <a:t>components of the risk management framework, its effectiveness and the outcomes and any</a:t>
            </a:r>
          </a:p>
          <a:p>
            <a:r>
              <a:rPr lang="en-US" dirty="0"/>
              <a:t>subsequent modifications, are properly disseminated; relevant information derived from the</a:t>
            </a:r>
          </a:p>
          <a:p>
            <a:r>
              <a:rPr lang="en-US" dirty="0"/>
              <a:t>application of risk management is available at appropriate levels and times; there are</a:t>
            </a:r>
          </a:p>
          <a:p>
            <a:r>
              <a:rPr lang="en-US" dirty="0"/>
              <a:t>processes for consultation with internal stakeholders. </a:t>
            </a:r>
          </a:p>
          <a:p>
            <a:endParaRPr lang="en-US" dirty="0"/>
          </a:p>
          <a:p>
            <a:r>
              <a:rPr lang="en-US" dirty="0"/>
              <a:t>These mechanisms should, where appropriate, include processes to consolidate risk information from a variety of sources, and may need to consider the sensitivity of the information. Internal risk reports can either be real-time or periodic.</a:t>
            </a:r>
          </a:p>
          <a:p>
            <a:endParaRPr lang="en-US" b="1" dirty="0"/>
          </a:p>
          <a:p>
            <a:r>
              <a:rPr lang="en-US" b="1" dirty="0"/>
              <a:t>External reporting</a:t>
            </a:r>
          </a:p>
          <a:p>
            <a:endParaRPr lang="en-US" b="1" dirty="0"/>
          </a:p>
          <a:p>
            <a:r>
              <a:rPr lang="en-US" dirty="0"/>
              <a:t>Organizations are under increasing pressure for greater transparency, mandated or</a:t>
            </a:r>
          </a:p>
          <a:p>
            <a:r>
              <a:rPr lang="en-US" dirty="0"/>
              <a:t>voluntary, and a </a:t>
            </a:r>
            <a:r>
              <a:rPr lang="en-US" b="1" dirty="0">
                <a:solidFill>
                  <a:srgbClr val="C00000"/>
                </a:solidFill>
              </a:rPr>
              <a:t>better alignment of externally reported information with that which is</a:t>
            </a:r>
          </a:p>
          <a:p>
            <a:r>
              <a:rPr lang="en-US" b="1" dirty="0">
                <a:solidFill>
                  <a:srgbClr val="C00000"/>
                </a:solidFill>
              </a:rPr>
              <a:t>reported internally</a:t>
            </a:r>
            <a:r>
              <a:rPr lang="en-US" dirty="0"/>
              <a:t>. Stakeholders expect intensified corporate dissemination regarding risk,</a:t>
            </a:r>
          </a:p>
          <a:p>
            <a:r>
              <a:rPr lang="en-US" dirty="0"/>
              <a:t>and awareness of the critical role of proper risk management. </a:t>
            </a:r>
          </a:p>
          <a:p>
            <a:endParaRPr lang="en-US" dirty="0"/>
          </a:p>
          <a:p>
            <a:r>
              <a:rPr lang="en-US" dirty="0"/>
              <a:t>In view of this, an organization should provide accurate, timely and high quality reports to meet the external stakeholders’ needs. Specifically, it should periodically conduct a review of the effectiveness of the risk management system and report to stakeholders on that, and a robust assessment of the principal risks, describing them and explaining how they are being managed or mitigated.</a:t>
            </a:r>
            <a:endParaRPr lang="en-US" b="1" dirty="0"/>
          </a:p>
          <a:p>
            <a:endParaRPr lang="en-GB" sz="900" b="1" dirty="0"/>
          </a:p>
        </p:txBody>
      </p:sp>
      <p:sp>
        <p:nvSpPr>
          <p:cNvPr id="4" name="Slide Number Placeholder 3"/>
          <p:cNvSpPr>
            <a:spLocks noGrp="1"/>
          </p:cNvSpPr>
          <p:nvPr>
            <p:ph type="sldNum" sz="quarter" idx="10"/>
          </p:nvPr>
        </p:nvSpPr>
        <p:spPr/>
        <p:txBody>
          <a:bodyPr/>
          <a:lstStyle/>
          <a:p>
            <a:fld id="{32674CE4-FBD8-4481-AEFB-CA53E599A745}" type="slidenum">
              <a:rPr lang="en-US" smtClean="0"/>
              <a:t>16</a:t>
            </a:fld>
            <a:endParaRPr lang="en-US" dirty="0"/>
          </a:p>
        </p:txBody>
      </p:sp>
    </p:spTree>
    <p:extLst>
      <p:ext uri="{BB962C8B-B14F-4D97-AF65-F5344CB8AC3E}">
        <p14:creationId xmlns:p14="http://schemas.microsoft.com/office/powerpoint/2010/main" val="389788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63550" y="438150"/>
            <a:ext cx="2651125" cy="1490663"/>
          </a:xfrm>
        </p:spPr>
      </p:sp>
      <p:sp>
        <p:nvSpPr>
          <p:cNvPr id="3" name="Notes Placeholder 2"/>
          <p:cNvSpPr>
            <a:spLocks noGrp="1"/>
          </p:cNvSpPr>
          <p:nvPr>
            <p:ph type="body" idx="1"/>
          </p:nvPr>
        </p:nvSpPr>
        <p:spPr>
          <a:xfrm>
            <a:off x="463549" y="2163977"/>
            <a:ext cx="6226363" cy="6623676"/>
          </a:xfrm>
        </p:spPr>
        <p:txBody>
          <a:bodyPr/>
          <a:lstStyle/>
          <a:p>
            <a:r>
              <a:rPr lang="en-GB" b="1" i="1" dirty="0"/>
              <a:t>Implementing risk management</a:t>
            </a:r>
            <a:endParaRPr lang="en-US" sz="400" b="1" dirty="0"/>
          </a:p>
          <a:p>
            <a:r>
              <a:rPr lang="en-US" dirty="0"/>
              <a:t>The coordination of the risk management process should be centralized: the risk office analyses and draws up information related to each process phase, and proceeds with strategic planning, in coordination with the organization’s board.</a:t>
            </a:r>
          </a:p>
          <a:p>
            <a:endParaRPr lang="en-US" dirty="0"/>
          </a:p>
          <a:p>
            <a:r>
              <a:rPr lang="en-US" dirty="0"/>
              <a:t>The risk committee sets up the criteria to select the most relevant information coming from the risk management information system. Significant risks in terms of impact or strategic level are reported by the office. The risk manager gives directions on translating strategies into risk management objectives, and monitors their achievement. The risk manager therefore finalizes the information received, by adapting it to the organizational context (down to the any single office level), in order to correct possible deviations from strategic priorities.</a:t>
            </a:r>
            <a:endParaRPr lang="en-US" i="0" u="none" strike="noStrike" kern="1200" baseline="0" dirty="0">
              <a:solidFill>
                <a:schemeClr val="tx1"/>
              </a:solidFill>
              <a:latin typeface="+mn-lt"/>
              <a:ea typeface="+mn-ea"/>
              <a:cs typeface="+mn-cs"/>
            </a:endParaRPr>
          </a:p>
          <a:p>
            <a:endParaRPr lang="en-US" b="1" i="0" u="none" strike="noStrike" kern="1200" baseline="0" dirty="0">
              <a:solidFill>
                <a:schemeClr val="tx1"/>
              </a:solidFill>
              <a:latin typeface="+mn-lt"/>
              <a:ea typeface="+mn-ea"/>
              <a:cs typeface="+mn-cs"/>
            </a:endParaRPr>
          </a:p>
          <a:p>
            <a:r>
              <a:rPr lang="en-GB" b="1" i="1" dirty="0"/>
              <a:t>Implementing risk framework</a:t>
            </a:r>
            <a:endParaRPr lang="en-US" b="1" i="1" dirty="0"/>
          </a:p>
          <a:p>
            <a:pPr fontAlgn="ctr"/>
            <a:r>
              <a:rPr lang="en-US" b="1" dirty="0"/>
              <a:t>The organization should implement the risk management framework by:</a:t>
            </a:r>
            <a:endParaRPr lang="en-GB" dirty="0"/>
          </a:p>
          <a:p>
            <a:pPr fontAlgn="ctr"/>
            <a:r>
              <a:rPr lang="en-US" dirty="0"/>
              <a:t>—        developing an appropriate plan including time and resources;</a:t>
            </a:r>
            <a:endParaRPr lang="en-GB" dirty="0"/>
          </a:p>
          <a:p>
            <a:pPr fontAlgn="ctr"/>
            <a:r>
              <a:rPr lang="en-US" dirty="0"/>
              <a:t>—        identifying where, when and how decisions are made across the organization, </a:t>
            </a:r>
            <a:endParaRPr lang="en-GB" dirty="0"/>
          </a:p>
          <a:p>
            <a:pPr fontAlgn="ctr"/>
            <a:r>
              <a:rPr lang="en-US" dirty="0"/>
              <a:t>—        modifying the applicable decision-making processes where necessary;</a:t>
            </a:r>
            <a:endParaRPr lang="en-GB" dirty="0"/>
          </a:p>
          <a:p>
            <a:pPr fontAlgn="ctr"/>
            <a:r>
              <a:rPr lang="en-US" dirty="0"/>
              <a:t>—        ensuring arrangements for managing risk are clearly understood and </a:t>
            </a:r>
            <a:r>
              <a:rPr lang="en-US" dirty="0" err="1"/>
              <a:t>practised</a:t>
            </a:r>
            <a:r>
              <a:rPr lang="en-US" dirty="0"/>
              <a:t>.</a:t>
            </a:r>
          </a:p>
          <a:p>
            <a:pPr fontAlgn="ctr"/>
            <a:endParaRPr lang="en-GB" dirty="0"/>
          </a:p>
          <a:p>
            <a:pPr fontAlgn="ctr"/>
            <a:r>
              <a:rPr lang="it-IT" dirty="0"/>
              <a:t>Successful implementation of the framework requires the engagement and awareness of stakeholders. This enables organizations to explicitly address uncertainty in decision-making.</a:t>
            </a:r>
            <a:endParaRPr lang="en-GB" dirty="0"/>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Implementing risk management process</a:t>
            </a:r>
          </a:p>
          <a:p>
            <a:r>
              <a:rPr lang="en-US" sz="1200" b="0" i="0" u="none" strike="noStrike" kern="1200" baseline="0" dirty="0">
                <a:solidFill>
                  <a:schemeClr val="tx1"/>
                </a:solidFill>
                <a:latin typeface="+mn-lt"/>
                <a:ea typeface="+mn-ea"/>
                <a:cs typeface="+mn-cs"/>
              </a:rPr>
              <a:t>The risk management process is an element of the framework, and is derived from the risk</a:t>
            </a:r>
          </a:p>
          <a:p>
            <a:r>
              <a:rPr lang="en-US" sz="1200" b="0" i="0" u="none" strike="noStrike" kern="1200" baseline="0" dirty="0">
                <a:solidFill>
                  <a:schemeClr val="tx1"/>
                </a:solidFill>
                <a:latin typeface="+mn-lt"/>
                <a:ea typeface="+mn-ea"/>
                <a:cs typeface="+mn-cs"/>
              </a:rPr>
              <a:t>management policy, which it </a:t>
            </a:r>
            <a:r>
              <a:rPr lang="en-US" sz="1200" b="0" i="0" u="none" strike="noStrike" kern="1200" baseline="0" dirty="0" err="1">
                <a:solidFill>
                  <a:schemeClr val="tx1"/>
                </a:solidFill>
                <a:latin typeface="+mn-lt"/>
                <a:ea typeface="+mn-ea"/>
                <a:cs typeface="+mn-cs"/>
              </a:rPr>
              <a:t>operationalises</a:t>
            </a:r>
            <a:r>
              <a:rPr lang="en-US" sz="1200" b="0" i="0" u="none" strike="noStrike" kern="1200" baseline="0" dirty="0">
                <a:solidFill>
                  <a:schemeClr val="tx1"/>
                </a:solidFill>
                <a:latin typeface="+mn-lt"/>
                <a:ea typeface="+mn-ea"/>
                <a:cs typeface="+mn-cs"/>
              </a:rPr>
              <a:t>. The risk management process is a systematic application of management policies, procedures and practices to the tasks of communicating, establishing the context of, assessing, monitoring and reviewing risks. It comprises the following activities:</a:t>
            </a:r>
          </a:p>
          <a:p>
            <a:r>
              <a:rPr lang="en-GB" sz="1200" b="0" i="0" u="none" strike="noStrike" kern="1200" baseline="0" dirty="0">
                <a:solidFill>
                  <a:schemeClr val="tx1"/>
                </a:solidFill>
                <a:latin typeface="+mn-lt"/>
                <a:ea typeface="+mn-ea"/>
                <a:cs typeface="+mn-cs"/>
              </a:rPr>
              <a:t>	1) Communication and consultation;</a:t>
            </a:r>
          </a:p>
          <a:p>
            <a:r>
              <a:rPr lang="en-GB" sz="1200" b="0" i="0" u="none" strike="noStrike" kern="1200" baseline="0" dirty="0">
                <a:solidFill>
                  <a:schemeClr val="tx1"/>
                </a:solidFill>
                <a:latin typeface="+mn-lt"/>
                <a:ea typeface="+mn-ea"/>
                <a:cs typeface="+mn-cs"/>
              </a:rPr>
              <a:t>	2) Context, Scope &amp; Criteria;</a:t>
            </a:r>
          </a:p>
          <a:p>
            <a:r>
              <a:rPr lang="en-GB" sz="1200" b="0" i="0" u="none" strike="noStrike" kern="1200" baseline="0" dirty="0">
                <a:solidFill>
                  <a:schemeClr val="tx1"/>
                </a:solidFill>
                <a:latin typeface="+mn-lt"/>
                <a:ea typeface="+mn-ea"/>
                <a:cs typeface="+mn-cs"/>
              </a:rPr>
              <a:t>	3) Risk Assessment:</a:t>
            </a:r>
          </a:p>
          <a:p>
            <a:r>
              <a:rPr lang="en-GB" sz="1200" b="0" i="0" u="none" strike="noStrike" kern="1200" baseline="0" dirty="0">
                <a:solidFill>
                  <a:schemeClr val="tx1"/>
                </a:solidFill>
                <a:latin typeface="+mn-lt"/>
                <a:ea typeface="+mn-ea"/>
                <a:cs typeface="+mn-cs"/>
              </a:rPr>
              <a:t>	a. Identification;	b. Analysis;</a:t>
            </a:r>
            <a:r>
              <a:rPr lang="en-GB" dirty="0"/>
              <a:t>		</a:t>
            </a:r>
            <a:r>
              <a:rPr lang="en-GB" sz="1200" b="0" i="0" u="none" strike="noStrike" kern="1200" baseline="0" dirty="0">
                <a:solidFill>
                  <a:schemeClr val="tx1"/>
                </a:solidFill>
                <a:latin typeface="+mn-lt"/>
                <a:ea typeface="+mn-ea"/>
                <a:cs typeface="+mn-cs"/>
              </a:rPr>
              <a:t>c. Evaluation;</a:t>
            </a:r>
          </a:p>
          <a:p>
            <a:r>
              <a:rPr lang="en-GB" sz="1200" b="0" i="0" u="none" strike="noStrike" kern="1200" baseline="0" dirty="0">
                <a:solidFill>
                  <a:schemeClr val="tx1"/>
                </a:solidFill>
                <a:latin typeface="+mn-lt"/>
                <a:ea typeface="+mn-ea"/>
                <a:cs typeface="+mn-cs"/>
              </a:rPr>
              <a:t>	4) Risk treatment;</a:t>
            </a:r>
          </a:p>
          <a:p>
            <a:r>
              <a:rPr lang="en-GB" sz="1200" b="0" i="0" u="none" strike="noStrike" kern="1200" baseline="0" dirty="0">
                <a:solidFill>
                  <a:schemeClr val="tx1"/>
                </a:solidFill>
                <a:latin typeface="+mn-lt"/>
                <a:ea typeface="+mn-ea"/>
                <a:cs typeface="+mn-cs"/>
              </a:rPr>
              <a:t>	5) Monitoring and review.</a:t>
            </a:r>
          </a:p>
          <a:p>
            <a:endParaRPr lang="en-US" sz="8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process should also concern the risk based audit &amp; information system support in all </a:t>
            </a:r>
            <a:r>
              <a:rPr lang="en-GB" sz="1200" b="0" i="0" u="none" strike="noStrike" kern="1200" baseline="0" dirty="0">
                <a:solidFill>
                  <a:schemeClr val="tx1"/>
                </a:solidFill>
                <a:latin typeface="+mn-lt"/>
                <a:ea typeface="+mn-ea"/>
                <a:cs typeface="+mn-cs"/>
              </a:rPr>
              <a:t>phases.</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17</a:t>
            </a:fld>
            <a:endParaRPr lang="en-US" dirty="0"/>
          </a:p>
        </p:txBody>
      </p:sp>
    </p:spTree>
    <p:extLst>
      <p:ext uri="{BB962C8B-B14F-4D97-AF65-F5344CB8AC3E}">
        <p14:creationId xmlns:p14="http://schemas.microsoft.com/office/powerpoint/2010/main" val="11875962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69900" y="454025"/>
            <a:ext cx="2647950" cy="1489075"/>
          </a:xfrm>
        </p:spPr>
      </p:sp>
      <p:sp>
        <p:nvSpPr>
          <p:cNvPr id="3" name="Notes Placeholder 2"/>
          <p:cNvSpPr>
            <a:spLocks noGrp="1"/>
          </p:cNvSpPr>
          <p:nvPr>
            <p:ph type="body" idx="1"/>
          </p:nvPr>
        </p:nvSpPr>
        <p:spPr>
          <a:xfrm>
            <a:off x="469899" y="2157411"/>
            <a:ext cx="5902325" cy="6527801"/>
          </a:xfrm>
        </p:spPr>
        <p:txBody>
          <a:bodyPr/>
          <a:lstStyle/>
          <a:p>
            <a:r>
              <a:rPr lang="en-US" b="1" i="1" dirty="0"/>
              <a:t>Monitoring and review of the framework</a:t>
            </a:r>
          </a:p>
          <a:p>
            <a:endParaRPr lang="en-US" sz="700" b="1" i="1" dirty="0"/>
          </a:p>
          <a:p>
            <a:r>
              <a:rPr lang="en-US" dirty="0"/>
              <a:t>In order to ensure that the risk management system is effective and continues to support</a:t>
            </a:r>
          </a:p>
          <a:p>
            <a:r>
              <a:rPr lang="en-US" dirty="0"/>
              <a:t>organizational performance, an organization should:</a:t>
            </a:r>
          </a:p>
          <a:p>
            <a:endParaRPr lang="en-US" dirty="0"/>
          </a:p>
          <a:p>
            <a:r>
              <a:rPr lang="en-US" dirty="0"/>
              <a:t>1. </a:t>
            </a:r>
            <a:r>
              <a:rPr lang="en-US" b="1" i="1" dirty="0"/>
              <a:t>Periodically measure progress against and deviation from the risk management policy</a:t>
            </a:r>
          </a:p>
          <a:p>
            <a:r>
              <a:rPr lang="en-US" b="1" i="1" dirty="0"/>
              <a:t>and plan</a:t>
            </a:r>
            <a:r>
              <a:rPr lang="en-US" dirty="0"/>
              <a:t>: the framework and processes should be fit-for purpose, and aligned to the</a:t>
            </a:r>
          </a:p>
          <a:p>
            <a:r>
              <a:rPr lang="en-US" dirty="0"/>
              <a:t>objectives/priorities of the organization, and relevant stakeholders should receive</a:t>
            </a:r>
          </a:p>
          <a:p>
            <a:r>
              <a:rPr lang="en-US" dirty="0"/>
              <a:t>adequate reporting to fulfil their roles and responsibilities within the </a:t>
            </a:r>
            <a:r>
              <a:rPr lang="en-GB" dirty="0"/>
              <a:t>governance structure;</a:t>
            </a:r>
          </a:p>
          <a:p>
            <a:endParaRPr lang="en-GB" dirty="0"/>
          </a:p>
          <a:p>
            <a:r>
              <a:rPr lang="en-US" dirty="0"/>
              <a:t>2. </a:t>
            </a:r>
            <a:r>
              <a:rPr lang="en-US" b="1" i="1" dirty="0"/>
              <a:t>Periodically review whether the risk management framework, policy and plan are still</a:t>
            </a:r>
          </a:p>
          <a:p>
            <a:r>
              <a:rPr lang="en-US" b="1" i="1" dirty="0"/>
              <a:t>appropriate, given the organization's external and internal context</a:t>
            </a:r>
            <a:r>
              <a:rPr lang="en-US" i="1" dirty="0"/>
              <a:t>: </a:t>
            </a:r>
            <a:r>
              <a:rPr lang="en-US" dirty="0"/>
              <a:t>the organization</a:t>
            </a:r>
          </a:p>
          <a:p>
            <a:r>
              <a:rPr lang="en-US" dirty="0"/>
              <a:t>should ensure that changes to the context, or changes to other factors affecting the</a:t>
            </a:r>
          </a:p>
          <a:p>
            <a:r>
              <a:rPr lang="en-US" dirty="0"/>
              <a:t>suitability or cost of risk management, are identified and addressed;</a:t>
            </a:r>
          </a:p>
          <a:p>
            <a:endParaRPr lang="en-US" dirty="0"/>
          </a:p>
          <a:p>
            <a:r>
              <a:rPr lang="en-US" dirty="0"/>
              <a:t>3. </a:t>
            </a:r>
            <a:r>
              <a:rPr lang="en-US" b="1" i="1" dirty="0"/>
              <a:t>Periodically review the risk management process</a:t>
            </a:r>
            <a:r>
              <a:rPr lang="en-US" i="1" dirty="0"/>
              <a:t>: </a:t>
            </a:r>
            <a:r>
              <a:rPr lang="en-US" dirty="0"/>
              <a:t>the risk management resources should</a:t>
            </a:r>
          </a:p>
          <a:p>
            <a:r>
              <a:rPr lang="en-US" dirty="0"/>
              <a:t>be sufficient, and people across the organization should have adequate skills, knowledge and competence, in line with the risk role they are required to perform </a:t>
            </a:r>
            <a:r>
              <a:rPr lang="en-GB" dirty="0"/>
              <a:t>on a daily basis;</a:t>
            </a:r>
          </a:p>
          <a:p>
            <a:endParaRPr lang="en-GB" dirty="0"/>
          </a:p>
          <a:p>
            <a:r>
              <a:rPr lang="en-US" dirty="0"/>
              <a:t>4. </a:t>
            </a:r>
            <a:r>
              <a:rPr lang="en-US" b="1" i="1" dirty="0"/>
              <a:t>Periodically review the risk management maturity level </a:t>
            </a:r>
            <a:r>
              <a:rPr lang="en-US" dirty="0"/>
              <a:t>: With a view to achieving</a:t>
            </a:r>
          </a:p>
          <a:p>
            <a:r>
              <a:rPr lang="en-US" dirty="0"/>
              <a:t>continuous improvement, an organization should self-assess the level of its risk</a:t>
            </a:r>
          </a:p>
          <a:p>
            <a:r>
              <a:rPr lang="en-US" dirty="0"/>
              <a:t>management development, to point out strengths and weaknesses and design and/or</a:t>
            </a:r>
          </a:p>
          <a:p>
            <a:r>
              <a:rPr lang="en-US" dirty="0"/>
              <a:t>review a lasting path of growth for the risk management system itself;</a:t>
            </a:r>
          </a:p>
          <a:p>
            <a:endParaRPr lang="en-US" dirty="0"/>
          </a:p>
          <a:p>
            <a:r>
              <a:rPr lang="en-US" dirty="0"/>
              <a:t>5. </a:t>
            </a:r>
            <a:r>
              <a:rPr lang="en-US" b="1" i="1" dirty="0"/>
              <a:t>Periodically report on the results of monitoring to the board</a:t>
            </a:r>
            <a:r>
              <a:rPr lang="en-US" dirty="0"/>
              <a:t>: based on the results from</a:t>
            </a:r>
          </a:p>
          <a:p>
            <a:r>
              <a:rPr lang="en-US" dirty="0"/>
              <a:t>Guidelines on risk management practices in statistical organizations</a:t>
            </a:r>
            <a:r>
              <a:rPr lang="en-US" b="1" dirty="0"/>
              <a:t> </a:t>
            </a:r>
            <a:r>
              <a:rPr lang="en-US" dirty="0"/>
              <a:t>monitoring and review, decisions should be made to improve the organization’s management of risk and its culture, ensuring that the organization is able to learn from </a:t>
            </a:r>
            <a:r>
              <a:rPr lang="en-GB" dirty="0"/>
              <a:t>risk events</a:t>
            </a:r>
          </a:p>
          <a:p>
            <a:endParaRPr lang="en-GB" dirty="0"/>
          </a:p>
          <a:p>
            <a:r>
              <a:rPr lang="en-GB" dirty="0"/>
              <a:t>6. </a:t>
            </a:r>
            <a:r>
              <a:rPr lang="en-US" b="1" i="1" dirty="0">
                <a:latin typeface="Calibri" panose="020F0502020204030204" pitchFamily="34" charset="0"/>
              </a:rPr>
              <a:t>Continually improve the framework, based on results  of  monitoring &amp;  reviews   </a:t>
            </a:r>
            <a:r>
              <a:rPr lang="en-US" b="1" dirty="0">
                <a:solidFill>
                  <a:srgbClr val="C00000"/>
                </a:solidFill>
                <a:latin typeface="Calibri" panose="020F0502020204030204" pitchFamily="34" charset="0"/>
              </a:rPr>
              <a:t>(4.6)</a:t>
            </a:r>
          </a:p>
          <a:p>
            <a:r>
              <a:rPr lang="en-US" dirty="0"/>
              <a:t>The frequent monitoring and review of risk arrangements may identify areas which can be developed and improved. Any such improvement areas will be submitted to the risk committee where they will be discussed prior to being actioned and implemented, if it is believed that they will improve the </a:t>
            </a:r>
            <a:r>
              <a:rPr lang="en-US" dirty="0" err="1"/>
              <a:t>organisation</a:t>
            </a:r>
            <a:r>
              <a:rPr lang="en-US" dirty="0"/>
              <a:t> management of risk and risk management culture. </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18</a:t>
            </a:fld>
            <a:endParaRPr lang="en-US" dirty="0"/>
          </a:p>
        </p:txBody>
      </p:sp>
    </p:spTree>
    <p:extLst>
      <p:ext uri="{BB962C8B-B14F-4D97-AF65-F5344CB8AC3E}">
        <p14:creationId xmlns:p14="http://schemas.microsoft.com/office/powerpoint/2010/main" val="25724147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19</a:t>
            </a:fld>
            <a:endParaRPr lang="en-US" dirty="0"/>
          </a:p>
        </p:txBody>
      </p:sp>
    </p:spTree>
    <p:extLst>
      <p:ext uri="{BB962C8B-B14F-4D97-AF65-F5344CB8AC3E}">
        <p14:creationId xmlns:p14="http://schemas.microsoft.com/office/powerpoint/2010/main" val="124045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8950" y="511175"/>
            <a:ext cx="2479675" cy="1395413"/>
          </a:xfrm>
        </p:spPr>
      </p:sp>
      <p:sp>
        <p:nvSpPr>
          <p:cNvPr id="3" name="Notes Placeholder 2"/>
          <p:cNvSpPr>
            <a:spLocks noGrp="1"/>
          </p:cNvSpPr>
          <p:nvPr>
            <p:ph type="body" idx="1"/>
          </p:nvPr>
        </p:nvSpPr>
        <p:spPr>
          <a:xfrm>
            <a:off x="488950" y="2151667"/>
            <a:ext cx="5486400" cy="3600450"/>
          </a:xfrm>
        </p:spPr>
        <p:txBody>
          <a:bodyPr/>
          <a:lstStyle/>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2</a:t>
            </a:fld>
            <a:endParaRPr lang="en-US" dirty="0"/>
          </a:p>
        </p:txBody>
      </p:sp>
    </p:spTree>
    <p:extLst>
      <p:ext uri="{BB962C8B-B14F-4D97-AF65-F5344CB8AC3E}">
        <p14:creationId xmlns:p14="http://schemas.microsoft.com/office/powerpoint/2010/main" val="893862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3238" y="527050"/>
            <a:ext cx="2514600" cy="1414463"/>
          </a:xfrm>
        </p:spPr>
      </p:sp>
      <p:sp>
        <p:nvSpPr>
          <p:cNvPr id="3" name="Notes Placeholder 2"/>
          <p:cNvSpPr>
            <a:spLocks noGrp="1"/>
          </p:cNvSpPr>
          <p:nvPr>
            <p:ph type="body" idx="1"/>
          </p:nvPr>
        </p:nvSpPr>
        <p:spPr>
          <a:xfrm>
            <a:off x="503237" y="2194678"/>
            <a:ext cx="5979450" cy="6682992"/>
          </a:xfrm>
        </p:spPr>
        <p:txBody>
          <a:bodyPr/>
          <a:lstStyle/>
          <a:p>
            <a:r>
              <a:rPr lang="en-US" sz="1200" b="0" i="0" u="none" strike="noStrike" kern="1200" baseline="0" dirty="0">
                <a:solidFill>
                  <a:schemeClr val="tx1"/>
                </a:solidFill>
                <a:latin typeface="+mn-lt"/>
                <a:ea typeface="+mn-ea"/>
                <a:cs typeface="+mn-cs"/>
              </a:rPr>
              <a:t>Risk management is an organizational model aimed at developing the quality of management processes; it stands out by </a:t>
            </a:r>
            <a:r>
              <a:rPr lang="en-US" sz="1200" b="0" i="0" u="none" strike="noStrike" kern="1200" baseline="0" dirty="0" err="1">
                <a:solidFill>
                  <a:schemeClr val="tx1"/>
                </a:solidFill>
                <a:latin typeface="+mn-lt"/>
                <a:ea typeface="+mn-ea"/>
                <a:cs typeface="+mn-cs"/>
              </a:rPr>
              <a:t>analysing</a:t>
            </a:r>
            <a:r>
              <a:rPr lang="en-US" sz="1200" b="0" i="0" u="none" strike="noStrike" kern="1200" baseline="0" dirty="0">
                <a:solidFill>
                  <a:schemeClr val="tx1"/>
                </a:solidFill>
                <a:latin typeface="+mn-lt"/>
                <a:ea typeface="+mn-ea"/>
                <a:cs typeface="+mn-cs"/>
              </a:rPr>
              <a:t> the events that have not materialized </a:t>
            </a:r>
            <a:r>
              <a:rPr lang="en-GB" sz="1200" b="0" i="0" u="none" strike="noStrike" kern="1200" baseline="0" dirty="0">
                <a:solidFill>
                  <a:schemeClr val="tx1"/>
                </a:solidFill>
                <a:latin typeface="+mn-lt"/>
                <a:ea typeface="+mn-ea"/>
                <a:cs typeface="+mn-cs"/>
              </a:rPr>
              <a:t>within the organization. </a:t>
            </a:r>
            <a:r>
              <a:rPr lang="en-US" sz="1200" b="0" i="0" u="none" strike="noStrike" kern="1200" baseline="0" dirty="0">
                <a:solidFill>
                  <a:schemeClr val="tx1"/>
                </a:solidFill>
                <a:latin typeface="+mn-lt"/>
                <a:ea typeface="+mn-ea"/>
                <a:cs typeface="+mn-cs"/>
              </a:rPr>
              <a:t>Unlike most managerial systems, risk management doesn’t overlap with other internal controls because it represents a different perspective that cuts across planning and control, performance evaluation system, audit, quality and so on.</a:t>
            </a:r>
          </a:p>
          <a:p>
            <a:endParaRPr lang="en-US" dirty="0"/>
          </a:p>
          <a:p>
            <a:r>
              <a:rPr lang="en-US" dirty="0"/>
              <a:t>Therefore, risk management helps the organizations bring about a higher level of quality of services and products because it supports the decision-making processes, preparing for the difficulties that could hinder the achievement of the strategic goals. In a few words, the main objective of risk management concerns protecting and </a:t>
            </a:r>
            <a:r>
              <a:rPr lang="en-GB" dirty="0"/>
              <a:t>strengthening:</a:t>
            </a:r>
          </a:p>
          <a:p>
            <a:endParaRPr lang="en-US" dirty="0"/>
          </a:p>
          <a:p>
            <a:pPr marL="1085850" lvl="2" indent="-171450">
              <a:spcAft>
                <a:spcPts val="600"/>
              </a:spcAft>
              <a:buFont typeface="Arial" panose="020B0604020202020204" pitchFamily="34" charset="0"/>
              <a:buChar char="•"/>
            </a:pPr>
            <a:r>
              <a:rPr lang="en-US" dirty="0"/>
              <a:t>Values, ethics and sense of belonging</a:t>
            </a:r>
          </a:p>
          <a:p>
            <a:pPr marL="1085850" lvl="2" indent="-171450">
              <a:spcAft>
                <a:spcPts val="600"/>
              </a:spcAft>
              <a:buFont typeface="Arial" panose="020B0604020202020204" pitchFamily="34" charset="0"/>
              <a:buChar char="•"/>
            </a:pPr>
            <a:r>
              <a:rPr lang="en-US" dirty="0"/>
              <a:t>The entity’s tangible and intangible assets</a:t>
            </a:r>
          </a:p>
          <a:p>
            <a:pPr marL="1085850" lvl="2" indent="-171450">
              <a:spcAft>
                <a:spcPts val="600"/>
              </a:spcAft>
              <a:buFont typeface="Arial" panose="020B0604020202020204" pitchFamily="34" charset="0"/>
              <a:buChar char="•"/>
            </a:pPr>
            <a:r>
              <a:rPr lang="en-GB" dirty="0"/>
              <a:t>Growth of organizational culture</a:t>
            </a:r>
          </a:p>
          <a:p>
            <a:pPr marL="1085850" lvl="2" indent="-171450">
              <a:spcAft>
                <a:spcPts val="600"/>
              </a:spcAft>
              <a:buFont typeface="Arial" panose="020B0604020202020204" pitchFamily="34" charset="0"/>
              <a:buChar char="•"/>
            </a:pPr>
            <a:r>
              <a:rPr lang="en-GB" dirty="0"/>
              <a:t>Leadership and relationship</a:t>
            </a:r>
          </a:p>
          <a:p>
            <a:pPr marL="1085850" lvl="2" indent="-171450">
              <a:spcAft>
                <a:spcPts val="600"/>
              </a:spcAft>
              <a:buFont typeface="Arial" panose="020B0604020202020204" pitchFamily="34" charset="0"/>
              <a:buChar char="•"/>
            </a:pPr>
            <a:r>
              <a:rPr lang="en-US" dirty="0"/>
              <a:t>Effectiveness and efficiency of processes</a:t>
            </a:r>
          </a:p>
          <a:p>
            <a:pPr marL="1085850" lvl="2" indent="-171450">
              <a:spcAft>
                <a:spcPts val="600"/>
              </a:spcAft>
              <a:buFont typeface="Arial" panose="020B0604020202020204" pitchFamily="34" charset="0"/>
              <a:buChar char="•"/>
            </a:pPr>
            <a:r>
              <a:rPr lang="en-GB" dirty="0"/>
              <a:t>Resources for strategic priorities</a:t>
            </a:r>
          </a:p>
          <a:p>
            <a:pPr marL="1085850" lvl="2" indent="-171450">
              <a:spcAft>
                <a:spcPts val="600"/>
              </a:spcAft>
              <a:buFont typeface="Arial" panose="020B0604020202020204" pitchFamily="34" charset="0"/>
              <a:buChar char="•"/>
            </a:pPr>
            <a:r>
              <a:rPr lang="en-GB" dirty="0"/>
              <a:t>Stakeholder’s satisfaction</a:t>
            </a:r>
          </a:p>
          <a:p>
            <a:pPr marL="1085850" lvl="2" indent="-171450">
              <a:buFont typeface="Arial" panose="020B0604020202020204" pitchFamily="34" charset="0"/>
              <a:buChar char="•"/>
            </a:pPr>
            <a:endParaRPr lang="en-GB" dirty="0"/>
          </a:p>
          <a:p>
            <a:r>
              <a:rPr lang="en-US" dirty="0"/>
              <a:t>That means that risk management is a tool to effectively manage an organization; in fact, it deals with risks and opportunities affecting the creation or the preservation of an entity’s value. risk management is defined as: “</a:t>
            </a:r>
            <a:r>
              <a:rPr lang="en-US" i="1" dirty="0"/>
              <a:t>a process, effected by an entity’s board of directors, management and other personnel, applied in a strategy setting and across the enterprise, designed to identify potential events that may affect the entity, and manage risk to be within its risk appetite, to provide reasonable assurance regarding the achievement of entity objectives</a:t>
            </a:r>
            <a:r>
              <a:rPr lang="en-US" dirty="0"/>
              <a:t>”.</a:t>
            </a:r>
          </a:p>
          <a:p>
            <a:endParaRPr lang="en-US" dirty="0"/>
          </a:p>
          <a:p>
            <a:endParaRPr lang="en-US" dirty="0"/>
          </a:p>
          <a:p>
            <a:endParaRPr lang="en-US" dirty="0"/>
          </a:p>
          <a:p>
            <a:endParaRPr lang="en-US" dirty="0"/>
          </a:p>
          <a:p>
            <a:endParaRPr lang="en-US" dirty="0"/>
          </a:p>
          <a:p>
            <a:pPr algn="r"/>
            <a:r>
              <a:rPr lang="en-US" dirty="0"/>
              <a:t>Continued on Next Page &gt;&gt;&gt;&gt;&gt;&gt;&gt;</a:t>
            </a:r>
          </a:p>
          <a:p>
            <a:endParaRPr lang="en-US" dirty="0"/>
          </a:p>
          <a:p>
            <a:endParaRPr lang="en-US" sz="1200" b="0" i="0" u="none" strike="noStrike" kern="1200" baseline="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3</a:t>
            </a:fld>
            <a:endParaRPr lang="en-US" dirty="0"/>
          </a:p>
        </p:txBody>
      </p:sp>
    </p:spTree>
    <p:extLst>
      <p:ext uri="{BB962C8B-B14F-4D97-AF65-F5344CB8AC3E}">
        <p14:creationId xmlns:p14="http://schemas.microsoft.com/office/powerpoint/2010/main" val="1196088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0700" y="530225"/>
            <a:ext cx="2509838" cy="1411288"/>
          </a:xfrm>
        </p:spPr>
      </p:sp>
      <p:sp>
        <p:nvSpPr>
          <p:cNvPr id="3" name="Notes Placeholder 2"/>
          <p:cNvSpPr>
            <a:spLocks noGrp="1"/>
          </p:cNvSpPr>
          <p:nvPr>
            <p:ph type="body" idx="1"/>
          </p:nvPr>
        </p:nvSpPr>
        <p:spPr>
          <a:xfrm>
            <a:off x="520700" y="2222958"/>
            <a:ext cx="5486400" cy="6054768"/>
          </a:xfrm>
        </p:spPr>
        <p:txBody>
          <a:bodyPr/>
          <a:lstStyle/>
          <a:p>
            <a:r>
              <a:rPr lang="en-US" dirty="0"/>
              <a:t>The definition reflects certain fundamental concepts; in particular, risk management is:</a:t>
            </a:r>
          </a:p>
          <a:p>
            <a:pPr marL="628650" lvl="1" indent="-171450">
              <a:spcAft>
                <a:spcPts val="600"/>
              </a:spcAft>
              <a:buFont typeface="Arial" panose="020B0604020202020204" pitchFamily="34" charset="0"/>
              <a:buChar char="•"/>
            </a:pPr>
            <a:r>
              <a:rPr lang="en-US" dirty="0"/>
              <a:t>A process, ongoing and flowing through an entity</a:t>
            </a:r>
          </a:p>
          <a:p>
            <a:pPr marL="628650" lvl="1" indent="-171450">
              <a:spcAft>
                <a:spcPts val="600"/>
              </a:spcAft>
              <a:buFont typeface="Arial" panose="020B0604020202020204" pitchFamily="34" charset="0"/>
              <a:buChar char="•"/>
            </a:pPr>
            <a:r>
              <a:rPr lang="en-US" dirty="0"/>
              <a:t>Effected by people at every level of an organization</a:t>
            </a:r>
          </a:p>
          <a:p>
            <a:pPr marL="628650" lvl="1" indent="-171450">
              <a:spcAft>
                <a:spcPts val="600"/>
              </a:spcAft>
              <a:buFont typeface="Arial" panose="020B0604020202020204" pitchFamily="34" charset="0"/>
              <a:buChar char="•"/>
            </a:pPr>
            <a:r>
              <a:rPr lang="en-GB" dirty="0"/>
              <a:t>Applied in strategy setting</a:t>
            </a:r>
          </a:p>
          <a:p>
            <a:pPr marL="628650" lvl="1" indent="-171450">
              <a:spcAft>
                <a:spcPts val="600"/>
              </a:spcAft>
              <a:buFont typeface="Arial" panose="020B0604020202020204" pitchFamily="34" charset="0"/>
              <a:buChar char="•"/>
            </a:pPr>
            <a:r>
              <a:rPr lang="en-US" dirty="0"/>
              <a:t>Applied across the enterprise, at every level and unit, and includes taking an entity level portfolio view of risk</a:t>
            </a:r>
          </a:p>
          <a:p>
            <a:pPr marL="628650" lvl="1" indent="-171450">
              <a:spcAft>
                <a:spcPts val="600"/>
              </a:spcAft>
              <a:buFont typeface="Arial" panose="020B0604020202020204" pitchFamily="34" charset="0"/>
              <a:buChar char="•"/>
            </a:pPr>
            <a:r>
              <a:rPr lang="en-US" dirty="0"/>
              <a:t>Designed to identify potential events that, if they occur, will affect the entity and to manage risk within its risk appetite</a:t>
            </a:r>
          </a:p>
          <a:p>
            <a:pPr marL="628650" lvl="1" indent="-171450">
              <a:spcAft>
                <a:spcPts val="600"/>
              </a:spcAft>
              <a:buFont typeface="Arial" panose="020B0604020202020204" pitchFamily="34" charset="0"/>
              <a:buChar char="•"/>
            </a:pPr>
            <a:r>
              <a:rPr lang="en-US" dirty="0"/>
              <a:t>Able to provide reasonable assurance to an entity’s management and board of </a:t>
            </a:r>
            <a:r>
              <a:rPr lang="en-GB" dirty="0"/>
              <a:t>directors</a:t>
            </a:r>
          </a:p>
          <a:p>
            <a:pPr marL="628650" lvl="1" indent="-171450">
              <a:buFont typeface="Arial" panose="020B0604020202020204" pitchFamily="34" charset="0"/>
              <a:buChar char="•"/>
            </a:pPr>
            <a:r>
              <a:rPr lang="en-US" dirty="0"/>
              <a:t>Geared to achievement of objectives in one or more separate but overlapping </a:t>
            </a:r>
            <a:r>
              <a:rPr lang="en-GB" dirty="0"/>
              <a:t>categories</a:t>
            </a:r>
          </a:p>
          <a:p>
            <a:pPr marL="628650" lvl="1" indent="-171450">
              <a:buFont typeface="Arial" panose="020B0604020202020204" pitchFamily="34" charset="0"/>
              <a:buChar char="•"/>
            </a:pPr>
            <a:endParaRPr lang="en-GB" dirty="0"/>
          </a:p>
          <a:p>
            <a:r>
              <a:rPr lang="en-US" dirty="0"/>
              <a:t>This definition is purposefully broad. It captures key concepts fundamental to how</a:t>
            </a:r>
          </a:p>
          <a:p>
            <a:r>
              <a:rPr lang="en-US" dirty="0"/>
              <a:t>companies and other organizations manage risk, providing a basis for application across organizations, industries, and sectors. It focuses directly on achievement of objectives established by a particular entity and provides a basis for defining enterprise risk </a:t>
            </a:r>
            <a:r>
              <a:rPr lang="en-GB" dirty="0"/>
              <a:t>management effectiveness.</a:t>
            </a:r>
          </a:p>
          <a:p>
            <a:endParaRPr lang="en-GB" dirty="0"/>
          </a:p>
          <a:p>
            <a:r>
              <a:rPr lang="en-US" dirty="0"/>
              <a:t>Risk management examines the events that have negative impact; they represent the risks which can prevent value creation or erode existing value. There are many risk definitions in the literature and in the standards most recognized at the international level; the standard ISO 31000:2018 defines risk as: “the effect of uncertainty on objectives”, where “an effect is a deviation from what is expected (positive and/or negative), often expressed in terms of a combination of the consequences of an event (including changes in circumstances) and the associated likelihood of occurrence” and the uncertainty is “the lack of information about the understanding or knowledge of an event, its </a:t>
            </a:r>
            <a:r>
              <a:rPr lang="en-GB" dirty="0"/>
              <a:t>consequences and likelihood”.</a:t>
            </a:r>
            <a:endParaRPr lang="en-US" dirty="0"/>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4</a:t>
            </a:fld>
            <a:endParaRPr lang="en-US" dirty="0"/>
          </a:p>
        </p:txBody>
      </p:sp>
    </p:spTree>
    <p:extLst>
      <p:ext uri="{BB962C8B-B14F-4D97-AF65-F5344CB8AC3E}">
        <p14:creationId xmlns:p14="http://schemas.microsoft.com/office/powerpoint/2010/main" val="35500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4350" y="568325"/>
            <a:ext cx="2525713" cy="1420813"/>
          </a:xfrm>
        </p:spPr>
      </p:sp>
      <p:sp>
        <p:nvSpPr>
          <p:cNvPr id="3" name="Notes Placeholder 2"/>
          <p:cNvSpPr>
            <a:spLocks noGrp="1"/>
          </p:cNvSpPr>
          <p:nvPr>
            <p:ph type="body" idx="1"/>
          </p:nvPr>
        </p:nvSpPr>
        <p:spPr>
          <a:xfrm>
            <a:off x="514350" y="2183923"/>
            <a:ext cx="6092189" cy="6582093"/>
          </a:xfrm>
        </p:spPr>
        <p:txBody>
          <a:bodyPr/>
          <a:lstStyle/>
          <a:p>
            <a:r>
              <a:rPr lang="en-US" dirty="0"/>
              <a:t>The concept of risk is more complex than the combination of likelihood and effect; it</a:t>
            </a:r>
          </a:p>
          <a:p>
            <a:r>
              <a:rPr lang="en-US" dirty="0"/>
              <a:t>comprises some issues considered by the cognitive analysis relating to the organization,</a:t>
            </a:r>
          </a:p>
          <a:p>
            <a:r>
              <a:rPr lang="en-GB" dirty="0"/>
              <a:t>including:</a:t>
            </a:r>
          </a:p>
          <a:p>
            <a:endParaRPr lang="en-GB" dirty="0"/>
          </a:p>
          <a:p>
            <a:pPr marL="628650" lvl="1" indent="-171450">
              <a:spcAft>
                <a:spcPts val="600"/>
              </a:spcAft>
              <a:buFont typeface="Arial" panose="020B0604020202020204" pitchFamily="34" charset="0"/>
              <a:buChar char="•"/>
            </a:pPr>
            <a:r>
              <a:rPr lang="en-US" b="1" dirty="0">
                <a:solidFill>
                  <a:srgbClr val="FF0000"/>
                </a:solidFill>
              </a:rPr>
              <a:t>Risk Profile</a:t>
            </a:r>
            <a:r>
              <a:rPr lang="en-US" dirty="0"/>
              <a:t>: set of risks that may affect all or part of an organization;</a:t>
            </a:r>
          </a:p>
          <a:p>
            <a:pPr marL="628650" lvl="1" indent="-171450">
              <a:buFont typeface="Arial" panose="020B0604020202020204" pitchFamily="34" charset="0"/>
              <a:buChar char="•"/>
            </a:pPr>
            <a:r>
              <a:rPr lang="en-US" b="1" dirty="0">
                <a:solidFill>
                  <a:srgbClr val="FF0000"/>
                </a:solidFill>
              </a:rPr>
              <a:t>Risk Appetite</a:t>
            </a:r>
            <a:r>
              <a:rPr lang="en-US" dirty="0"/>
              <a:t>: total amount and type of risks that an organization decides to pursue,</a:t>
            </a:r>
          </a:p>
          <a:p>
            <a:pPr>
              <a:spcAft>
                <a:spcPts val="600"/>
              </a:spcAft>
            </a:pPr>
            <a:r>
              <a:rPr lang="en-GB" dirty="0"/>
              <a:t>                  maintain or adopt</a:t>
            </a:r>
          </a:p>
          <a:p>
            <a:pPr marL="628650" lvl="1" indent="-171450">
              <a:buFont typeface="Arial" panose="020B0604020202020204" pitchFamily="34" charset="0"/>
              <a:buChar char="•"/>
            </a:pPr>
            <a:r>
              <a:rPr lang="en-US" b="1" dirty="0">
                <a:solidFill>
                  <a:srgbClr val="FF0000"/>
                </a:solidFill>
              </a:rPr>
              <a:t>Risk Perception</a:t>
            </a:r>
            <a:r>
              <a:rPr lang="en-US" dirty="0"/>
              <a:t>, which describes how people perceive risks according to their values</a:t>
            </a:r>
          </a:p>
          <a:p>
            <a:pPr>
              <a:spcAft>
                <a:spcPts val="600"/>
              </a:spcAft>
            </a:pPr>
            <a:r>
              <a:rPr lang="en-GB" dirty="0"/>
              <a:t>                  and interests</a:t>
            </a:r>
          </a:p>
          <a:p>
            <a:pPr marL="628650" lvl="1" indent="-171450">
              <a:buFont typeface="Arial" panose="020B0604020202020204" pitchFamily="34" charset="0"/>
              <a:buChar char="•"/>
            </a:pPr>
            <a:r>
              <a:rPr lang="en-US" b="1" dirty="0">
                <a:solidFill>
                  <a:srgbClr val="FF0000"/>
                </a:solidFill>
              </a:rPr>
              <a:t>Risk Attitude</a:t>
            </a:r>
            <a:r>
              <a:rPr lang="en-US" dirty="0"/>
              <a:t>. (Existing Risk Profile). If an organization is particularly effective in</a:t>
            </a:r>
          </a:p>
          <a:p>
            <a:r>
              <a:rPr lang="en-US" dirty="0"/>
              <a:t>                  managing certain types of risks, it may be willing to take on more risk in that</a:t>
            </a:r>
          </a:p>
          <a:p>
            <a:pPr>
              <a:spcAft>
                <a:spcPts val="600"/>
              </a:spcAft>
            </a:pPr>
            <a:r>
              <a:rPr lang="en-US" dirty="0"/>
              <a:t>                  category, conversely, it may not have any appetite in that area.</a:t>
            </a:r>
          </a:p>
          <a:p>
            <a:pPr marL="628650" lvl="1" indent="-171450">
              <a:buFont typeface="Arial" panose="020B0604020202020204" pitchFamily="34" charset="0"/>
              <a:buChar char="•"/>
            </a:pPr>
            <a:r>
              <a:rPr lang="en-US" b="1" dirty="0">
                <a:solidFill>
                  <a:srgbClr val="FF0000"/>
                </a:solidFill>
              </a:rPr>
              <a:t>Risk Acceptance</a:t>
            </a:r>
            <a:r>
              <a:rPr lang="en-US" dirty="0"/>
              <a:t>, which refers to the maximum potential impact of a risk event that</a:t>
            </a:r>
          </a:p>
          <a:p>
            <a:pPr>
              <a:spcAft>
                <a:spcPts val="600"/>
              </a:spcAft>
            </a:pPr>
            <a:r>
              <a:rPr lang="en-US" dirty="0"/>
              <a:t>                  an organization could withstand. Often, appetite will be well below acceptance.</a:t>
            </a:r>
          </a:p>
          <a:p>
            <a:pPr marL="628650" lvl="1" indent="-171450">
              <a:buFont typeface="Arial" panose="020B0604020202020204" pitchFamily="34" charset="0"/>
              <a:buChar char="•"/>
            </a:pPr>
            <a:r>
              <a:rPr lang="en-US" b="1" dirty="0">
                <a:solidFill>
                  <a:srgbClr val="FF0000"/>
                </a:solidFill>
              </a:rPr>
              <a:t>Risk Capacity</a:t>
            </a:r>
            <a:r>
              <a:rPr lang="en-US" dirty="0"/>
              <a:t>, which is the maximum level of risk that an organization can assume</a:t>
            </a:r>
          </a:p>
          <a:p>
            <a:pPr>
              <a:spcAft>
                <a:spcPts val="600"/>
              </a:spcAft>
            </a:pPr>
            <a:r>
              <a:rPr lang="en-US" dirty="0"/>
              <a:t>                  without violating the regulatory burden;</a:t>
            </a:r>
          </a:p>
          <a:p>
            <a:pPr marL="628650" lvl="1" indent="-171450">
              <a:buFont typeface="Arial" panose="020B0604020202020204" pitchFamily="34" charset="0"/>
              <a:buChar char="•"/>
            </a:pPr>
            <a:r>
              <a:rPr lang="en-US" b="1" dirty="0">
                <a:solidFill>
                  <a:srgbClr val="FF0000"/>
                </a:solidFill>
              </a:rPr>
              <a:t>Risk Retention</a:t>
            </a:r>
            <a:r>
              <a:rPr lang="en-US" dirty="0"/>
              <a:t>, which considers stakeholders’ conservative return expectations and a</a:t>
            </a:r>
          </a:p>
          <a:p>
            <a:pPr>
              <a:spcAft>
                <a:spcPts val="600"/>
              </a:spcAft>
            </a:pPr>
            <a:r>
              <a:rPr lang="en-US" dirty="0"/>
              <a:t>                  very low appetite for risk-taking.</a:t>
            </a:r>
          </a:p>
          <a:p>
            <a:pPr marL="628650" lvl="1" indent="-171450">
              <a:buFont typeface="Arial" panose="020B0604020202020204" pitchFamily="34" charset="0"/>
              <a:buChar char="•"/>
            </a:pPr>
            <a:r>
              <a:rPr lang="en-US" b="1" dirty="0">
                <a:solidFill>
                  <a:srgbClr val="FF0000"/>
                </a:solidFill>
              </a:rPr>
              <a:t>Risk Tolerance</a:t>
            </a:r>
            <a:r>
              <a:rPr lang="en-US" dirty="0"/>
              <a:t>, which is the level of variation that the entity is willing to accept</a:t>
            </a:r>
          </a:p>
          <a:p>
            <a:r>
              <a:rPr lang="en-GB" dirty="0"/>
              <a:t>                  around specific objectives.</a:t>
            </a:r>
          </a:p>
          <a:p>
            <a:endParaRPr lang="en-US" dirty="0"/>
          </a:p>
          <a:p>
            <a:r>
              <a:rPr lang="en-US" dirty="0"/>
              <a:t>All of these issues should be considered to assess the overall risk level of the organization</a:t>
            </a:r>
          </a:p>
        </p:txBody>
      </p:sp>
      <p:sp>
        <p:nvSpPr>
          <p:cNvPr id="4" name="Slide Number Placeholder 3"/>
          <p:cNvSpPr>
            <a:spLocks noGrp="1"/>
          </p:cNvSpPr>
          <p:nvPr>
            <p:ph type="sldNum" sz="quarter" idx="10"/>
          </p:nvPr>
        </p:nvSpPr>
        <p:spPr/>
        <p:txBody>
          <a:bodyPr/>
          <a:lstStyle/>
          <a:p>
            <a:fld id="{CF2FD335-6D8E-486A-8F5F-DFC7325903FF}" type="slidenum">
              <a:rPr lang="en-US" smtClean="0"/>
              <a:t>5</a:t>
            </a:fld>
            <a:endParaRPr lang="en-US" dirty="0"/>
          </a:p>
        </p:txBody>
      </p:sp>
    </p:spTree>
    <p:extLst>
      <p:ext uri="{BB962C8B-B14F-4D97-AF65-F5344CB8AC3E}">
        <p14:creationId xmlns:p14="http://schemas.microsoft.com/office/powerpoint/2010/main" val="809984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5938" y="549275"/>
            <a:ext cx="2516187" cy="1416050"/>
          </a:xfrm>
        </p:spPr>
      </p:sp>
      <p:sp>
        <p:nvSpPr>
          <p:cNvPr id="3" name="Notes Placeholder 2"/>
          <p:cNvSpPr>
            <a:spLocks noGrp="1"/>
          </p:cNvSpPr>
          <p:nvPr>
            <p:ph type="body" idx="1"/>
          </p:nvPr>
        </p:nvSpPr>
        <p:spPr>
          <a:xfrm>
            <a:off x="515938" y="2274570"/>
            <a:ext cx="5850572" cy="6549390"/>
          </a:xfrm>
        </p:spPr>
        <p:txBody>
          <a:bodyPr/>
          <a:lstStyle/>
          <a:p>
            <a:r>
              <a:rPr lang="en-US" dirty="0"/>
              <a:t>The identification of the "enabling factors" and the "causes" related to a risk,</a:t>
            </a:r>
          </a:p>
          <a:p>
            <a:r>
              <a:rPr lang="en-US" dirty="0"/>
              <a:t>could contribute significantly to specifying the context in which the risk can occur, allowing</a:t>
            </a:r>
          </a:p>
          <a:p>
            <a:r>
              <a:rPr lang="en-US" dirty="0"/>
              <a:t>risk owners, to adopt the necessary preventive measures.</a:t>
            </a:r>
          </a:p>
          <a:p>
            <a:endParaRPr lang="en-US" dirty="0"/>
          </a:p>
          <a:p>
            <a:r>
              <a:rPr lang="en-US" dirty="0"/>
              <a:t>While the enabling factor represents an organizational/social/environmental circumstance</a:t>
            </a:r>
          </a:p>
          <a:p>
            <a:r>
              <a:rPr lang="en-US" dirty="0"/>
              <a:t>which facilitates a </a:t>
            </a:r>
            <a:r>
              <a:rPr lang="en-US" dirty="0" err="1"/>
              <a:t>behaviour</a:t>
            </a:r>
            <a:r>
              <a:rPr lang="en-US" dirty="0"/>
              <a:t> that could result in a risk, the cause is the reason why the</a:t>
            </a:r>
          </a:p>
          <a:p>
            <a:r>
              <a:rPr lang="en-US" dirty="0"/>
              <a:t>action has been undertaken. Therefore, the root-cause analysis can help organizations</a:t>
            </a:r>
          </a:p>
          <a:p>
            <a:r>
              <a:rPr lang="en-US" dirty="0"/>
              <a:t>distinguish risks that could be effectively tackled from those which can only be partially dealt</a:t>
            </a:r>
          </a:p>
          <a:p>
            <a:r>
              <a:rPr lang="en-GB" dirty="0"/>
              <a:t>with.</a:t>
            </a:r>
          </a:p>
        </p:txBody>
      </p:sp>
      <p:sp>
        <p:nvSpPr>
          <p:cNvPr id="4" name="Slide Number Placeholder 3"/>
          <p:cNvSpPr>
            <a:spLocks noGrp="1"/>
          </p:cNvSpPr>
          <p:nvPr>
            <p:ph type="sldNum" sz="quarter" idx="10"/>
          </p:nvPr>
        </p:nvSpPr>
        <p:spPr/>
        <p:txBody>
          <a:bodyPr/>
          <a:lstStyle/>
          <a:p>
            <a:fld id="{32674CE4-FBD8-4481-AEFB-CA53E599A745}" type="slidenum">
              <a:rPr lang="en-US" smtClean="0"/>
              <a:t>6</a:t>
            </a:fld>
            <a:endParaRPr lang="en-US" dirty="0"/>
          </a:p>
        </p:txBody>
      </p:sp>
    </p:spTree>
    <p:extLst>
      <p:ext uri="{BB962C8B-B14F-4D97-AF65-F5344CB8AC3E}">
        <p14:creationId xmlns:p14="http://schemas.microsoft.com/office/powerpoint/2010/main" val="4027430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3875" y="588963"/>
            <a:ext cx="2495550" cy="1403350"/>
          </a:xfrm>
        </p:spPr>
      </p:sp>
      <p:sp>
        <p:nvSpPr>
          <p:cNvPr id="3" name="Notes Placeholder 2"/>
          <p:cNvSpPr>
            <a:spLocks noGrp="1"/>
          </p:cNvSpPr>
          <p:nvPr>
            <p:ph type="body" idx="1"/>
          </p:nvPr>
        </p:nvSpPr>
        <p:spPr>
          <a:xfrm>
            <a:off x="498475" y="2262991"/>
            <a:ext cx="5845175" cy="6422222"/>
          </a:xfrm>
        </p:spPr>
        <p:txBody>
          <a:bodyPr/>
          <a:lstStyle/>
          <a:p>
            <a:endParaRPr lang="en-GB"/>
          </a:p>
        </p:txBody>
      </p:sp>
      <p:sp>
        <p:nvSpPr>
          <p:cNvPr id="4" name="Slide Number Placeholder 3"/>
          <p:cNvSpPr>
            <a:spLocks noGrp="1"/>
          </p:cNvSpPr>
          <p:nvPr>
            <p:ph type="sldNum" sz="quarter" idx="10"/>
          </p:nvPr>
        </p:nvSpPr>
        <p:spPr/>
        <p:txBody>
          <a:bodyPr/>
          <a:lstStyle/>
          <a:p>
            <a:fld id="{32674CE4-FBD8-4481-AEFB-CA53E599A745}" type="slidenum">
              <a:rPr lang="en-US" smtClean="0"/>
              <a:t>7</a:t>
            </a:fld>
            <a:endParaRPr lang="en-US" dirty="0"/>
          </a:p>
        </p:txBody>
      </p:sp>
    </p:spTree>
    <p:extLst>
      <p:ext uri="{BB962C8B-B14F-4D97-AF65-F5344CB8AC3E}">
        <p14:creationId xmlns:p14="http://schemas.microsoft.com/office/powerpoint/2010/main" val="4186986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623888"/>
            <a:ext cx="2589213" cy="1457325"/>
          </a:xfrm>
        </p:spPr>
      </p:sp>
      <p:sp>
        <p:nvSpPr>
          <p:cNvPr id="3" name="Notes Placeholder 2"/>
          <p:cNvSpPr>
            <a:spLocks noGrp="1"/>
          </p:cNvSpPr>
          <p:nvPr>
            <p:ph type="body" idx="1"/>
          </p:nvPr>
        </p:nvSpPr>
        <p:spPr>
          <a:xfrm>
            <a:off x="536103" y="2324615"/>
            <a:ext cx="5778199" cy="6213904"/>
          </a:xfrm>
        </p:spPr>
        <p:txBody>
          <a:bodyPr/>
          <a:lstStyle/>
          <a:p>
            <a:r>
              <a:rPr lang="en-US" b="1" dirty="0"/>
              <a:t>Participant Feedback</a:t>
            </a:r>
          </a:p>
          <a:p>
            <a:endParaRPr lang="en-US" dirty="0"/>
          </a:p>
          <a:p>
            <a:r>
              <a:rPr lang="en-US" dirty="0"/>
              <a:t>If you choose Best Retailer IT, you can consider yourself to be a </a:t>
            </a:r>
            <a:r>
              <a:rPr lang="en-US" b="1" dirty="0">
                <a:solidFill>
                  <a:srgbClr val="C00000"/>
                </a:solidFill>
              </a:rPr>
              <a:t>risk seeker</a:t>
            </a:r>
            <a:r>
              <a:rPr lang="en-US" dirty="0"/>
              <a:t>, and if you chose New Retailer IT, you could be considered </a:t>
            </a:r>
            <a:r>
              <a:rPr lang="en-US" b="1" dirty="0">
                <a:solidFill>
                  <a:srgbClr val="C00000"/>
                </a:solidFill>
              </a:rPr>
              <a:t>averse to risk</a:t>
            </a:r>
            <a:r>
              <a:rPr lang="en-US" dirty="0">
                <a:solidFill>
                  <a:srgbClr val="C00000"/>
                </a:solidFill>
              </a:rPr>
              <a:t>.</a:t>
            </a:r>
          </a:p>
          <a:p>
            <a:endParaRPr lang="en-US" dirty="0">
              <a:solidFill>
                <a:srgbClr val="C00000"/>
              </a:solidFill>
            </a:endParaRPr>
          </a:p>
          <a:p>
            <a:r>
              <a:rPr lang="en-US" dirty="0"/>
              <a:t>Risk seekers will choose the option with the most at stake (40% chance that costs can increase to £850,000) but the most favorable outcome ($300,000 cost).</a:t>
            </a:r>
          </a:p>
          <a:p>
            <a:endParaRPr lang="en-US" dirty="0"/>
          </a:p>
          <a:p>
            <a:r>
              <a:rPr lang="en-US" dirty="0"/>
              <a:t>Risk averse individuals will choose the safest option (80% chance of high reliability at a cost of £750,000) with a life-long guarantee. However, this is the costly option.</a:t>
            </a:r>
          </a:p>
          <a:p>
            <a:endParaRPr lang="en-US" dirty="0"/>
          </a:p>
          <a:p>
            <a:r>
              <a:rPr lang="en-US" b="1" dirty="0">
                <a:solidFill>
                  <a:srgbClr val="C00000"/>
                </a:solidFill>
              </a:rPr>
              <a:t>As a risk seeker would the following scenario change your mind?</a:t>
            </a:r>
          </a:p>
          <a:p>
            <a:endParaRPr lang="en-US" b="1" dirty="0"/>
          </a:p>
          <a:p>
            <a:r>
              <a:rPr lang="en-US" dirty="0"/>
              <a:t>Given the competition from New Retailer IT, Best Retailer IT has proposed the following incentive: a 70% guarantee of providing reliable equipment and parts at a cost of £300,000. There is still however a 30% chance that the equipment will fail – in which case, the costs can increase to $850,000.</a:t>
            </a:r>
          </a:p>
          <a:p>
            <a:endParaRPr lang="en-US" dirty="0"/>
          </a:p>
          <a:p>
            <a:r>
              <a:rPr lang="en-US" b="1" dirty="0">
                <a:solidFill>
                  <a:srgbClr val="C00000"/>
                </a:solidFill>
              </a:rPr>
              <a:t>Would this change your choice of retailer?</a:t>
            </a:r>
          </a:p>
          <a:p>
            <a:endParaRPr lang="en-US" dirty="0"/>
          </a:p>
          <a:p>
            <a:r>
              <a:rPr lang="en-US" dirty="0"/>
              <a:t>As Best Retailer IT’s guarantees increase, its offer becomes attractive to even the most risk-averse individuals because of the massive savings it offers compared with New Retailer IT.</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8</a:t>
            </a:fld>
            <a:endParaRPr lang="en-US" dirty="0"/>
          </a:p>
        </p:txBody>
      </p:sp>
    </p:spTree>
    <p:extLst>
      <p:ext uri="{BB962C8B-B14F-4D97-AF65-F5344CB8AC3E}">
        <p14:creationId xmlns:p14="http://schemas.microsoft.com/office/powerpoint/2010/main" val="749033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risk management framework (system) provides the infrastructure for delivering, maintaining and governing risk management throughout the organization. As a part of this framework, an organization should set up:</a:t>
            </a:r>
          </a:p>
          <a:p>
            <a:endParaRPr lang="en-US" dirty="0"/>
          </a:p>
          <a:p>
            <a:r>
              <a:rPr lang="en-US" b="1" dirty="0">
                <a:solidFill>
                  <a:srgbClr val="FF0000"/>
                </a:solidFill>
              </a:rPr>
              <a:t>A risk management mandate</a:t>
            </a:r>
            <a:r>
              <a:rPr lang="en-US" dirty="0"/>
              <a:t>, that is the board’s statement for setting the direction and priorities for risk management, and through which “who does what” is established, and the proper authorization and necessary resources are given. This is the main expression of the governance of risk, through which the organization’s board engages stakeholders in locating the different responsibilities for managing </a:t>
            </a:r>
            <a:r>
              <a:rPr lang="en-GB" dirty="0"/>
              <a:t>risks.</a:t>
            </a:r>
          </a:p>
          <a:p>
            <a:endParaRPr lang="en-GB" dirty="0"/>
          </a:p>
          <a:p>
            <a:r>
              <a:rPr lang="en-US" b="1" dirty="0">
                <a:solidFill>
                  <a:srgbClr val="FF0000"/>
                </a:solidFill>
              </a:rPr>
              <a:t>A risk strategy</a:t>
            </a:r>
            <a:r>
              <a:rPr lang="en-US" dirty="0"/>
              <a:t>, that points out how risk management supports the organization’s overall strategy and related objectives. It takes into consideration the external and internal context, focusing in particular on key stakeholders’ demands.</a:t>
            </a:r>
          </a:p>
          <a:p>
            <a:endParaRPr lang="en-US" dirty="0"/>
          </a:p>
          <a:p>
            <a:r>
              <a:rPr lang="en-US" b="1" dirty="0">
                <a:solidFill>
                  <a:srgbClr val="FF0000"/>
                </a:solidFill>
              </a:rPr>
              <a:t>A risk policy </a:t>
            </a:r>
            <a:r>
              <a:rPr lang="en-US" dirty="0"/>
              <a:t>that provides a clear and concise outline of the organization’s requirements for risk management within the organization’s overall approach to governance. It includes the risk appetite statement, the human resources training program for supporting the risk management process, as well as a definition of risk </a:t>
            </a:r>
            <a:r>
              <a:rPr lang="en-GB" dirty="0"/>
              <a:t>assessment criteria.</a:t>
            </a:r>
          </a:p>
          <a:p>
            <a:endParaRPr lang="en-GB" dirty="0"/>
          </a:p>
          <a:p>
            <a:r>
              <a:rPr lang="en-US" b="1" dirty="0">
                <a:solidFill>
                  <a:srgbClr val="FF0000"/>
                </a:solidFill>
              </a:rPr>
              <a:t>An integrated risk approach </a:t>
            </a:r>
            <a:r>
              <a:rPr lang="en-US" dirty="0"/>
              <a:t>supports quality management in improving statistical data integrity and quality, through identification, analysis and treatment of risks inherent to statistical and over-arching processes.</a:t>
            </a:r>
            <a:endParaRPr lang="en-US" dirty="0">
              <a:solidFill>
                <a:schemeClr val="bg2">
                  <a:lumMod val="10000"/>
                </a:schemeClr>
              </a:solidFill>
            </a:endParaRPr>
          </a:p>
          <a:p>
            <a:endParaRPr lang="en-US" dirty="0">
              <a:solidFill>
                <a:schemeClr val="bg2">
                  <a:lumMod val="10000"/>
                </a:schemeClr>
              </a:solidFill>
            </a:endParaRPr>
          </a:p>
          <a:p>
            <a:pPr algn="just">
              <a:spcBef>
                <a:spcPts val="0"/>
              </a:spcBef>
              <a:buClr>
                <a:schemeClr val="accent1">
                  <a:lumMod val="60000"/>
                  <a:lumOff val="40000"/>
                </a:schemeClr>
              </a:buClr>
              <a:defRPr/>
            </a:pPr>
            <a:r>
              <a:rPr lang="en-US" dirty="0">
                <a:solidFill>
                  <a:schemeClr val="bg2">
                    <a:lumMod val="10000"/>
                  </a:schemeClr>
                </a:solidFill>
              </a:rPr>
              <a:t>The framework assists in managing risks effectively through the application of the risk management process at varying levels and within specific contexts of the organization</a:t>
            </a:r>
            <a:r>
              <a:rPr lang="it-IT" dirty="0">
                <a:solidFill>
                  <a:schemeClr val="bg2">
                    <a:lumMod val="10000"/>
                  </a:schemeClr>
                </a:solidFill>
              </a:rPr>
              <a:t>. </a:t>
            </a:r>
          </a:p>
          <a:p>
            <a:pPr algn="just">
              <a:spcBef>
                <a:spcPts val="0"/>
              </a:spcBef>
              <a:buClr>
                <a:schemeClr val="accent1">
                  <a:lumMod val="60000"/>
                  <a:lumOff val="40000"/>
                </a:schemeClr>
              </a:buClr>
              <a:defRPr/>
            </a:pPr>
            <a:endParaRPr lang="it-IT" dirty="0">
              <a:solidFill>
                <a:schemeClr val="bg2">
                  <a:lumMod val="10000"/>
                </a:schemeClr>
              </a:solidFill>
            </a:endParaRPr>
          </a:p>
          <a:p>
            <a:pPr marL="296034" indent="-296034" algn="just">
              <a:spcBef>
                <a:spcPts val="0"/>
              </a:spcBef>
              <a:buClr>
                <a:schemeClr val="accent1">
                  <a:lumMod val="60000"/>
                  <a:lumOff val="40000"/>
                </a:schemeClr>
              </a:buClr>
              <a:buFont typeface="Wingdings" panose="05000000000000000000" pitchFamily="2" charset="2"/>
              <a:buChar char="q"/>
              <a:defRPr/>
            </a:pPr>
            <a:r>
              <a:rPr lang="en-US" dirty="0">
                <a:solidFill>
                  <a:schemeClr val="bg2">
                    <a:lumMod val="10000"/>
                  </a:schemeClr>
                </a:solidFill>
              </a:rPr>
              <a:t>The framework ensures that information about risk derived from the risk management process is adequately reported and used as a basis for decision making and accountability at all relevant organizational levels.</a:t>
            </a:r>
          </a:p>
          <a:p>
            <a:pPr marL="296034" indent="-296034" algn="just">
              <a:spcBef>
                <a:spcPts val="0"/>
              </a:spcBef>
              <a:buClr>
                <a:schemeClr val="accent1">
                  <a:lumMod val="60000"/>
                  <a:lumOff val="40000"/>
                </a:schemeClr>
              </a:buClr>
              <a:buFont typeface="Wingdings" panose="05000000000000000000" pitchFamily="2" charset="2"/>
              <a:buChar char="q"/>
              <a:defRPr/>
            </a:pPr>
            <a:endParaRPr lang="en-US" dirty="0">
              <a:solidFill>
                <a:schemeClr val="bg2">
                  <a:lumMod val="10000"/>
                </a:schemeClr>
              </a:solidFill>
            </a:endParaRPr>
          </a:p>
          <a:p>
            <a:pPr marL="296034" indent="-296034" algn="just" defTabSz="947311">
              <a:spcBef>
                <a:spcPts val="0"/>
              </a:spcBef>
              <a:buClr>
                <a:schemeClr val="accent1">
                  <a:lumMod val="60000"/>
                  <a:lumOff val="40000"/>
                </a:schemeClr>
              </a:buClr>
              <a:buFont typeface="Wingdings" panose="05000000000000000000" pitchFamily="2" charset="2"/>
              <a:buChar char="q"/>
              <a:defRPr/>
            </a:pPr>
            <a:r>
              <a:rPr lang="en-US" dirty="0">
                <a:solidFill>
                  <a:schemeClr val="bg2">
                    <a:lumMod val="10000"/>
                  </a:schemeClr>
                </a:solidFill>
              </a:rPr>
              <a:t>The framework is not intended to prescribe a management system, but rather to assist the organization to integrate risk management into its overall management system. </a:t>
            </a:r>
          </a:p>
          <a:p>
            <a:pPr marL="296034" indent="-296034" algn="just" defTabSz="947311">
              <a:spcBef>
                <a:spcPts val="0"/>
              </a:spcBef>
              <a:buClr>
                <a:schemeClr val="accent1">
                  <a:lumMod val="60000"/>
                  <a:lumOff val="40000"/>
                </a:schemeClr>
              </a:buClr>
              <a:buFont typeface="Wingdings" panose="05000000000000000000" pitchFamily="2" charset="2"/>
              <a:buChar char="q"/>
              <a:defRPr/>
            </a:pPr>
            <a:endParaRPr lang="en-US" dirty="0">
              <a:solidFill>
                <a:schemeClr val="bg2">
                  <a:lumMod val="10000"/>
                </a:schemeClr>
              </a:solidFill>
            </a:endParaRPr>
          </a:p>
          <a:p>
            <a:pPr marL="296034" indent="-296034" algn="just" defTabSz="947311">
              <a:spcBef>
                <a:spcPts val="0"/>
              </a:spcBef>
              <a:buClr>
                <a:schemeClr val="accent1">
                  <a:lumMod val="60000"/>
                  <a:lumOff val="40000"/>
                </a:schemeClr>
              </a:buClr>
              <a:buFont typeface="Wingdings" panose="05000000000000000000" pitchFamily="2" charset="2"/>
              <a:buChar char="q"/>
              <a:defRPr/>
            </a:pPr>
            <a:r>
              <a:rPr lang="en-US" dirty="0">
                <a:solidFill>
                  <a:schemeClr val="bg2">
                    <a:lumMod val="10000"/>
                  </a:schemeClr>
                </a:solidFill>
              </a:rPr>
              <a:t>If an organization's existing management practices and processes include components of risk management or if the organization has already adopted a formal risk management process for particular types of risk or situations, then these should be critically reviewed and assessed </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9</a:t>
            </a:fld>
            <a:endParaRPr lang="en-US" dirty="0"/>
          </a:p>
        </p:txBody>
      </p:sp>
    </p:spTree>
    <p:extLst>
      <p:ext uri="{BB962C8B-B14F-4D97-AF65-F5344CB8AC3E}">
        <p14:creationId xmlns:p14="http://schemas.microsoft.com/office/powerpoint/2010/main" val="2371232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609600" y="2389009"/>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endParaRPr kumimoji="0" lang="en-US" dirty="0"/>
          </a:p>
        </p:txBody>
      </p:sp>
      <p:sp>
        <p:nvSpPr>
          <p:cNvPr id="17" name="Footer Placeholder 16"/>
          <p:cNvSpPr>
            <a:spLocks noGrp="1"/>
          </p:cNvSpPr>
          <p:nvPr>
            <p:ph type="ftr" sz="quarter" idx="11"/>
          </p:nvPr>
        </p:nvSpPr>
        <p:spPr>
          <a:xfrm>
            <a:off x="7265116" y="4205288"/>
            <a:ext cx="1727200" cy="457200"/>
          </a:xfrm>
        </p:spPr>
        <p:txBody>
          <a:bodyPr/>
          <a:lstStyle>
            <a:lvl1pPr>
              <a:defRPr>
                <a:solidFill>
                  <a:schemeClr val="accent2">
                    <a:lumMod val="75000"/>
                  </a:schemeClr>
                </a:solidFill>
              </a:defRPr>
            </a:lvl1pPr>
          </a:lstStyle>
          <a:p>
            <a:r>
              <a:rPr lang="en-US"/>
              <a:t>Add a footer</a:t>
            </a:r>
            <a:endParaRPr lang="en-US" dirty="0"/>
          </a:p>
        </p:txBody>
      </p:sp>
      <p:sp>
        <p:nvSpPr>
          <p:cNvPr id="28" name="Date Placeholder 27"/>
          <p:cNvSpPr>
            <a:spLocks noGrp="1"/>
          </p:cNvSpPr>
          <p:nvPr>
            <p:ph type="dt" sz="half" idx="10"/>
          </p:nvPr>
        </p:nvSpPr>
        <p:spPr>
          <a:xfrm>
            <a:off x="9043832" y="4206240"/>
            <a:ext cx="1280160" cy="457200"/>
          </a:xfrm>
        </p:spPr>
        <p:txBody>
          <a:bodyPr/>
          <a:lstStyle>
            <a:lvl1pPr>
              <a:defRPr>
                <a:solidFill>
                  <a:schemeClr val="accent2">
                    <a:lumMod val="75000"/>
                  </a:schemeClr>
                </a:solidFill>
              </a:defRPr>
            </a:lvl1pPr>
          </a:lstStyle>
          <a:p>
            <a:fld id="{4E708F12-96AD-4ED4-8132-A78F5E42C1F5}" type="datetime1">
              <a:rPr lang="en-US" smtClean="0"/>
              <a:pPr/>
              <a:t>8/29/2018</a:t>
            </a:fld>
            <a:endParaRPr lang="en-US" dirty="0"/>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lvl1pPr>
              <a:defRPr/>
            </a:lvl1pPr>
            <a:lvl5pPr>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7FA170-8299-44AD-AEEF-FC686C3D7804}" type="datetime1">
              <a:rPr lang="en-US" smtClean="0"/>
              <a:t>8/29/2018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6784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9042400" y="1143000"/>
            <a:ext cx="2540000" cy="5448300"/>
          </a:xfrm>
        </p:spPr>
        <p:txBody>
          <a:bodyPr vert="eaVert"/>
          <a:lstStyle>
            <a:lvl1pPr>
              <a:defRPr/>
            </a:lvl1pPr>
          </a:lstStyle>
          <a:p>
            <a:r>
              <a:rPr kumimoji="0" lang="en-US" dirty="0"/>
              <a:t>Edit Master title style</a:t>
            </a:r>
          </a:p>
        </p:txBody>
      </p:sp>
      <p:sp>
        <p:nvSpPr>
          <p:cNvPr id="3" name="Vertical Text Placeholder 2"/>
          <p:cNvSpPr>
            <a:spLocks noGrp="1"/>
          </p:cNvSpPr>
          <p:nvPr>
            <p:ph type="body" orient="vert" idx="1" hasCustomPrompt="1"/>
          </p:nvPr>
        </p:nvSpPr>
        <p:spPr>
          <a:xfrm>
            <a:off x="609600" y="1143000"/>
            <a:ext cx="8331200" cy="5448300"/>
          </a:xfrm>
        </p:spPr>
        <p:txBody>
          <a:bodyPr vert="eaVert"/>
          <a:lstStyle>
            <a:lvl5pPr>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2231763A-68EC-4ECD-9620-D9FE9CDDD622}" type="datetime1">
              <a:rPr lang="en-US" smtClean="0"/>
              <a:t>8/29/2018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97808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lvl1pPr>
              <a:defRPr/>
            </a:lvl1pPr>
            <a:lvl5pPr>
              <a:defRPr/>
            </a:lvl5pPr>
            <a:lvl6pPr>
              <a:defRPr/>
            </a:lvl6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98BEDD-6160-49BB-B372-861DE7DE9BA5}" type="datetime1">
              <a:rPr lang="en-US" smtClean="0"/>
              <a:t>8/29/2018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68322"/>
            <a:ext cx="10363200" cy="1362075"/>
          </a:xfrm>
        </p:spPr>
        <p:txBody>
          <a:bodyPr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r>
              <a:rPr kumimoji="0" lang="en-US"/>
              <a:t>Click to edit Master title style</a:t>
            </a:r>
            <a:endParaRPr kumimoji="0" lang="en-US" dirty="0"/>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AAE819F-B7FD-4B29-8F66-9E318144BC2A}" type="datetime1">
              <a:rPr lang="en-US" smtClean="0"/>
              <a:t>8/29/2018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70512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Content Placeholder 3"/>
          <p:cNvSpPr>
            <a:spLocks noGrp="1"/>
          </p:cNvSpPr>
          <p:nvPr>
            <p:ph sz="half" idx="2"/>
          </p:nvPr>
        </p:nvSpPr>
        <p:spPr>
          <a:xfrm>
            <a:off x="6197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D4CA159C-B6E0-4F10-9F4A-2FA57003B139}" type="datetime1">
              <a:rPr lang="en-US" smtClean="0"/>
              <a:t>8/29/2018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xmlns="">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Text Placeholder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8" name="Footer Placeholder 27"/>
          <p:cNvSpPr>
            <a:spLocks noGrp="1"/>
          </p:cNvSpPr>
          <p:nvPr>
            <p:ph type="ftr" sz="quarter" idx="12"/>
          </p:nvPr>
        </p:nvSpPr>
        <p:spPr/>
        <p:txBody>
          <a:bodyPr rtlCol="0"/>
          <a:lstStyle/>
          <a:p>
            <a:r>
              <a:rPr lang="en-US" dirty="0"/>
              <a:t>Add a footer</a:t>
            </a:r>
          </a:p>
        </p:txBody>
      </p:sp>
      <p:sp>
        <p:nvSpPr>
          <p:cNvPr id="26" name="Date Placeholder 25"/>
          <p:cNvSpPr>
            <a:spLocks noGrp="1"/>
          </p:cNvSpPr>
          <p:nvPr>
            <p:ph type="dt" sz="half" idx="10"/>
          </p:nvPr>
        </p:nvSpPr>
        <p:spPr/>
        <p:txBody>
          <a:bodyPr rtlCol="0"/>
          <a:lstStyle/>
          <a:p>
            <a:fld id="{8170CBBB-D1D1-4386-A5E9-07F3477B78F3}" type="datetime1">
              <a:rPr lang="en-US" smtClean="0"/>
              <a:t>8/29/2018</a:t>
            </a:fld>
            <a:endParaRPr lang="en-US" dirty="0"/>
          </a:p>
        </p:txBody>
      </p:sp>
      <p:sp>
        <p:nvSpPr>
          <p:cNvPr id="27" name="Slide Number Placeholder 26"/>
          <p:cNvSpPr>
            <a:spLocks noGrp="1"/>
          </p:cNvSpPr>
          <p:nvPr>
            <p:ph type="sldNum" sz="quarter" idx="11"/>
          </p:nvPr>
        </p:nvSpPr>
        <p:spPr/>
        <p:txBody>
          <a:bodyPr rtlCol="0"/>
          <a:lstStyle/>
          <a:p>
            <a:fld id="{401CF334-2D5C-4859-84A6-CA7E6E43FAEB}" type="slidenum">
              <a:rPr lang="en-US" smtClean="0"/>
              <a:t>‹#›</a:t>
            </a:fld>
            <a:endParaRPr lang="en-US" dirty="0"/>
          </a:p>
        </p:txBody>
      </p:sp>
    </p:spTree>
    <p:extLst>
      <p:ext uri="{BB962C8B-B14F-4D97-AF65-F5344CB8AC3E}">
        <p14:creationId xmlns:p14="http://schemas.microsoft.com/office/powerpoint/2010/main" val="3707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4" name="Footer Placeholder 3"/>
          <p:cNvSpPr>
            <a:spLocks noGrp="1"/>
          </p:cNvSpPr>
          <p:nvPr>
            <p:ph type="ftr" sz="quarter" idx="11"/>
          </p:nvPr>
        </p:nvSpPr>
        <p:spPr>
          <a:xfrm>
            <a:off x="7010400" y="612648"/>
            <a:ext cx="1767840" cy="457200"/>
          </a:xfrm>
        </p:spPr>
        <p:txBody>
          <a:bodyPr/>
          <a:lstStyle/>
          <a:p>
            <a:r>
              <a:rPr lang="en-US" dirty="0"/>
              <a:t>Add a footer</a:t>
            </a:r>
          </a:p>
        </p:txBody>
      </p:sp>
      <p:sp>
        <p:nvSpPr>
          <p:cNvPr id="3" name="Date Placeholder 2"/>
          <p:cNvSpPr>
            <a:spLocks noGrp="1"/>
          </p:cNvSpPr>
          <p:nvPr>
            <p:ph type="dt" sz="half" idx="10"/>
          </p:nvPr>
        </p:nvSpPr>
        <p:spPr>
          <a:xfrm>
            <a:off x="8778240" y="612648"/>
            <a:ext cx="1276352" cy="457200"/>
          </a:xfrm>
        </p:spPr>
        <p:txBody>
          <a:bodyPr/>
          <a:lstStyle/>
          <a:p>
            <a:fld id="{9FA4CAD8-0EA7-4615-B69B-B2F199EF3A93}" type="datetime1">
              <a:rPr lang="en-US" smtClean="0"/>
              <a:t>8/29/2018</a:t>
            </a:fld>
            <a:endParaRPr lang="en-US" dirty="0"/>
          </a:p>
        </p:txBody>
      </p:sp>
      <p:sp>
        <p:nvSpPr>
          <p:cNvPr id="5" name="Slide Number Placeholder 4"/>
          <p:cNvSpPr>
            <a:spLocks noGrp="1"/>
          </p:cNvSpPr>
          <p:nvPr>
            <p:ph type="sldNum" sz="quarter" idx="12"/>
          </p:nvPr>
        </p:nvSpPr>
        <p:spPr>
          <a:xfrm>
            <a:off x="10899648" y="2272"/>
            <a:ext cx="1016000" cy="365760"/>
          </a:xfrm>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B9234BD7-6953-492C-921B-E68B2D7F14C8}" type="datetime1">
              <a:rPr lang="en-US" smtClean="0"/>
              <a:t>8/29/2018</a:t>
            </a:fld>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37995" y="1101970"/>
            <a:ext cx="4511040" cy="877824"/>
          </a:xfrm>
        </p:spPr>
        <p:txBody>
          <a:bodyPr anchor="b"/>
          <a:lstStyle>
            <a:lvl1pPr algn="l">
              <a:buNone/>
              <a:defRPr sz="1800" b="1"/>
            </a:lvl1pPr>
          </a:lstStyle>
          <a:p>
            <a:r>
              <a:rPr kumimoji="0" lang="en-US" dirty="0"/>
              <a:t>Edit Master title style</a:t>
            </a:r>
          </a:p>
        </p:txBody>
      </p:sp>
      <p:sp>
        <p:nvSpPr>
          <p:cNvPr id="4" name="Content Placeholder 3"/>
          <p:cNvSpPr>
            <a:spLocks noGrp="1"/>
          </p:cNvSpPr>
          <p:nvPr>
            <p:ph sz="half" idx="1"/>
          </p:nvPr>
        </p:nvSpPr>
        <p:spPr>
          <a:xfrm>
            <a:off x="203200" y="776287"/>
            <a:ext cx="6803136" cy="580508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3" name="Text Placeholder 2"/>
          <p:cNvSpPr>
            <a:spLocks noGrp="1"/>
          </p:cNvSpPr>
          <p:nvPr>
            <p:ph type="body" idx="2"/>
          </p:nvPr>
        </p:nvSpPr>
        <p:spPr>
          <a:xfrm>
            <a:off x="7137995" y="2010727"/>
            <a:ext cx="4511040" cy="4580573"/>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35A17D9B-D4D3-4E23-88DF-2E354FA43196}" type="datetime1">
              <a:rPr lang="en-US" smtClean="0"/>
              <a:t>8/29/2018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49868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41F67C5-D04E-4576-B61C-12ABA14BBD6C}" type="datetime1">
              <a:rPr lang="en-US" smtClean="0"/>
              <a:t>8/29/2018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88361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endParaRPr kumimoji="0" lang="en-US" dirty="0"/>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1100">
                <a:solidFill>
                  <a:schemeClr val="accent2">
                    <a:lumMod val="75000"/>
                  </a:schemeClr>
                </a:solidFill>
              </a:defRPr>
            </a:lvl1pPr>
          </a:lstStyle>
          <a:p>
            <a:r>
              <a:rPr lang="en-US"/>
              <a:t>Add a footer</a:t>
            </a:r>
            <a:endParaRPr lang="en-US" dirty="0"/>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1100">
                <a:solidFill>
                  <a:schemeClr val="accent2">
                    <a:lumMod val="75000"/>
                  </a:schemeClr>
                </a:solidFill>
              </a:defRPr>
            </a:lvl1pPr>
          </a:lstStyle>
          <a:p>
            <a:fld id="{C20F09E4-6EA4-4BF3-9FC8-FF40373B88E6}" type="datetime1">
              <a:rPr lang="en-US" smtClean="0"/>
              <a:pPr/>
              <a:t>8/29/2018</a:t>
            </a:fld>
            <a:endParaRPr lang="en-US" dirty="0"/>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cid:image006.jpg@01D21421.4FC9899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Risk Management in Statistical Organizations</a:t>
            </a:r>
          </a:p>
        </p:txBody>
      </p:sp>
    </p:spTree>
    <p:extLst>
      <p:ext uri="{BB962C8B-B14F-4D97-AF65-F5344CB8AC3E}">
        <p14:creationId xmlns:p14="http://schemas.microsoft.com/office/powerpoint/2010/main" val="32169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xmlns="" id="{5E78EA4E-9147-40CC-AE5B-24DEF534FF4E}"/>
              </a:ext>
            </a:extLst>
          </p:cNvPr>
          <p:cNvSpPr/>
          <p:nvPr/>
        </p:nvSpPr>
        <p:spPr>
          <a:xfrm>
            <a:off x="285136" y="1362182"/>
            <a:ext cx="11661057" cy="5299587"/>
          </a:xfrm>
          <a:prstGeom prst="roundRect">
            <a:avLst/>
          </a:prstGeom>
          <a:solidFill>
            <a:schemeClr val="bg1"/>
          </a:solidFill>
          <a:ln w="444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9" name="Straight Connector 8">
            <a:extLst>
              <a:ext uri="{FF2B5EF4-FFF2-40B4-BE49-F238E27FC236}">
                <a16:creationId xmlns:a16="http://schemas.microsoft.com/office/drawing/2014/main" xmlns="" id="{2C6E4EE1-7FEC-430E-B0DC-381B1102F7E7}"/>
              </a:ext>
            </a:extLst>
          </p:cNvPr>
          <p:cNvCxnSpPr>
            <a:cxnSpLocks/>
          </p:cNvCxnSpPr>
          <p:nvPr/>
        </p:nvCxnSpPr>
        <p:spPr>
          <a:xfrm flipH="1">
            <a:off x="2688432" y="1394137"/>
            <a:ext cx="9833" cy="5235678"/>
          </a:xfrm>
          <a:prstGeom prst="line">
            <a:avLst/>
          </a:prstGeom>
          <a:ln w="34925">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xmlns="" id="{22E4C580-5B48-46E8-8002-7338256BB823}"/>
              </a:ext>
            </a:extLst>
          </p:cNvPr>
          <p:cNvCxnSpPr>
            <a:cxnSpLocks/>
          </p:cNvCxnSpPr>
          <p:nvPr/>
        </p:nvCxnSpPr>
        <p:spPr>
          <a:xfrm>
            <a:off x="8057538" y="1400295"/>
            <a:ext cx="0" cy="5261474"/>
          </a:xfrm>
          <a:prstGeom prst="line">
            <a:avLst/>
          </a:prstGeom>
          <a:ln w="34925">
            <a:solidFill>
              <a:srgbClr val="00FF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xmlns="" id="{A279D403-0783-406A-86C2-49014CC01E11}"/>
              </a:ext>
            </a:extLst>
          </p:cNvPr>
          <p:cNvSpPr txBox="1"/>
          <p:nvPr/>
        </p:nvSpPr>
        <p:spPr>
          <a:xfrm>
            <a:off x="448443" y="1734431"/>
            <a:ext cx="2113592" cy="3662541"/>
          </a:xfrm>
          <a:prstGeom prst="rect">
            <a:avLst/>
          </a:prstGeom>
          <a:noFill/>
        </p:spPr>
        <p:txBody>
          <a:bodyPr wrap="square" rtlCol="0">
            <a:spAutoFit/>
          </a:bodyPr>
          <a:lstStyle/>
          <a:p>
            <a:pPr marL="228600" indent="-228600">
              <a:spcAft>
                <a:spcPts val="600"/>
              </a:spcAft>
              <a:buAutoNum type="alphaLcParenR"/>
            </a:pPr>
            <a:r>
              <a:rPr lang="en-US" sz="1200" dirty="0">
                <a:solidFill>
                  <a:schemeClr val="accent2">
                    <a:lumMod val="50000"/>
                  </a:schemeClr>
                </a:solidFill>
              </a:rPr>
              <a:t>Consider culture, values &amp; human behaviors</a:t>
            </a:r>
          </a:p>
          <a:p>
            <a:pPr marL="228600" indent="-228600">
              <a:spcAft>
                <a:spcPts val="600"/>
              </a:spcAft>
              <a:buAutoNum type="alphaLcParenR"/>
            </a:pPr>
            <a:r>
              <a:rPr lang="en-US" sz="1200" dirty="0">
                <a:solidFill>
                  <a:schemeClr val="accent2">
                    <a:lumMod val="50000"/>
                  </a:schemeClr>
                </a:solidFill>
              </a:rPr>
              <a:t>Use common language and update information</a:t>
            </a:r>
          </a:p>
          <a:p>
            <a:pPr marL="228600" indent="-228600">
              <a:spcAft>
                <a:spcPts val="600"/>
              </a:spcAft>
              <a:buAutoNum type="alphaLcParenR"/>
            </a:pPr>
            <a:r>
              <a:rPr lang="en-US" sz="1200" dirty="0">
                <a:solidFill>
                  <a:schemeClr val="accent2">
                    <a:lumMod val="50000"/>
                  </a:schemeClr>
                </a:solidFill>
              </a:rPr>
              <a:t>Build Tailor-made tools</a:t>
            </a:r>
          </a:p>
          <a:p>
            <a:pPr marL="228600" indent="-228600">
              <a:spcAft>
                <a:spcPts val="600"/>
              </a:spcAft>
              <a:buAutoNum type="alphaLcParenR"/>
            </a:pPr>
            <a:r>
              <a:rPr lang="en-US" sz="1200" dirty="0">
                <a:solidFill>
                  <a:schemeClr val="accent2">
                    <a:lumMod val="50000"/>
                  </a:schemeClr>
                </a:solidFill>
              </a:rPr>
              <a:t>Address to real risks</a:t>
            </a:r>
          </a:p>
          <a:p>
            <a:pPr marL="228600" indent="-228600">
              <a:spcAft>
                <a:spcPts val="600"/>
              </a:spcAft>
              <a:buAutoNum type="alphaLcParenR"/>
            </a:pPr>
            <a:r>
              <a:rPr lang="en-US" sz="1200" dirty="0">
                <a:solidFill>
                  <a:schemeClr val="accent2">
                    <a:lumMod val="50000"/>
                  </a:schemeClr>
                </a:solidFill>
              </a:rPr>
              <a:t>Be Systematic and structured</a:t>
            </a:r>
          </a:p>
          <a:p>
            <a:pPr marL="228600" indent="-228600">
              <a:spcAft>
                <a:spcPts val="600"/>
              </a:spcAft>
              <a:buAutoNum type="alphaLcParenR"/>
            </a:pPr>
            <a:r>
              <a:rPr lang="en-US" sz="1200" dirty="0">
                <a:solidFill>
                  <a:schemeClr val="accent2">
                    <a:lumMod val="50000"/>
                  </a:schemeClr>
                </a:solidFill>
              </a:rPr>
              <a:t>Promote transparency and staff involvement </a:t>
            </a:r>
          </a:p>
          <a:p>
            <a:pPr marL="228600" indent="-228600">
              <a:spcAft>
                <a:spcPts val="600"/>
              </a:spcAft>
              <a:buAutoNum type="alphaLcParenR"/>
            </a:pPr>
            <a:r>
              <a:rPr lang="en-US" sz="1200" dirty="0">
                <a:solidFill>
                  <a:schemeClr val="accent2">
                    <a:lumMod val="50000"/>
                  </a:schemeClr>
                </a:solidFill>
              </a:rPr>
              <a:t>Be embedded in decision-making processes</a:t>
            </a:r>
          </a:p>
          <a:p>
            <a:pPr marL="228600" indent="-228600">
              <a:spcAft>
                <a:spcPts val="600"/>
              </a:spcAft>
              <a:buAutoNum type="alphaLcParenR"/>
            </a:pPr>
            <a:r>
              <a:rPr lang="en-US" sz="1200" dirty="0">
                <a:solidFill>
                  <a:schemeClr val="accent2">
                    <a:lumMod val="50000"/>
                  </a:schemeClr>
                </a:solidFill>
              </a:rPr>
              <a:t>Protect and preserve every asset</a:t>
            </a:r>
          </a:p>
          <a:p>
            <a:pPr marL="228600" indent="-228600">
              <a:spcAft>
                <a:spcPts val="600"/>
              </a:spcAft>
              <a:buAutoNum type="alphaLcParenR"/>
            </a:pPr>
            <a:r>
              <a:rPr lang="en-US" sz="1200" dirty="0">
                <a:solidFill>
                  <a:schemeClr val="accent2">
                    <a:lumMod val="50000"/>
                  </a:schemeClr>
                </a:solidFill>
              </a:rPr>
              <a:t>Become dynamic and responsive </a:t>
            </a:r>
          </a:p>
        </p:txBody>
      </p:sp>
      <p:sp>
        <p:nvSpPr>
          <p:cNvPr id="19" name="Arrow: Down 18">
            <a:extLst>
              <a:ext uri="{FF2B5EF4-FFF2-40B4-BE49-F238E27FC236}">
                <a16:creationId xmlns:a16="http://schemas.microsoft.com/office/drawing/2014/main" xmlns="" id="{D5B8E73C-02F2-4D33-9D1B-1258FA0F467E}"/>
              </a:ext>
            </a:extLst>
          </p:cNvPr>
          <p:cNvSpPr/>
          <p:nvPr/>
        </p:nvSpPr>
        <p:spPr>
          <a:xfrm rot="10800000">
            <a:off x="3053232" y="5753325"/>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Rectangle 45">
            <a:extLst>
              <a:ext uri="{FF2B5EF4-FFF2-40B4-BE49-F238E27FC236}">
                <a16:creationId xmlns:a16="http://schemas.microsoft.com/office/drawing/2014/main" xmlns="" id="{4EFF4BA3-FCC6-4687-A632-FB0C07E6FD0B}"/>
              </a:ext>
            </a:extLst>
          </p:cNvPr>
          <p:cNvSpPr/>
          <p:nvPr/>
        </p:nvSpPr>
        <p:spPr>
          <a:xfrm>
            <a:off x="588962" y="785525"/>
            <a:ext cx="1832553"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3200" b="1" cap="none" spc="0" dirty="0">
                <a:ln/>
                <a:solidFill>
                  <a:schemeClr val="tx2"/>
                </a:solidFill>
                <a:effectLst/>
              </a:rPr>
              <a:t>Principles</a:t>
            </a:r>
          </a:p>
        </p:txBody>
      </p:sp>
      <p:sp>
        <p:nvSpPr>
          <p:cNvPr id="47" name="Rectangle 46">
            <a:extLst>
              <a:ext uri="{FF2B5EF4-FFF2-40B4-BE49-F238E27FC236}">
                <a16:creationId xmlns:a16="http://schemas.microsoft.com/office/drawing/2014/main" xmlns="" id="{A6FCAC4A-E28E-4532-88C3-DAFE4E2D9C90}"/>
              </a:ext>
            </a:extLst>
          </p:cNvPr>
          <p:cNvSpPr/>
          <p:nvPr/>
        </p:nvSpPr>
        <p:spPr>
          <a:xfrm>
            <a:off x="4300467" y="767324"/>
            <a:ext cx="2117887"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3200" b="1" cap="none" spc="0" dirty="0">
                <a:ln/>
                <a:solidFill>
                  <a:schemeClr val="tx2"/>
                </a:solidFill>
                <a:effectLst/>
              </a:rPr>
              <a:t>Framework</a:t>
            </a:r>
          </a:p>
        </p:txBody>
      </p:sp>
      <p:sp>
        <p:nvSpPr>
          <p:cNvPr id="48" name="Rectangle 47">
            <a:extLst>
              <a:ext uri="{FF2B5EF4-FFF2-40B4-BE49-F238E27FC236}">
                <a16:creationId xmlns:a16="http://schemas.microsoft.com/office/drawing/2014/main" xmlns="" id="{C86A51D7-9551-4597-B4A3-6201E3F2EFA1}"/>
              </a:ext>
            </a:extLst>
          </p:cNvPr>
          <p:cNvSpPr/>
          <p:nvPr/>
        </p:nvSpPr>
        <p:spPr>
          <a:xfrm>
            <a:off x="9211316" y="764115"/>
            <a:ext cx="1470082"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3200" b="1" cap="none" spc="0" dirty="0">
                <a:ln/>
                <a:solidFill>
                  <a:schemeClr val="tx2"/>
                </a:solidFill>
                <a:effectLst/>
              </a:rPr>
              <a:t>Process</a:t>
            </a:r>
          </a:p>
        </p:txBody>
      </p:sp>
      <p:sp>
        <p:nvSpPr>
          <p:cNvPr id="2" name="Rectangle 1">
            <a:extLst>
              <a:ext uri="{FF2B5EF4-FFF2-40B4-BE49-F238E27FC236}">
                <a16:creationId xmlns:a16="http://schemas.microsoft.com/office/drawing/2014/main" xmlns="" id="{1D07BCC9-5BA1-4E1B-AD0F-E83D7234E09D}"/>
              </a:ext>
            </a:extLst>
          </p:cNvPr>
          <p:cNvSpPr/>
          <p:nvPr/>
        </p:nvSpPr>
        <p:spPr>
          <a:xfrm>
            <a:off x="2699395" y="1394137"/>
            <a:ext cx="5333840" cy="525951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xmlns="" id="{CE0DEBCA-EFF0-4B36-BB44-68EC7E277BB3}"/>
              </a:ext>
            </a:extLst>
          </p:cNvPr>
          <p:cNvSpPr/>
          <p:nvPr/>
        </p:nvSpPr>
        <p:spPr>
          <a:xfrm>
            <a:off x="2877705" y="6067711"/>
            <a:ext cx="499081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Monitoring &amp; review of the framework (4.5)</a:t>
            </a:r>
          </a:p>
        </p:txBody>
      </p:sp>
      <p:sp>
        <p:nvSpPr>
          <p:cNvPr id="15" name="Rectangle: Rounded Corners 14">
            <a:extLst>
              <a:ext uri="{FF2B5EF4-FFF2-40B4-BE49-F238E27FC236}">
                <a16:creationId xmlns:a16="http://schemas.microsoft.com/office/drawing/2014/main" xmlns="" id="{34EB9714-54C0-4C3F-83AB-4CD913DA56A3}"/>
              </a:ext>
            </a:extLst>
          </p:cNvPr>
          <p:cNvSpPr/>
          <p:nvPr/>
        </p:nvSpPr>
        <p:spPr>
          <a:xfrm>
            <a:off x="2881433" y="4769322"/>
            <a:ext cx="1801432"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Continual improvement of the network </a:t>
            </a:r>
          </a:p>
          <a:p>
            <a:pPr algn="ctr"/>
            <a:r>
              <a:rPr lang="en-GB" sz="1600" b="1" dirty="0"/>
              <a:t>(4.6)</a:t>
            </a:r>
          </a:p>
        </p:txBody>
      </p:sp>
      <p:sp>
        <p:nvSpPr>
          <p:cNvPr id="16" name="Rectangle: Rounded Corners 15">
            <a:extLst>
              <a:ext uri="{FF2B5EF4-FFF2-40B4-BE49-F238E27FC236}">
                <a16:creationId xmlns:a16="http://schemas.microsoft.com/office/drawing/2014/main" xmlns="" id="{645C19D8-6779-438C-9816-AAD33C232C33}"/>
              </a:ext>
            </a:extLst>
          </p:cNvPr>
          <p:cNvSpPr/>
          <p:nvPr/>
        </p:nvSpPr>
        <p:spPr>
          <a:xfrm>
            <a:off x="4834782" y="4778266"/>
            <a:ext cx="3033736"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t>Implementing risk management (4.4)</a:t>
            </a:r>
          </a:p>
          <a:p>
            <a:pPr algn="ctr">
              <a:spcAft>
                <a:spcPts val="600"/>
              </a:spcAft>
            </a:pPr>
            <a:r>
              <a:rPr lang="en-GB" sz="1200" b="1" dirty="0"/>
              <a:t>Implementing risk framework (4.4.1)</a:t>
            </a:r>
          </a:p>
          <a:p>
            <a:pPr algn="ctr">
              <a:spcAft>
                <a:spcPts val="600"/>
              </a:spcAft>
            </a:pPr>
            <a:r>
              <a:rPr lang="en-GB" sz="1200" b="1" dirty="0"/>
              <a:t>Implementing risk mgmt. process (4.4.2)</a:t>
            </a:r>
          </a:p>
        </p:txBody>
      </p:sp>
      <p:sp>
        <p:nvSpPr>
          <p:cNvPr id="14" name="Rectangle: Rounded Corners 13">
            <a:extLst>
              <a:ext uri="{FF2B5EF4-FFF2-40B4-BE49-F238E27FC236}">
                <a16:creationId xmlns:a16="http://schemas.microsoft.com/office/drawing/2014/main" xmlns="" id="{EEA84C40-EAB6-4AD5-8C7C-6E3F2EB6B548}"/>
              </a:ext>
            </a:extLst>
          </p:cNvPr>
          <p:cNvSpPr/>
          <p:nvPr/>
        </p:nvSpPr>
        <p:spPr>
          <a:xfrm>
            <a:off x="2877704" y="2111171"/>
            <a:ext cx="4990813" cy="2509151"/>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400"/>
              </a:spcAft>
            </a:pPr>
            <a:r>
              <a:rPr lang="en-GB" sz="1400" b="1" dirty="0"/>
              <a:t>Design of framework for managing risk (4.3)</a:t>
            </a:r>
          </a:p>
          <a:p>
            <a:pPr algn="ctr">
              <a:spcAft>
                <a:spcPts val="400"/>
              </a:spcAft>
            </a:pPr>
            <a:r>
              <a:rPr lang="en-GB" sz="1400" b="1" dirty="0"/>
              <a:t>Understanding the organisation and its context (4.3.1)</a:t>
            </a:r>
          </a:p>
          <a:p>
            <a:pPr algn="ctr">
              <a:spcAft>
                <a:spcPts val="400"/>
              </a:spcAft>
            </a:pPr>
            <a:r>
              <a:rPr lang="en-GB" sz="1400" b="1" dirty="0"/>
              <a:t>Establishing Risk Management policy (4.3.2)</a:t>
            </a:r>
          </a:p>
          <a:p>
            <a:pPr algn="ctr">
              <a:spcAft>
                <a:spcPts val="400"/>
              </a:spcAft>
            </a:pPr>
            <a:r>
              <a:rPr lang="en-GB" sz="1400" b="1" dirty="0"/>
              <a:t>Accountability (4.3.3)</a:t>
            </a:r>
          </a:p>
          <a:p>
            <a:pPr algn="ctr">
              <a:spcAft>
                <a:spcPts val="400"/>
              </a:spcAft>
            </a:pPr>
            <a:r>
              <a:rPr lang="en-GB" sz="1400" b="1" dirty="0"/>
              <a:t>Integration into organisational processes (4.3.4)</a:t>
            </a:r>
          </a:p>
          <a:p>
            <a:pPr algn="ctr">
              <a:spcAft>
                <a:spcPts val="400"/>
              </a:spcAft>
            </a:pPr>
            <a:r>
              <a:rPr lang="en-GB" sz="1400" b="1" dirty="0"/>
              <a:t>Resources (4.3.5)</a:t>
            </a:r>
          </a:p>
          <a:p>
            <a:pPr algn="ctr">
              <a:spcAft>
                <a:spcPts val="400"/>
              </a:spcAft>
            </a:pPr>
            <a:r>
              <a:rPr lang="en-GB" sz="1400" b="1" dirty="0"/>
              <a:t>Establishing internal </a:t>
            </a:r>
            <a:r>
              <a:rPr lang="en-GB" sz="1400" b="1" dirty="0" err="1"/>
              <a:t>comms</a:t>
            </a:r>
            <a:r>
              <a:rPr lang="en-GB" sz="1400" b="1" dirty="0"/>
              <a:t> &amp; reporting mechanisms (4.3.6)</a:t>
            </a:r>
          </a:p>
          <a:p>
            <a:pPr algn="ctr">
              <a:spcAft>
                <a:spcPts val="400"/>
              </a:spcAft>
            </a:pPr>
            <a:r>
              <a:rPr lang="en-GB" sz="1400" b="1" dirty="0"/>
              <a:t>Establishing external </a:t>
            </a:r>
            <a:r>
              <a:rPr lang="en-GB" sz="1400" b="1" dirty="0" err="1"/>
              <a:t>comms</a:t>
            </a:r>
            <a:r>
              <a:rPr lang="en-GB" sz="1400" b="1" dirty="0"/>
              <a:t> &amp; reporting mechanisms (4.3.7)</a:t>
            </a:r>
          </a:p>
        </p:txBody>
      </p:sp>
      <p:sp>
        <p:nvSpPr>
          <p:cNvPr id="12" name="Rectangle: Rounded Corners 11">
            <a:extLst>
              <a:ext uri="{FF2B5EF4-FFF2-40B4-BE49-F238E27FC236}">
                <a16:creationId xmlns:a16="http://schemas.microsoft.com/office/drawing/2014/main" xmlns="" id="{3D58F195-1CC0-462D-918E-749C84384CE4}"/>
              </a:ext>
            </a:extLst>
          </p:cNvPr>
          <p:cNvSpPr/>
          <p:nvPr/>
        </p:nvSpPr>
        <p:spPr>
          <a:xfrm>
            <a:off x="3277665" y="1524709"/>
            <a:ext cx="416349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Mandate &amp; Commitment (4.2)</a:t>
            </a:r>
          </a:p>
        </p:txBody>
      </p:sp>
      <p:sp>
        <p:nvSpPr>
          <p:cNvPr id="17" name="Arrow: Left-Right 16">
            <a:extLst>
              <a:ext uri="{FF2B5EF4-FFF2-40B4-BE49-F238E27FC236}">
                <a16:creationId xmlns:a16="http://schemas.microsoft.com/office/drawing/2014/main" xmlns="" id="{C88C6E46-0580-499B-800A-5E84D569B44A}"/>
              </a:ext>
            </a:extLst>
          </p:cNvPr>
          <p:cNvSpPr/>
          <p:nvPr/>
        </p:nvSpPr>
        <p:spPr>
          <a:xfrm rot="5400000">
            <a:off x="6860006" y="1858387"/>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Down 22">
            <a:extLst>
              <a:ext uri="{FF2B5EF4-FFF2-40B4-BE49-F238E27FC236}">
                <a16:creationId xmlns:a16="http://schemas.microsoft.com/office/drawing/2014/main" xmlns="" id="{107D6273-525F-4166-A2E5-6BF39B377AF9}"/>
              </a:ext>
            </a:extLst>
          </p:cNvPr>
          <p:cNvSpPr/>
          <p:nvPr/>
        </p:nvSpPr>
        <p:spPr>
          <a:xfrm>
            <a:off x="7441157" y="446368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Down 21">
            <a:extLst>
              <a:ext uri="{FF2B5EF4-FFF2-40B4-BE49-F238E27FC236}">
                <a16:creationId xmlns:a16="http://schemas.microsoft.com/office/drawing/2014/main" xmlns="" id="{BC226F49-A4EB-444F-9538-626E2942140E}"/>
              </a:ext>
            </a:extLst>
          </p:cNvPr>
          <p:cNvSpPr/>
          <p:nvPr/>
        </p:nvSpPr>
        <p:spPr>
          <a:xfrm>
            <a:off x="7427610" y="5753325"/>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Left-Right 17">
            <a:extLst>
              <a:ext uri="{FF2B5EF4-FFF2-40B4-BE49-F238E27FC236}">
                <a16:creationId xmlns:a16="http://schemas.microsoft.com/office/drawing/2014/main" xmlns="" id="{9960D5FB-E5B0-40EA-8128-61356124017C}"/>
              </a:ext>
            </a:extLst>
          </p:cNvPr>
          <p:cNvSpPr/>
          <p:nvPr/>
        </p:nvSpPr>
        <p:spPr>
          <a:xfrm rot="5400000">
            <a:off x="3279118" y="1845210"/>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Down 20">
            <a:extLst>
              <a:ext uri="{FF2B5EF4-FFF2-40B4-BE49-F238E27FC236}">
                <a16:creationId xmlns:a16="http://schemas.microsoft.com/office/drawing/2014/main" xmlns="" id="{3E26318F-5A72-4E75-A4B5-C74118ECF911}"/>
              </a:ext>
            </a:extLst>
          </p:cNvPr>
          <p:cNvSpPr/>
          <p:nvPr/>
        </p:nvSpPr>
        <p:spPr>
          <a:xfrm rot="10800000">
            <a:off x="3035694" y="4474630"/>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Down 23">
            <a:extLst>
              <a:ext uri="{FF2B5EF4-FFF2-40B4-BE49-F238E27FC236}">
                <a16:creationId xmlns:a16="http://schemas.microsoft.com/office/drawing/2014/main" xmlns="" id="{39FADEF6-28C9-43E8-8F05-0FF283A0FC32}"/>
              </a:ext>
            </a:extLst>
          </p:cNvPr>
          <p:cNvSpPr/>
          <p:nvPr/>
        </p:nvSpPr>
        <p:spPr>
          <a:xfrm rot="16200000">
            <a:off x="7654094" y="5189882"/>
            <a:ext cx="603404" cy="414335"/>
          </a:xfrm>
          <a:prstGeom prst="downArrow">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xmlns="" id="{811F5A0D-7BB5-4467-8D13-1B0E8C9D9D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4140" y="2307316"/>
            <a:ext cx="3755452" cy="3281373"/>
          </a:xfrm>
          <a:prstGeom prst="rect">
            <a:avLst/>
          </a:prstGeom>
        </p:spPr>
      </p:pic>
    </p:spTree>
    <p:extLst>
      <p:ext uri="{BB962C8B-B14F-4D97-AF65-F5344CB8AC3E}">
        <p14:creationId xmlns:p14="http://schemas.microsoft.com/office/powerpoint/2010/main" val="411993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491" y="687036"/>
            <a:ext cx="10972800" cy="1066800"/>
          </a:xfrm>
        </p:spPr>
        <p:txBody>
          <a:bodyPr/>
          <a:lstStyle/>
          <a:p>
            <a:r>
              <a:rPr lang="en-US" b="1" dirty="0"/>
              <a:t>The Principles			  The Framework</a:t>
            </a:r>
          </a:p>
        </p:txBody>
      </p:sp>
      <p:sp>
        <p:nvSpPr>
          <p:cNvPr id="4" name="Rectangle 3">
            <a:extLst>
              <a:ext uri="{FF2B5EF4-FFF2-40B4-BE49-F238E27FC236}">
                <a16:creationId xmlns:a16="http://schemas.microsoft.com/office/drawing/2014/main" xmlns="" id="{4E54593E-2751-4D10-B61D-0A048DBB95C4}"/>
              </a:ext>
            </a:extLst>
          </p:cNvPr>
          <p:cNvSpPr/>
          <p:nvPr/>
        </p:nvSpPr>
        <p:spPr>
          <a:xfrm>
            <a:off x="430491" y="657681"/>
            <a:ext cx="4762522" cy="369332"/>
          </a:xfrm>
          <a:prstGeom prst="rect">
            <a:avLst/>
          </a:prstGeom>
        </p:spPr>
        <p:txBody>
          <a:bodyPr wrap="none">
            <a:spAutoFit/>
          </a:bodyPr>
          <a:lstStyle/>
          <a:p>
            <a:pPr algn="ctr"/>
            <a:r>
              <a:rPr lang="it-IT" b="1" dirty="0">
                <a:solidFill>
                  <a:schemeClr val="tx1">
                    <a:lumMod val="95000"/>
                    <a:lumOff val="5000"/>
                  </a:schemeClr>
                </a:solidFill>
              </a:rPr>
              <a:t>The Risk Management System – ISO 31000:2018</a:t>
            </a:r>
          </a:p>
        </p:txBody>
      </p:sp>
      <p:sp>
        <p:nvSpPr>
          <p:cNvPr id="6" name="Rectangle 5">
            <a:extLst>
              <a:ext uri="{FF2B5EF4-FFF2-40B4-BE49-F238E27FC236}">
                <a16:creationId xmlns:a16="http://schemas.microsoft.com/office/drawing/2014/main" xmlns="" id="{E125796D-A1B7-4715-946B-9F11E8DEC311}"/>
              </a:ext>
            </a:extLst>
          </p:cNvPr>
          <p:cNvSpPr/>
          <p:nvPr/>
        </p:nvSpPr>
        <p:spPr>
          <a:xfrm>
            <a:off x="628454" y="1840468"/>
            <a:ext cx="5423555" cy="4555093"/>
          </a:xfrm>
          <a:prstGeom prst="rect">
            <a:avLst/>
          </a:prstGeom>
        </p:spPr>
        <p:txBody>
          <a:bodyPr wrap="square">
            <a:spAutoFit/>
          </a:bodyPr>
          <a:lstStyle/>
          <a:p>
            <a:pPr marL="342900" indent="-342900" eaLnBrk="0" hangingPunct="0">
              <a:lnSpc>
                <a:spcPct val="125000"/>
              </a:lnSpc>
              <a:spcBef>
                <a:spcPts val="0"/>
              </a:spcBef>
              <a:spcAft>
                <a:spcPts val="600"/>
              </a:spcAft>
              <a:buFont typeface="+mj-lt"/>
              <a:buAutoNum type="arabicPeriod"/>
              <a:defRPr/>
            </a:pPr>
            <a:r>
              <a:rPr lang="en-US" sz="2000" b="1" i="1" dirty="0">
                <a:solidFill>
                  <a:schemeClr val="accent2">
                    <a:lumMod val="50000"/>
                  </a:schemeClr>
                </a:solidFill>
                <a:latin typeface="Calibri" panose="020F0502020204030204" pitchFamily="34" charset="0"/>
              </a:rPr>
              <a:t>Consider culture, values &amp; human behaviors</a:t>
            </a:r>
          </a:p>
          <a:p>
            <a:pPr marL="342900" indent="-342900" eaLnBrk="0" hangingPunct="0">
              <a:lnSpc>
                <a:spcPct val="125000"/>
              </a:lnSpc>
              <a:spcBef>
                <a:spcPts val="0"/>
              </a:spcBef>
              <a:spcAft>
                <a:spcPts val="600"/>
              </a:spcAft>
              <a:buFont typeface="+mj-lt"/>
              <a:buAutoNum type="arabicPeriod"/>
              <a:defRPr/>
            </a:pPr>
            <a:r>
              <a:rPr lang="en-US" sz="2000" b="1" i="1" dirty="0">
                <a:solidFill>
                  <a:schemeClr val="accent2">
                    <a:lumMod val="50000"/>
                  </a:schemeClr>
                </a:solidFill>
                <a:latin typeface="Calibri" panose="020F0502020204030204" pitchFamily="34" charset="0"/>
              </a:rPr>
              <a:t>Use common language and update information</a:t>
            </a:r>
          </a:p>
          <a:p>
            <a:pPr marL="342900" lvl="0" indent="-342900" eaLnBrk="0" fontAlgn="base" hangingPunct="0">
              <a:lnSpc>
                <a:spcPct val="125000"/>
              </a:lnSpc>
              <a:spcAft>
                <a:spcPts val="600"/>
              </a:spcAft>
              <a:buFont typeface="+mj-lt"/>
              <a:buAutoNum type="arabicPeriod"/>
              <a:defRPr/>
            </a:pPr>
            <a:r>
              <a:rPr lang="it-IT" sz="2000" b="1" i="1" dirty="0">
                <a:solidFill>
                  <a:schemeClr val="accent2">
                    <a:lumMod val="50000"/>
                  </a:schemeClr>
                </a:solidFill>
                <a:latin typeface="Calibri" panose="020F0502020204030204" pitchFamily="34" charset="0"/>
              </a:rPr>
              <a:t>Build Tailor-made tools</a:t>
            </a:r>
          </a:p>
          <a:p>
            <a:pPr marL="342900" lvl="0" indent="-342900" eaLnBrk="0" hangingPunct="0">
              <a:lnSpc>
                <a:spcPct val="125000"/>
              </a:lnSpc>
              <a:spcBef>
                <a:spcPts val="0"/>
              </a:spcBef>
              <a:spcAft>
                <a:spcPts val="600"/>
              </a:spcAft>
              <a:buFont typeface="+mj-lt"/>
              <a:buAutoNum type="arabicPeriod"/>
              <a:defRPr/>
            </a:pPr>
            <a:r>
              <a:rPr lang="en-US" sz="2000" b="1" i="1" dirty="0">
                <a:solidFill>
                  <a:schemeClr val="accent2">
                    <a:lumMod val="50000"/>
                  </a:schemeClr>
                </a:solidFill>
                <a:latin typeface="Calibri" panose="020F0502020204030204" pitchFamily="34" charset="0"/>
              </a:rPr>
              <a:t>Address to real risks</a:t>
            </a:r>
          </a:p>
          <a:p>
            <a:pPr marL="342900" indent="-342900" eaLnBrk="0" hangingPunct="0">
              <a:lnSpc>
                <a:spcPct val="125000"/>
              </a:lnSpc>
              <a:spcBef>
                <a:spcPts val="0"/>
              </a:spcBef>
              <a:spcAft>
                <a:spcPts val="600"/>
              </a:spcAft>
              <a:buFont typeface="+mj-lt"/>
              <a:buAutoNum type="arabicPeriod"/>
              <a:defRPr/>
            </a:pPr>
            <a:r>
              <a:rPr lang="it-IT" sz="2000" b="1" i="1" dirty="0">
                <a:solidFill>
                  <a:schemeClr val="accent2">
                    <a:lumMod val="50000"/>
                  </a:schemeClr>
                </a:solidFill>
                <a:latin typeface="Calibri" panose="020F0502020204030204" pitchFamily="34" charset="0"/>
              </a:rPr>
              <a:t>Be Systematic and structured</a:t>
            </a:r>
          </a:p>
          <a:p>
            <a:pPr marL="342900" indent="-342900">
              <a:lnSpc>
                <a:spcPct val="125000"/>
              </a:lnSpc>
              <a:spcBef>
                <a:spcPts val="0"/>
              </a:spcBef>
              <a:spcAft>
                <a:spcPts val="600"/>
              </a:spcAft>
              <a:buFont typeface="+mj-lt"/>
              <a:buAutoNum type="arabicPeriod" startAt="6"/>
              <a:defRPr/>
            </a:pPr>
            <a:r>
              <a:rPr lang="it-IT" sz="2000" b="1" i="1" dirty="0">
                <a:solidFill>
                  <a:schemeClr val="accent2">
                    <a:lumMod val="50000"/>
                  </a:schemeClr>
                </a:solidFill>
                <a:latin typeface="Calibri" panose="020F0502020204030204" pitchFamily="34" charset="0"/>
              </a:rPr>
              <a:t>Promote transparency and staff involvement </a:t>
            </a:r>
          </a:p>
          <a:p>
            <a:pPr marL="342900" indent="-342900">
              <a:lnSpc>
                <a:spcPct val="125000"/>
              </a:lnSpc>
              <a:spcBef>
                <a:spcPts val="0"/>
              </a:spcBef>
              <a:spcAft>
                <a:spcPts val="600"/>
              </a:spcAft>
              <a:buFont typeface="+mj-lt"/>
              <a:buAutoNum type="arabicPeriod" startAt="6"/>
              <a:defRPr/>
            </a:pPr>
            <a:r>
              <a:rPr lang="en-US" sz="2000" b="1" i="1" dirty="0">
                <a:solidFill>
                  <a:schemeClr val="accent2">
                    <a:lumMod val="50000"/>
                  </a:schemeClr>
                </a:solidFill>
                <a:latin typeface="Calibri" panose="020F0502020204030204" pitchFamily="34" charset="0"/>
              </a:rPr>
              <a:t>Be embedded in decision-making processes</a:t>
            </a:r>
          </a:p>
          <a:p>
            <a:pPr marL="342900" lvl="0" indent="-342900">
              <a:lnSpc>
                <a:spcPct val="125000"/>
              </a:lnSpc>
              <a:spcBef>
                <a:spcPts val="0"/>
              </a:spcBef>
              <a:spcAft>
                <a:spcPts val="600"/>
              </a:spcAft>
              <a:buFont typeface="+mj-lt"/>
              <a:buAutoNum type="arabicPeriod" startAt="6"/>
              <a:defRPr/>
            </a:pPr>
            <a:r>
              <a:rPr lang="en-US" sz="2000" b="1" i="1" dirty="0">
                <a:solidFill>
                  <a:schemeClr val="accent2">
                    <a:lumMod val="50000"/>
                  </a:schemeClr>
                </a:solidFill>
                <a:latin typeface="Calibri" panose="020F0502020204030204" pitchFamily="34" charset="0"/>
              </a:rPr>
              <a:t>Protect and preserve every asset</a:t>
            </a:r>
          </a:p>
          <a:p>
            <a:pPr marL="342900" lvl="0" indent="-342900">
              <a:lnSpc>
                <a:spcPct val="125000"/>
              </a:lnSpc>
              <a:spcBef>
                <a:spcPts val="0"/>
              </a:spcBef>
              <a:spcAft>
                <a:spcPts val="600"/>
              </a:spcAft>
              <a:buFont typeface="+mj-lt"/>
              <a:buAutoNum type="arabicPeriod" startAt="6"/>
              <a:defRPr/>
            </a:pPr>
            <a:r>
              <a:rPr lang="en-US" sz="2000" b="1" i="1" dirty="0">
                <a:solidFill>
                  <a:schemeClr val="accent2">
                    <a:lumMod val="50000"/>
                  </a:schemeClr>
                </a:solidFill>
                <a:latin typeface="Calibri" panose="020F0502020204030204" pitchFamily="34" charset="0"/>
              </a:rPr>
              <a:t>Become dynamic and responsive </a:t>
            </a:r>
            <a:endParaRPr lang="en-US" sz="2400" b="1" i="1" dirty="0">
              <a:solidFill>
                <a:schemeClr val="accent2">
                  <a:lumMod val="50000"/>
                </a:schemeClr>
              </a:solidFill>
              <a:latin typeface="Calibri" panose="020F0502020204030204" pitchFamily="34" charset="0"/>
            </a:endParaRPr>
          </a:p>
        </p:txBody>
      </p:sp>
      <p:sp>
        <p:nvSpPr>
          <p:cNvPr id="8" name="Rectangle: Rounded Corners 7">
            <a:extLst>
              <a:ext uri="{FF2B5EF4-FFF2-40B4-BE49-F238E27FC236}">
                <a16:creationId xmlns:a16="http://schemas.microsoft.com/office/drawing/2014/main" xmlns="" id="{2F7D7F17-3C2C-45F2-BBFE-318A4D1C637F}"/>
              </a:ext>
            </a:extLst>
          </p:cNvPr>
          <p:cNvSpPr/>
          <p:nvPr/>
        </p:nvSpPr>
        <p:spPr>
          <a:xfrm>
            <a:off x="430491" y="1667204"/>
            <a:ext cx="5486400" cy="5052767"/>
          </a:xfrm>
          <a:prstGeom prst="roundRect">
            <a:avLst/>
          </a:prstGeom>
          <a:noFill/>
          <a:ln w="730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xmlns="" id="{FDA93951-622A-43A8-8692-54BD1606CBEF}"/>
              </a:ext>
            </a:extLst>
          </p:cNvPr>
          <p:cNvSpPr/>
          <p:nvPr/>
        </p:nvSpPr>
        <p:spPr>
          <a:xfrm>
            <a:off x="6249972" y="1667203"/>
            <a:ext cx="5486400" cy="5052767"/>
          </a:xfrm>
          <a:prstGeom prst="roundRect">
            <a:avLst/>
          </a:prstGeom>
          <a:noFill/>
          <a:ln w="730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xmlns="" id="{3ADA458F-3AFC-44E8-95B4-FD485EED826A}"/>
              </a:ext>
            </a:extLst>
          </p:cNvPr>
          <p:cNvSpPr/>
          <p:nvPr/>
        </p:nvSpPr>
        <p:spPr>
          <a:xfrm>
            <a:off x="6429082" y="1840468"/>
            <a:ext cx="5128180" cy="4632037"/>
          </a:xfrm>
          <a:prstGeom prst="rect">
            <a:avLst/>
          </a:prstGeom>
        </p:spPr>
        <p:txBody>
          <a:bodyPr wrap="square">
            <a:spAutoFit/>
          </a:bodyPr>
          <a:lstStyle/>
          <a:p>
            <a:pPr marL="342900" indent="-342900" eaLnBrk="0" hangingPunct="0">
              <a:lnSpc>
                <a:spcPct val="125000"/>
              </a:lnSpc>
              <a:spcBef>
                <a:spcPts val="0"/>
              </a:spcBef>
              <a:spcAft>
                <a:spcPts val="600"/>
              </a:spcAft>
              <a:buFont typeface="+mj-lt"/>
              <a:buAutoNum type="arabicPeriod"/>
              <a:defRPr/>
            </a:pPr>
            <a:r>
              <a:rPr lang="en-US" sz="1400" b="1" i="1" dirty="0">
                <a:solidFill>
                  <a:schemeClr val="accent2">
                    <a:lumMod val="50000"/>
                  </a:schemeClr>
                </a:solidFill>
                <a:latin typeface="Calibri" panose="020F0502020204030204" pitchFamily="34" charset="0"/>
              </a:rPr>
              <a:t>Consists of: 1. Mandate &amp; Commitment; 2. Design of framework for managing risk; 3. Implementing Risk Management; 4. Monitoring and review of the framework; 5. Continual improvement of the framework</a:t>
            </a:r>
          </a:p>
          <a:p>
            <a:pPr marL="342900" indent="-342900" eaLnBrk="0" hangingPunct="0">
              <a:lnSpc>
                <a:spcPct val="125000"/>
              </a:lnSpc>
              <a:spcBef>
                <a:spcPts val="0"/>
              </a:spcBef>
              <a:spcAft>
                <a:spcPts val="600"/>
              </a:spcAft>
              <a:buFont typeface="+mj-lt"/>
              <a:buAutoNum type="arabicPeriod"/>
              <a:defRPr/>
            </a:pPr>
            <a:r>
              <a:rPr lang="en-US" sz="1400" b="1" i="1" dirty="0">
                <a:solidFill>
                  <a:schemeClr val="accent2">
                    <a:lumMod val="50000"/>
                  </a:schemeClr>
                </a:solidFill>
                <a:latin typeface="Calibri" panose="020F0502020204030204" pitchFamily="34" charset="0"/>
              </a:rPr>
              <a:t>is a set of 2 types of components supporting and sustaining risk management throughout an organization: a) foundations (policy, objectives, mandate, and commitment); b) organizational arrangements (plans, relationships, accountabilities, resources, processes)</a:t>
            </a:r>
            <a:r>
              <a:rPr lang="it-IT" sz="1400" b="1" i="1" dirty="0">
                <a:solidFill>
                  <a:schemeClr val="accent2">
                    <a:lumMod val="50000"/>
                  </a:schemeClr>
                </a:solidFill>
                <a:latin typeface="Calibri" panose="020F0502020204030204" pitchFamily="34" charset="0"/>
              </a:rPr>
              <a:t>Build Tailor-made tools</a:t>
            </a:r>
          </a:p>
          <a:p>
            <a:pPr marL="342900" lvl="0" indent="-342900" eaLnBrk="0" hangingPunct="0">
              <a:lnSpc>
                <a:spcPct val="125000"/>
              </a:lnSpc>
              <a:spcBef>
                <a:spcPts val="0"/>
              </a:spcBef>
              <a:spcAft>
                <a:spcPts val="600"/>
              </a:spcAft>
              <a:buFont typeface="+mj-lt"/>
              <a:buAutoNum type="arabicPeriod"/>
              <a:defRPr/>
            </a:pPr>
            <a:r>
              <a:rPr lang="en-US" sz="1400" b="1" i="1" dirty="0">
                <a:solidFill>
                  <a:schemeClr val="accent2">
                    <a:lumMod val="50000"/>
                  </a:schemeClr>
                </a:solidFill>
                <a:latin typeface="Calibri" panose="020F0502020204030204" pitchFamily="34" charset="0"/>
              </a:rPr>
              <a:t>assists in managing risks effectively through the application of the RM process at varying levels and within specific contexts of the organization</a:t>
            </a:r>
            <a:r>
              <a:rPr lang="it-IT" sz="1400" b="1" i="1" dirty="0">
                <a:solidFill>
                  <a:schemeClr val="accent2">
                    <a:lumMod val="50000"/>
                  </a:schemeClr>
                </a:solidFill>
                <a:latin typeface="Calibri" panose="020F0502020204030204" pitchFamily="34" charset="0"/>
              </a:rPr>
              <a:t>Be Systematic and structured</a:t>
            </a:r>
          </a:p>
          <a:p>
            <a:pPr marL="342900" indent="-342900">
              <a:lnSpc>
                <a:spcPct val="125000"/>
              </a:lnSpc>
              <a:spcBef>
                <a:spcPts val="0"/>
              </a:spcBef>
              <a:spcAft>
                <a:spcPts val="600"/>
              </a:spcAft>
              <a:buFont typeface="+mj-lt"/>
              <a:buAutoNum type="arabicPeriod" startAt="6"/>
              <a:defRPr/>
            </a:pPr>
            <a:r>
              <a:rPr lang="en-US" sz="1400" b="1" i="1" dirty="0">
                <a:solidFill>
                  <a:schemeClr val="accent2">
                    <a:lumMod val="50000"/>
                  </a:schemeClr>
                </a:solidFill>
                <a:latin typeface="Calibri" panose="020F0502020204030204" pitchFamily="34" charset="0"/>
              </a:rPr>
              <a:t>ensures that information about risk coming from the risk management process is adequately reported and used as a basis for decision making and accountability at all relevant levels</a:t>
            </a:r>
          </a:p>
        </p:txBody>
      </p:sp>
    </p:spTree>
    <p:extLst>
      <p:ext uri="{BB962C8B-B14F-4D97-AF65-F5344CB8AC3E}">
        <p14:creationId xmlns:p14="http://schemas.microsoft.com/office/powerpoint/2010/main" val="2440456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C7E6B021-4351-4F13-9B2D-4E98F2384B8F}"/>
              </a:ext>
            </a:extLst>
          </p:cNvPr>
          <p:cNvSpPr/>
          <p:nvPr/>
        </p:nvSpPr>
        <p:spPr>
          <a:xfrm>
            <a:off x="7140214" y="1315697"/>
            <a:ext cx="416349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rgbClr val="FFFF00"/>
                </a:solidFill>
              </a:rPr>
              <a:t>Mandate &amp; Commitment (4.2)</a:t>
            </a:r>
          </a:p>
        </p:txBody>
      </p:sp>
      <p:sp>
        <p:nvSpPr>
          <p:cNvPr id="5" name="Rectangle: Rounded Corners 4">
            <a:extLst>
              <a:ext uri="{FF2B5EF4-FFF2-40B4-BE49-F238E27FC236}">
                <a16:creationId xmlns:a16="http://schemas.microsoft.com/office/drawing/2014/main" xmlns="" id="{0C2455E2-06B3-4776-99D0-E93E419F6E8D}"/>
              </a:ext>
            </a:extLst>
          </p:cNvPr>
          <p:cNvSpPr/>
          <p:nvPr/>
        </p:nvSpPr>
        <p:spPr>
          <a:xfrm>
            <a:off x="6726553" y="2040976"/>
            <a:ext cx="4990813" cy="2509151"/>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400"/>
              </a:spcAft>
            </a:pPr>
            <a:r>
              <a:rPr lang="en-GB" sz="1400" b="1" dirty="0"/>
              <a:t>Design of framework for managing risk (4.3)</a:t>
            </a:r>
          </a:p>
          <a:p>
            <a:pPr algn="ctr">
              <a:spcAft>
                <a:spcPts val="400"/>
              </a:spcAft>
            </a:pPr>
            <a:r>
              <a:rPr lang="en-GB" sz="1400" b="1" dirty="0"/>
              <a:t>Understanding the organisation and its context (4.3.1)</a:t>
            </a:r>
          </a:p>
          <a:p>
            <a:pPr algn="ctr">
              <a:spcAft>
                <a:spcPts val="400"/>
              </a:spcAft>
            </a:pPr>
            <a:r>
              <a:rPr lang="en-GB" sz="1400" b="1" dirty="0"/>
              <a:t>Establishing Risk Management policy (4.3.2)</a:t>
            </a:r>
          </a:p>
          <a:p>
            <a:pPr algn="ctr">
              <a:spcAft>
                <a:spcPts val="400"/>
              </a:spcAft>
            </a:pPr>
            <a:r>
              <a:rPr lang="en-GB" sz="1400" b="1" dirty="0"/>
              <a:t>Accountability (4.3.3)</a:t>
            </a:r>
          </a:p>
          <a:p>
            <a:pPr algn="ctr">
              <a:spcAft>
                <a:spcPts val="400"/>
              </a:spcAft>
            </a:pPr>
            <a:r>
              <a:rPr lang="en-GB" sz="1400" b="1" dirty="0"/>
              <a:t>Integration into organisational processes (4.3.4)</a:t>
            </a:r>
          </a:p>
          <a:p>
            <a:pPr algn="ctr">
              <a:spcAft>
                <a:spcPts val="400"/>
              </a:spcAft>
            </a:pPr>
            <a:r>
              <a:rPr lang="en-GB" sz="1400" b="1" dirty="0"/>
              <a:t>Resources (4.3.5)</a:t>
            </a:r>
          </a:p>
          <a:p>
            <a:pPr algn="ctr">
              <a:spcAft>
                <a:spcPts val="400"/>
              </a:spcAft>
            </a:pPr>
            <a:r>
              <a:rPr lang="en-GB" sz="1400" b="1" dirty="0"/>
              <a:t>Establishing internal </a:t>
            </a:r>
            <a:r>
              <a:rPr lang="en-GB" sz="1400" b="1" dirty="0" err="1"/>
              <a:t>comms</a:t>
            </a:r>
            <a:r>
              <a:rPr lang="en-GB" sz="1400" b="1" dirty="0"/>
              <a:t> &amp; reporting mechanisms (4.3.6)</a:t>
            </a:r>
          </a:p>
          <a:p>
            <a:pPr algn="ctr">
              <a:spcAft>
                <a:spcPts val="400"/>
              </a:spcAft>
            </a:pPr>
            <a:r>
              <a:rPr lang="en-GB" sz="1400" b="1" dirty="0"/>
              <a:t>Establishing external </a:t>
            </a:r>
            <a:r>
              <a:rPr lang="en-GB" sz="1400" b="1" dirty="0" err="1"/>
              <a:t>comms</a:t>
            </a:r>
            <a:r>
              <a:rPr lang="en-GB" sz="1400" b="1" dirty="0"/>
              <a:t> &amp; reporting mechanisms (4.3.7)</a:t>
            </a:r>
          </a:p>
        </p:txBody>
      </p:sp>
      <p:sp>
        <p:nvSpPr>
          <p:cNvPr id="6" name="Rectangle: Rounded Corners 5">
            <a:extLst>
              <a:ext uri="{FF2B5EF4-FFF2-40B4-BE49-F238E27FC236}">
                <a16:creationId xmlns:a16="http://schemas.microsoft.com/office/drawing/2014/main" xmlns="" id="{7C4EB9D8-A379-4EB3-A022-90C61ED405A0}"/>
              </a:ext>
            </a:extLst>
          </p:cNvPr>
          <p:cNvSpPr/>
          <p:nvPr/>
        </p:nvSpPr>
        <p:spPr>
          <a:xfrm>
            <a:off x="6726553" y="4769322"/>
            <a:ext cx="1801432"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Continual improvement of the network </a:t>
            </a:r>
          </a:p>
          <a:p>
            <a:pPr algn="ctr"/>
            <a:r>
              <a:rPr lang="en-GB" sz="1600" b="1" dirty="0"/>
              <a:t>(4.6)</a:t>
            </a:r>
          </a:p>
        </p:txBody>
      </p:sp>
      <p:sp>
        <p:nvSpPr>
          <p:cNvPr id="7" name="Rectangle: Rounded Corners 6">
            <a:extLst>
              <a:ext uri="{FF2B5EF4-FFF2-40B4-BE49-F238E27FC236}">
                <a16:creationId xmlns:a16="http://schemas.microsoft.com/office/drawing/2014/main" xmlns="" id="{C4BDA094-26DE-42ED-9E8F-3169D0993419}"/>
              </a:ext>
            </a:extLst>
          </p:cNvPr>
          <p:cNvSpPr/>
          <p:nvPr/>
        </p:nvSpPr>
        <p:spPr>
          <a:xfrm>
            <a:off x="8683630" y="4769322"/>
            <a:ext cx="3033736"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t>Implementing risk management (4.4)</a:t>
            </a:r>
          </a:p>
          <a:p>
            <a:pPr algn="ctr">
              <a:spcAft>
                <a:spcPts val="600"/>
              </a:spcAft>
            </a:pPr>
            <a:r>
              <a:rPr lang="en-GB" sz="1200" b="1" dirty="0"/>
              <a:t>Implementing risk framework (4.4.1)</a:t>
            </a:r>
          </a:p>
          <a:p>
            <a:pPr algn="ctr">
              <a:spcAft>
                <a:spcPts val="600"/>
              </a:spcAft>
            </a:pPr>
            <a:r>
              <a:rPr lang="en-GB" sz="1200" b="1" dirty="0"/>
              <a:t>Implementing risk mgmt. process (4.4.2)</a:t>
            </a:r>
          </a:p>
        </p:txBody>
      </p:sp>
      <p:sp>
        <p:nvSpPr>
          <p:cNvPr id="8" name="Rectangle: Rounded Corners 7">
            <a:extLst>
              <a:ext uri="{FF2B5EF4-FFF2-40B4-BE49-F238E27FC236}">
                <a16:creationId xmlns:a16="http://schemas.microsoft.com/office/drawing/2014/main" xmlns="" id="{FA5F4000-BA2D-4B4E-97D4-41BE26F921BE}"/>
              </a:ext>
            </a:extLst>
          </p:cNvPr>
          <p:cNvSpPr/>
          <p:nvPr/>
        </p:nvSpPr>
        <p:spPr>
          <a:xfrm>
            <a:off x="6726553" y="6041032"/>
            <a:ext cx="499081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Monitoring &amp; review of the framework (4.5)</a:t>
            </a:r>
          </a:p>
        </p:txBody>
      </p:sp>
      <p:sp>
        <p:nvSpPr>
          <p:cNvPr id="9" name="Arrow: Left-Right 8">
            <a:extLst>
              <a:ext uri="{FF2B5EF4-FFF2-40B4-BE49-F238E27FC236}">
                <a16:creationId xmlns:a16="http://schemas.microsoft.com/office/drawing/2014/main" xmlns="" id="{BCCE6320-D9AA-4BE3-9B47-05AEFD9B196F}"/>
              </a:ext>
            </a:extLst>
          </p:cNvPr>
          <p:cNvSpPr/>
          <p:nvPr/>
        </p:nvSpPr>
        <p:spPr>
          <a:xfrm rot="5400000">
            <a:off x="7126014"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Left-Right 9">
            <a:extLst>
              <a:ext uri="{FF2B5EF4-FFF2-40B4-BE49-F238E27FC236}">
                <a16:creationId xmlns:a16="http://schemas.microsoft.com/office/drawing/2014/main" xmlns="" id="{C751D63B-572F-4AE5-BD97-A4B25437D52D}"/>
              </a:ext>
            </a:extLst>
          </p:cNvPr>
          <p:cNvSpPr/>
          <p:nvPr/>
        </p:nvSpPr>
        <p:spPr>
          <a:xfrm rot="5400000">
            <a:off x="10724998"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xmlns="" id="{82D0EBCD-A234-4A3D-9AF2-8513C1F4034D}"/>
              </a:ext>
            </a:extLst>
          </p:cNvPr>
          <p:cNvSpPr/>
          <p:nvPr/>
        </p:nvSpPr>
        <p:spPr>
          <a:xfrm rot="10800000">
            <a:off x="6974752" y="435062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xmlns="" id="{355F120F-71CF-4B00-94AC-F92F68ACB2F0}"/>
              </a:ext>
            </a:extLst>
          </p:cNvPr>
          <p:cNvSpPr/>
          <p:nvPr/>
        </p:nvSpPr>
        <p:spPr>
          <a:xfrm>
            <a:off x="11303706" y="4362473"/>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xmlns="" id="{EDE1D068-68F6-43DA-AC05-3B683F95089D}"/>
              </a:ext>
            </a:extLst>
          </p:cNvPr>
          <p:cNvSpPr/>
          <p:nvPr/>
        </p:nvSpPr>
        <p:spPr>
          <a:xfrm rot="10800000">
            <a:off x="6974751" y="5691908"/>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Arrow: Down 13">
            <a:extLst>
              <a:ext uri="{FF2B5EF4-FFF2-40B4-BE49-F238E27FC236}">
                <a16:creationId xmlns:a16="http://schemas.microsoft.com/office/drawing/2014/main" xmlns="" id="{AAA87F49-541A-40C4-A4AC-089F4FDF7BCE}"/>
              </a:ext>
            </a:extLst>
          </p:cNvPr>
          <p:cNvSpPr/>
          <p:nvPr/>
        </p:nvSpPr>
        <p:spPr>
          <a:xfrm>
            <a:off x="11303248" y="573016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2">
            <a:extLst>
              <a:ext uri="{FF2B5EF4-FFF2-40B4-BE49-F238E27FC236}">
                <a16:creationId xmlns:a16="http://schemas.microsoft.com/office/drawing/2014/main" xmlns="" id="{F65D11CB-D219-4198-82BA-EB8D6C59B9AD}"/>
              </a:ext>
            </a:extLst>
          </p:cNvPr>
          <p:cNvSpPr>
            <a:spLocks noChangeArrowheads="1"/>
          </p:cNvSpPr>
          <p:nvPr/>
        </p:nvSpPr>
        <p:spPr bwMode="auto">
          <a:xfrm>
            <a:off x="252164" y="755097"/>
            <a:ext cx="5049453" cy="428625"/>
          </a:xfrm>
          <a:prstGeom prst="rect">
            <a:avLst/>
          </a:prstGeom>
          <a:noFill/>
          <a:ln w="9525">
            <a:noFill/>
            <a:miter lim="800000"/>
            <a:headEnd/>
            <a:tailEnd/>
          </a:ln>
        </p:spPr>
        <p:txBody>
          <a:bodyPr lIns="0" tIns="0" rIns="0" bIns="0" anchor="ctr"/>
          <a:lstStyle/>
          <a:p>
            <a:pPr algn="ctr"/>
            <a:r>
              <a:rPr lang="it-IT" sz="2400" b="1" dirty="0">
                <a:solidFill>
                  <a:schemeClr val="tx1">
                    <a:lumMod val="95000"/>
                    <a:lumOff val="5000"/>
                  </a:schemeClr>
                </a:solidFill>
              </a:rPr>
              <a:t>ISO 31000:2018 – </a:t>
            </a:r>
            <a:r>
              <a:rPr lang="it-IT" sz="2400" b="1" i="1" dirty="0">
                <a:solidFill>
                  <a:schemeClr val="tx1">
                    <a:lumMod val="95000"/>
                    <a:lumOff val="5000"/>
                  </a:schemeClr>
                </a:solidFill>
              </a:rPr>
              <a:t>The Framework</a:t>
            </a:r>
          </a:p>
        </p:txBody>
      </p:sp>
      <p:sp>
        <p:nvSpPr>
          <p:cNvPr id="16" name="Rectangle 15">
            <a:extLst>
              <a:ext uri="{FF2B5EF4-FFF2-40B4-BE49-F238E27FC236}">
                <a16:creationId xmlns:a16="http://schemas.microsoft.com/office/drawing/2014/main" xmlns="" id="{8A1A711A-BB4A-46E4-8221-01769155E2A9}"/>
              </a:ext>
            </a:extLst>
          </p:cNvPr>
          <p:cNvSpPr/>
          <p:nvPr/>
        </p:nvSpPr>
        <p:spPr>
          <a:xfrm>
            <a:off x="639683" y="2303358"/>
            <a:ext cx="5682340" cy="2285241"/>
          </a:xfrm>
          <a:prstGeom prst="rect">
            <a:avLst/>
          </a:prstGeom>
        </p:spPr>
        <p:txBody>
          <a:bodyPr wrap="square">
            <a:spAutoFit/>
          </a:bodyPr>
          <a:lstStyle/>
          <a:p>
            <a:pPr algn="just" eaLnBrk="0" hangingPunct="0">
              <a:lnSpc>
                <a:spcPct val="125000"/>
              </a:lnSpc>
              <a:spcBef>
                <a:spcPts val="0"/>
              </a:spcBef>
              <a:spcAft>
                <a:spcPts val="600"/>
              </a:spcAft>
              <a:buClr>
                <a:schemeClr val="accent1">
                  <a:lumMod val="60000"/>
                  <a:lumOff val="40000"/>
                </a:schemeClr>
              </a:buClr>
              <a:defRPr/>
            </a:pPr>
            <a:r>
              <a:rPr lang="en-US" sz="2000" b="1" dirty="0">
                <a:solidFill>
                  <a:schemeClr val="tx2"/>
                </a:solidFill>
                <a:latin typeface="Calibri" panose="020F0502020204030204" pitchFamily="34" charset="0"/>
              </a:rPr>
              <a:t>4.2 Mandate and commitment </a:t>
            </a:r>
          </a:p>
          <a:p>
            <a:pPr algn="just" eaLnBrk="0" hangingPunct="0">
              <a:lnSpc>
                <a:spcPct val="125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The introduction of risk management and ensuring its ongoing effectiveness </a:t>
            </a:r>
            <a:r>
              <a:rPr lang="en-US" b="1" i="1" dirty="0">
                <a:solidFill>
                  <a:srgbClr val="C00000"/>
                </a:solidFill>
                <a:latin typeface="Calibri" panose="020F0502020204030204" pitchFamily="34" charset="0"/>
              </a:rPr>
              <a:t>require strong and sustained commitment</a:t>
            </a:r>
            <a:r>
              <a:rPr lang="en-US" b="1" i="1" dirty="0">
                <a:solidFill>
                  <a:schemeClr val="bg2">
                    <a:lumMod val="10000"/>
                  </a:schemeClr>
                </a:solidFill>
                <a:latin typeface="Calibri" panose="020F0502020204030204" pitchFamily="34" charset="0"/>
              </a:rPr>
              <a:t> </a:t>
            </a:r>
            <a:r>
              <a:rPr lang="en-US" i="1" dirty="0">
                <a:solidFill>
                  <a:schemeClr val="tx2"/>
                </a:solidFill>
                <a:latin typeface="Calibri" panose="020F0502020204030204" pitchFamily="34" charset="0"/>
              </a:rPr>
              <a:t>by management of the organization, as well as strategic and rigorous planning to achieve commitment at all levels. </a:t>
            </a:r>
          </a:p>
        </p:txBody>
      </p:sp>
    </p:spTree>
    <p:extLst>
      <p:ext uri="{BB962C8B-B14F-4D97-AF65-F5344CB8AC3E}">
        <p14:creationId xmlns:p14="http://schemas.microsoft.com/office/powerpoint/2010/main" val="1827691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C7E6B021-4351-4F13-9B2D-4E98F2384B8F}"/>
              </a:ext>
            </a:extLst>
          </p:cNvPr>
          <p:cNvSpPr/>
          <p:nvPr/>
        </p:nvSpPr>
        <p:spPr>
          <a:xfrm>
            <a:off x="7140214" y="1315697"/>
            <a:ext cx="416349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rPr>
              <a:t>Mandate &amp; Commitment (4.2)</a:t>
            </a:r>
          </a:p>
        </p:txBody>
      </p:sp>
      <p:sp>
        <p:nvSpPr>
          <p:cNvPr id="5" name="Rectangle: Rounded Corners 4">
            <a:extLst>
              <a:ext uri="{FF2B5EF4-FFF2-40B4-BE49-F238E27FC236}">
                <a16:creationId xmlns:a16="http://schemas.microsoft.com/office/drawing/2014/main" xmlns="" id="{0C2455E2-06B3-4776-99D0-E93E419F6E8D}"/>
              </a:ext>
            </a:extLst>
          </p:cNvPr>
          <p:cNvSpPr/>
          <p:nvPr/>
        </p:nvSpPr>
        <p:spPr>
          <a:xfrm>
            <a:off x="6726553" y="2040976"/>
            <a:ext cx="4990813" cy="2509151"/>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400"/>
              </a:spcAft>
            </a:pPr>
            <a:r>
              <a:rPr lang="en-GB" sz="1400" b="1" dirty="0">
                <a:solidFill>
                  <a:srgbClr val="FFFF00"/>
                </a:solidFill>
              </a:rPr>
              <a:t>Design of framework for managing risk (4.3)</a:t>
            </a:r>
          </a:p>
          <a:p>
            <a:pPr algn="ctr">
              <a:spcAft>
                <a:spcPts val="400"/>
              </a:spcAft>
            </a:pPr>
            <a:r>
              <a:rPr lang="en-GB" sz="1400" b="1" dirty="0">
                <a:solidFill>
                  <a:srgbClr val="FFFF00"/>
                </a:solidFill>
              </a:rPr>
              <a:t>Understanding the organisation and its context (4.3.1)</a:t>
            </a:r>
          </a:p>
          <a:p>
            <a:pPr algn="ctr">
              <a:spcAft>
                <a:spcPts val="400"/>
              </a:spcAft>
            </a:pPr>
            <a:r>
              <a:rPr lang="en-GB" sz="1400" b="1" dirty="0"/>
              <a:t>Establishing Risk Management policy (4.3.2)</a:t>
            </a:r>
          </a:p>
          <a:p>
            <a:pPr algn="ctr">
              <a:spcAft>
                <a:spcPts val="400"/>
              </a:spcAft>
            </a:pPr>
            <a:r>
              <a:rPr lang="en-GB" sz="1400" b="1" dirty="0"/>
              <a:t>Accountability (4.3.3)</a:t>
            </a:r>
          </a:p>
          <a:p>
            <a:pPr algn="ctr">
              <a:spcAft>
                <a:spcPts val="400"/>
              </a:spcAft>
            </a:pPr>
            <a:r>
              <a:rPr lang="en-GB" sz="1400" b="1" dirty="0"/>
              <a:t>Integration into organisational processes (4.3.4)</a:t>
            </a:r>
          </a:p>
          <a:p>
            <a:pPr algn="ctr">
              <a:spcAft>
                <a:spcPts val="400"/>
              </a:spcAft>
            </a:pPr>
            <a:r>
              <a:rPr lang="en-GB" sz="1400" b="1" dirty="0"/>
              <a:t>Resources (4.3.5)</a:t>
            </a:r>
          </a:p>
          <a:p>
            <a:pPr algn="ctr">
              <a:spcAft>
                <a:spcPts val="400"/>
              </a:spcAft>
            </a:pPr>
            <a:r>
              <a:rPr lang="en-GB" sz="1400" b="1" dirty="0"/>
              <a:t>Establishing internal </a:t>
            </a:r>
            <a:r>
              <a:rPr lang="en-GB" sz="1400" b="1" dirty="0" err="1"/>
              <a:t>comms</a:t>
            </a:r>
            <a:r>
              <a:rPr lang="en-GB" sz="1400" b="1" dirty="0"/>
              <a:t> &amp; reporting mechanisms (4.3.6)</a:t>
            </a:r>
          </a:p>
          <a:p>
            <a:pPr algn="ctr">
              <a:spcAft>
                <a:spcPts val="400"/>
              </a:spcAft>
            </a:pPr>
            <a:r>
              <a:rPr lang="en-GB" sz="1400" b="1" dirty="0"/>
              <a:t>Establishing external </a:t>
            </a:r>
            <a:r>
              <a:rPr lang="en-GB" sz="1400" b="1" dirty="0" err="1"/>
              <a:t>comms</a:t>
            </a:r>
            <a:r>
              <a:rPr lang="en-GB" sz="1400" b="1" dirty="0"/>
              <a:t> &amp; reporting mechanisms (4.3.7)</a:t>
            </a:r>
          </a:p>
        </p:txBody>
      </p:sp>
      <p:sp>
        <p:nvSpPr>
          <p:cNvPr id="6" name="Rectangle: Rounded Corners 5">
            <a:extLst>
              <a:ext uri="{FF2B5EF4-FFF2-40B4-BE49-F238E27FC236}">
                <a16:creationId xmlns:a16="http://schemas.microsoft.com/office/drawing/2014/main" xmlns="" id="{7C4EB9D8-A379-4EB3-A022-90C61ED405A0}"/>
              </a:ext>
            </a:extLst>
          </p:cNvPr>
          <p:cNvSpPr/>
          <p:nvPr/>
        </p:nvSpPr>
        <p:spPr>
          <a:xfrm>
            <a:off x="6726553" y="4769322"/>
            <a:ext cx="1801432"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Continual improvement of the network </a:t>
            </a:r>
          </a:p>
          <a:p>
            <a:pPr algn="ctr"/>
            <a:r>
              <a:rPr lang="en-GB" sz="1600" b="1" dirty="0"/>
              <a:t>(4.6)</a:t>
            </a:r>
          </a:p>
        </p:txBody>
      </p:sp>
      <p:sp>
        <p:nvSpPr>
          <p:cNvPr id="7" name="Rectangle: Rounded Corners 6">
            <a:extLst>
              <a:ext uri="{FF2B5EF4-FFF2-40B4-BE49-F238E27FC236}">
                <a16:creationId xmlns:a16="http://schemas.microsoft.com/office/drawing/2014/main" xmlns="" id="{C4BDA094-26DE-42ED-9E8F-3169D0993419}"/>
              </a:ext>
            </a:extLst>
          </p:cNvPr>
          <p:cNvSpPr/>
          <p:nvPr/>
        </p:nvSpPr>
        <p:spPr>
          <a:xfrm>
            <a:off x="8683630" y="4769322"/>
            <a:ext cx="3033736"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t>Implementing risk management (4.4)</a:t>
            </a:r>
          </a:p>
          <a:p>
            <a:pPr algn="ctr">
              <a:spcAft>
                <a:spcPts val="600"/>
              </a:spcAft>
            </a:pPr>
            <a:r>
              <a:rPr lang="en-GB" sz="1200" b="1" dirty="0"/>
              <a:t>Implementing risk framework (4.4.1)</a:t>
            </a:r>
          </a:p>
          <a:p>
            <a:pPr algn="ctr">
              <a:spcAft>
                <a:spcPts val="600"/>
              </a:spcAft>
            </a:pPr>
            <a:r>
              <a:rPr lang="en-GB" sz="1200" b="1" dirty="0"/>
              <a:t>Implementing risk mgmt. process (4.4.2)</a:t>
            </a:r>
          </a:p>
        </p:txBody>
      </p:sp>
      <p:sp>
        <p:nvSpPr>
          <p:cNvPr id="8" name="Rectangle: Rounded Corners 7">
            <a:extLst>
              <a:ext uri="{FF2B5EF4-FFF2-40B4-BE49-F238E27FC236}">
                <a16:creationId xmlns:a16="http://schemas.microsoft.com/office/drawing/2014/main" xmlns="" id="{FA5F4000-BA2D-4B4E-97D4-41BE26F921BE}"/>
              </a:ext>
            </a:extLst>
          </p:cNvPr>
          <p:cNvSpPr/>
          <p:nvPr/>
        </p:nvSpPr>
        <p:spPr>
          <a:xfrm>
            <a:off x="6726553" y="6041032"/>
            <a:ext cx="499081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Monitoring &amp; review of the framework (4.5)</a:t>
            </a:r>
          </a:p>
        </p:txBody>
      </p:sp>
      <p:sp>
        <p:nvSpPr>
          <p:cNvPr id="9" name="Arrow: Left-Right 8">
            <a:extLst>
              <a:ext uri="{FF2B5EF4-FFF2-40B4-BE49-F238E27FC236}">
                <a16:creationId xmlns:a16="http://schemas.microsoft.com/office/drawing/2014/main" xmlns="" id="{BCCE6320-D9AA-4BE3-9B47-05AEFD9B196F}"/>
              </a:ext>
            </a:extLst>
          </p:cNvPr>
          <p:cNvSpPr/>
          <p:nvPr/>
        </p:nvSpPr>
        <p:spPr>
          <a:xfrm rot="5400000">
            <a:off x="7126014"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Left-Right 9">
            <a:extLst>
              <a:ext uri="{FF2B5EF4-FFF2-40B4-BE49-F238E27FC236}">
                <a16:creationId xmlns:a16="http://schemas.microsoft.com/office/drawing/2014/main" xmlns="" id="{C751D63B-572F-4AE5-BD97-A4B25437D52D}"/>
              </a:ext>
            </a:extLst>
          </p:cNvPr>
          <p:cNvSpPr/>
          <p:nvPr/>
        </p:nvSpPr>
        <p:spPr>
          <a:xfrm rot="5400000">
            <a:off x="10724998"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xmlns="" id="{82D0EBCD-A234-4A3D-9AF2-8513C1F4034D}"/>
              </a:ext>
            </a:extLst>
          </p:cNvPr>
          <p:cNvSpPr/>
          <p:nvPr/>
        </p:nvSpPr>
        <p:spPr>
          <a:xfrm rot="10800000">
            <a:off x="6974752" y="435062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xmlns="" id="{355F120F-71CF-4B00-94AC-F92F68ACB2F0}"/>
              </a:ext>
            </a:extLst>
          </p:cNvPr>
          <p:cNvSpPr/>
          <p:nvPr/>
        </p:nvSpPr>
        <p:spPr>
          <a:xfrm>
            <a:off x="11303706" y="4362473"/>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xmlns="" id="{EDE1D068-68F6-43DA-AC05-3B683F95089D}"/>
              </a:ext>
            </a:extLst>
          </p:cNvPr>
          <p:cNvSpPr/>
          <p:nvPr/>
        </p:nvSpPr>
        <p:spPr>
          <a:xfrm rot="10800000">
            <a:off x="6974751" y="5691908"/>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Arrow: Down 13">
            <a:extLst>
              <a:ext uri="{FF2B5EF4-FFF2-40B4-BE49-F238E27FC236}">
                <a16:creationId xmlns:a16="http://schemas.microsoft.com/office/drawing/2014/main" xmlns="" id="{AAA87F49-541A-40C4-A4AC-089F4FDF7BCE}"/>
              </a:ext>
            </a:extLst>
          </p:cNvPr>
          <p:cNvSpPr/>
          <p:nvPr/>
        </p:nvSpPr>
        <p:spPr>
          <a:xfrm>
            <a:off x="11303248" y="573016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2">
            <a:extLst>
              <a:ext uri="{FF2B5EF4-FFF2-40B4-BE49-F238E27FC236}">
                <a16:creationId xmlns:a16="http://schemas.microsoft.com/office/drawing/2014/main" xmlns="" id="{F65D11CB-D219-4198-82BA-EB8D6C59B9AD}"/>
              </a:ext>
            </a:extLst>
          </p:cNvPr>
          <p:cNvSpPr>
            <a:spLocks noChangeArrowheads="1"/>
          </p:cNvSpPr>
          <p:nvPr/>
        </p:nvSpPr>
        <p:spPr bwMode="auto">
          <a:xfrm>
            <a:off x="252164" y="755097"/>
            <a:ext cx="5049453" cy="428625"/>
          </a:xfrm>
          <a:prstGeom prst="rect">
            <a:avLst/>
          </a:prstGeom>
          <a:noFill/>
          <a:ln w="9525">
            <a:noFill/>
            <a:miter lim="800000"/>
            <a:headEnd/>
            <a:tailEnd/>
          </a:ln>
        </p:spPr>
        <p:txBody>
          <a:bodyPr lIns="0" tIns="0" rIns="0" bIns="0" anchor="ctr"/>
          <a:lstStyle/>
          <a:p>
            <a:pPr algn="ctr"/>
            <a:r>
              <a:rPr lang="it-IT" sz="2400" b="1" dirty="0">
                <a:solidFill>
                  <a:schemeClr val="tx1">
                    <a:lumMod val="95000"/>
                    <a:lumOff val="5000"/>
                  </a:schemeClr>
                </a:solidFill>
              </a:rPr>
              <a:t>ISO 31000:2018 – </a:t>
            </a:r>
            <a:r>
              <a:rPr lang="it-IT" sz="2400" b="1" i="1" dirty="0">
                <a:solidFill>
                  <a:schemeClr val="tx1">
                    <a:lumMod val="95000"/>
                    <a:lumOff val="5000"/>
                  </a:schemeClr>
                </a:solidFill>
              </a:rPr>
              <a:t>The Framework</a:t>
            </a:r>
          </a:p>
        </p:txBody>
      </p:sp>
      <p:sp>
        <p:nvSpPr>
          <p:cNvPr id="17" name="Rectangle 16">
            <a:extLst>
              <a:ext uri="{FF2B5EF4-FFF2-40B4-BE49-F238E27FC236}">
                <a16:creationId xmlns:a16="http://schemas.microsoft.com/office/drawing/2014/main" xmlns="" id="{B8AE0514-06C4-4D01-85DB-4E760963953D}"/>
              </a:ext>
            </a:extLst>
          </p:cNvPr>
          <p:cNvSpPr/>
          <p:nvPr/>
        </p:nvSpPr>
        <p:spPr>
          <a:xfrm>
            <a:off x="698405" y="2384936"/>
            <a:ext cx="5682340" cy="2708434"/>
          </a:xfrm>
          <a:prstGeom prst="rect">
            <a:avLst/>
          </a:prstGeom>
        </p:spPr>
        <p:txBody>
          <a:bodyPr wrap="square">
            <a:spAutoFit/>
          </a:bodyPr>
          <a:lstStyle/>
          <a:p>
            <a:pPr algn="just" eaLnBrk="0" hangingPunct="0">
              <a:lnSpc>
                <a:spcPct val="125000"/>
              </a:lnSpc>
              <a:spcBef>
                <a:spcPts val="0"/>
              </a:spcBef>
              <a:spcAft>
                <a:spcPts val="600"/>
              </a:spcAft>
              <a:buClr>
                <a:schemeClr val="accent1">
                  <a:lumMod val="60000"/>
                  <a:lumOff val="40000"/>
                </a:schemeClr>
              </a:buClr>
              <a:defRPr/>
            </a:pPr>
            <a:r>
              <a:rPr lang="en-US" sz="2000" b="1" dirty="0">
                <a:solidFill>
                  <a:schemeClr val="tx2"/>
                </a:solidFill>
                <a:latin typeface="Calibri" panose="020F0502020204030204" pitchFamily="34" charset="0"/>
              </a:rPr>
              <a:t>4.3 Design of framework for managing risk </a:t>
            </a:r>
          </a:p>
          <a:p>
            <a:pPr algn="just" eaLnBrk="0" hangingPunct="0">
              <a:lnSpc>
                <a:spcPct val="125000"/>
              </a:lnSpc>
              <a:spcBef>
                <a:spcPts val="0"/>
              </a:spcBef>
              <a:spcAft>
                <a:spcPts val="600"/>
              </a:spcAft>
              <a:buClr>
                <a:schemeClr val="accent1">
                  <a:lumMod val="60000"/>
                  <a:lumOff val="40000"/>
                </a:schemeClr>
              </a:buClr>
              <a:defRPr/>
            </a:pPr>
            <a:r>
              <a:rPr lang="en-US" b="1" i="1" dirty="0">
                <a:solidFill>
                  <a:schemeClr val="tx2"/>
                </a:solidFill>
                <a:latin typeface="Calibri" panose="020F0502020204030204" pitchFamily="34" charset="0"/>
              </a:rPr>
              <a:t>Understanding of the organization and its context  (4.3.1)</a:t>
            </a:r>
          </a:p>
          <a:p>
            <a:pPr algn="just" eaLnBrk="0" hangingPunct="0">
              <a:lnSpc>
                <a:spcPct val="125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Before starting the design and implementation of the framework for managing risk, it is important to </a:t>
            </a:r>
            <a:r>
              <a:rPr lang="en-US" b="1" i="1" dirty="0">
                <a:solidFill>
                  <a:srgbClr val="C00000"/>
                </a:solidFill>
                <a:latin typeface="Calibri" panose="020F0502020204030204" pitchFamily="34" charset="0"/>
              </a:rPr>
              <a:t>evaluate and understand both the external and internal context of the organization</a:t>
            </a:r>
            <a:r>
              <a:rPr lang="en-US" i="1" dirty="0">
                <a:solidFill>
                  <a:schemeClr val="bg2">
                    <a:lumMod val="10000"/>
                  </a:schemeClr>
                </a:solidFill>
                <a:latin typeface="Calibri" panose="020F0502020204030204" pitchFamily="34" charset="0"/>
              </a:rPr>
              <a:t>, </a:t>
            </a:r>
            <a:r>
              <a:rPr lang="en-US" i="1" dirty="0">
                <a:solidFill>
                  <a:schemeClr val="tx2"/>
                </a:solidFill>
                <a:latin typeface="Calibri" panose="020F0502020204030204" pitchFamily="34" charset="0"/>
              </a:rPr>
              <a:t>since these can significantly influence the design of the framework</a:t>
            </a:r>
            <a:r>
              <a:rPr lang="en-US" i="1" dirty="0">
                <a:solidFill>
                  <a:schemeClr val="bg2">
                    <a:lumMod val="10000"/>
                  </a:schemeClr>
                </a:solidFill>
                <a:latin typeface="Calibri" panose="020F0502020204030204" pitchFamily="34" charset="0"/>
              </a:rPr>
              <a:t>.</a:t>
            </a:r>
          </a:p>
        </p:txBody>
      </p:sp>
    </p:spTree>
    <p:extLst>
      <p:ext uri="{BB962C8B-B14F-4D97-AF65-F5344CB8AC3E}">
        <p14:creationId xmlns:p14="http://schemas.microsoft.com/office/powerpoint/2010/main" val="3027057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C7E6B021-4351-4F13-9B2D-4E98F2384B8F}"/>
              </a:ext>
            </a:extLst>
          </p:cNvPr>
          <p:cNvSpPr/>
          <p:nvPr/>
        </p:nvSpPr>
        <p:spPr>
          <a:xfrm>
            <a:off x="7140214" y="1315697"/>
            <a:ext cx="416349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Mandate &amp; Commitment (4.2)</a:t>
            </a:r>
          </a:p>
        </p:txBody>
      </p:sp>
      <p:sp>
        <p:nvSpPr>
          <p:cNvPr id="5" name="Rectangle: Rounded Corners 4">
            <a:extLst>
              <a:ext uri="{FF2B5EF4-FFF2-40B4-BE49-F238E27FC236}">
                <a16:creationId xmlns:a16="http://schemas.microsoft.com/office/drawing/2014/main" xmlns="" id="{0C2455E2-06B3-4776-99D0-E93E419F6E8D}"/>
              </a:ext>
            </a:extLst>
          </p:cNvPr>
          <p:cNvSpPr/>
          <p:nvPr/>
        </p:nvSpPr>
        <p:spPr>
          <a:xfrm>
            <a:off x="6726553" y="2040976"/>
            <a:ext cx="4990813" cy="2509151"/>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400"/>
              </a:spcAft>
            </a:pPr>
            <a:r>
              <a:rPr lang="en-GB" sz="1400" b="1" dirty="0"/>
              <a:t>Design of framework for managing risk (4.3)</a:t>
            </a:r>
          </a:p>
          <a:p>
            <a:pPr algn="ctr">
              <a:spcAft>
                <a:spcPts val="400"/>
              </a:spcAft>
            </a:pPr>
            <a:r>
              <a:rPr lang="en-GB" sz="1400" b="1" dirty="0"/>
              <a:t>Understanding the organisation and its context (4.3.1)</a:t>
            </a:r>
          </a:p>
          <a:p>
            <a:pPr algn="ctr">
              <a:spcAft>
                <a:spcPts val="400"/>
              </a:spcAft>
            </a:pPr>
            <a:r>
              <a:rPr lang="en-GB" sz="1400" b="1" dirty="0">
                <a:solidFill>
                  <a:srgbClr val="FFFF00"/>
                </a:solidFill>
              </a:rPr>
              <a:t>Establishing Risk Management policy (4.3.2)</a:t>
            </a:r>
          </a:p>
          <a:p>
            <a:pPr algn="ctr">
              <a:spcAft>
                <a:spcPts val="400"/>
              </a:spcAft>
            </a:pPr>
            <a:r>
              <a:rPr lang="en-GB" sz="1400" b="1" dirty="0">
                <a:solidFill>
                  <a:srgbClr val="FFFF00"/>
                </a:solidFill>
              </a:rPr>
              <a:t>Accountability (4.3.3)</a:t>
            </a:r>
          </a:p>
          <a:p>
            <a:pPr algn="ctr">
              <a:spcAft>
                <a:spcPts val="400"/>
              </a:spcAft>
            </a:pPr>
            <a:r>
              <a:rPr lang="en-GB" sz="1400" b="1" dirty="0">
                <a:solidFill>
                  <a:srgbClr val="FFFF00"/>
                </a:solidFill>
              </a:rPr>
              <a:t>Integration into organisational processes (4.3.4)</a:t>
            </a:r>
          </a:p>
          <a:p>
            <a:pPr algn="ctr">
              <a:spcAft>
                <a:spcPts val="400"/>
              </a:spcAft>
            </a:pPr>
            <a:r>
              <a:rPr lang="en-GB" sz="1400" b="1" dirty="0"/>
              <a:t>Resources (4.3.5)</a:t>
            </a:r>
          </a:p>
          <a:p>
            <a:pPr algn="ctr">
              <a:spcAft>
                <a:spcPts val="400"/>
              </a:spcAft>
            </a:pPr>
            <a:r>
              <a:rPr lang="en-GB" sz="1400" b="1" dirty="0"/>
              <a:t>Establishing internal </a:t>
            </a:r>
            <a:r>
              <a:rPr lang="en-GB" sz="1400" b="1" dirty="0" err="1"/>
              <a:t>comms</a:t>
            </a:r>
            <a:r>
              <a:rPr lang="en-GB" sz="1400" b="1" dirty="0"/>
              <a:t> &amp; reporting mechanisms (4.3.6)</a:t>
            </a:r>
          </a:p>
          <a:p>
            <a:pPr algn="ctr">
              <a:spcAft>
                <a:spcPts val="400"/>
              </a:spcAft>
            </a:pPr>
            <a:r>
              <a:rPr lang="en-GB" sz="1400" b="1" dirty="0"/>
              <a:t>Establishing external </a:t>
            </a:r>
            <a:r>
              <a:rPr lang="en-GB" sz="1400" b="1" dirty="0" err="1"/>
              <a:t>comms</a:t>
            </a:r>
            <a:r>
              <a:rPr lang="en-GB" sz="1400" b="1" dirty="0"/>
              <a:t> &amp; reporting mechanisms (4.3.7)</a:t>
            </a:r>
          </a:p>
        </p:txBody>
      </p:sp>
      <p:sp>
        <p:nvSpPr>
          <p:cNvPr id="6" name="Rectangle: Rounded Corners 5">
            <a:extLst>
              <a:ext uri="{FF2B5EF4-FFF2-40B4-BE49-F238E27FC236}">
                <a16:creationId xmlns:a16="http://schemas.microsoft.com/office/drawing/2014/main" xmlns="" id="{7C4EB9D8-A379-4EB3-A022-90C61ED405A0}"/>
              </a:ext>
            </a:extLst>
          </p:cNvPr>
          <p:cNvSpPr/>
          <p:nvPr/>
        </p:nvSpPr>
        <p:spPr>
          <a:xfrm>
            <a:off x="6726553" y="4769322"/>
            <a:ext cx="1801432"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Continual improvement of the network </a:t>
            </a:r>
          </a:p>
          <a:p>
            <a:pPr algn="ctr"/>
            <a:r>
              <a:rPr lang="en-GB" sz="1600" b="1" dirty="0"/>
              <a:t>(4.6)</a:t>
            </a:r>
          </a:p>
        </p:txBody>
      </p:sp>
      <p:sp>
        <p:nvSpPr>
          <p:cNvPr id="7" name="Rectangle: Rounded Corners 6">
            <a:extLst>
              <a:ext uri="{FF2B5EF4-FFF2-40B4-BE49-F238E27FC236}">
                <a16:creationId xmlns:a16="http://schemas.microsoft.com/office/drawing/2014/main" xmlns="" id="{C4BDA094-26DE-42ED-9E8F-3169D0993419}"/>
              </a:ext>
            </a:extLst>
          </p:cNvPr>
          <p:cNvSpPr/>
          <p:nvPr/>
        </p:nvSpPr>
        <p:spPr>
          <a:xfrm>
            <a:off x="8683630" y="4769322"/>
            <a:ext cx="3033736"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t>Implementing risk management (4.4)</a:t>
            </a:r>
          </a:p>
          <a:p>
            <a:pPr algn="ctr">
              <a:spcAft>
                <a:spcPts val="600"/>
              </a:spcAft>
            </a:pPr>
            <a:r>
              <a:rPr lang="en-GB" sz="1200" b="1" dirty="0"/>
              <a:t>Implementing risk framework (4.4.1)</a:t>
            </a:r>
          </a:p>
          <a:p>
            <a:pPr algn="ctr">
              <a:spcAft>
                <a:spcPts val="600"/>
              </a:spcAft>
            </a:pPr>
            <a:r>
              <a:rPr lang="en-GB" sz="1200" b="1" dirty="0"/>
              <a:t>Implementing risk mgmt. process (4.4.2)</a:t>
            </a:r>
          </a:p>
        </p:txBody>
      </p:sp>
      <p:sp>
        <p:nvSpPr>
          <p:cNvPr id="8" name="Rectangle: Rounded Corners 7">
            <a:extLst>
              <a:ext uri="{FF2B5EF4-FFF2-40B4-BE49-F238E27FC236}">
                <a16:creationId xmlns:a16="http://schemas.microsoft.com/office/drawing/2014/main" xmlns="" id="{FA5F4000-BA2D-4B4E-97D4-41BE26F921BE}"/>
              </a:ext>
            </a:extLst>
          </p:cNvPr>
          <p:cNvSpPr/>
          <p:nvPr/>
        </p:nvSpPr>
        <p:spPr>
          <a:xfrm>
            <a:off x="6726553" y="6041032"/>
            <a:ext cx="499081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Monitoring &amp; review of the framework (4.5)</a:t>
            </a:r>
          </a:p>
        </p:txBody>
      </p:sp>
      <p:sp>
        <p:nvSpPr>
          <p:cNvPr id="9" name="Arrow: Left-Right 8">
            <a:extLst>
              <a:ext uri="{FF2B5EF4-FFF2-40B4-BE49-F238E27FC236}">
                <a16:creationId xmlns:a16="http://schemas.microsoft.com/office/drawing/2014/main" xmlns="" id="{BCCE6320-D9AA-4BE3-9B47-05AEFD9B196F}"/>
              </a:ext>
            </a:extLst>
          </p:cNvPr>
          <p:cNvSpPr/>
          <p:nvPr/>
        </p:nvSpPr>
        <p:spPr>
          <a:xfrm rot="5400000">
            <a:off x="7126014"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Left-Right 9">
            <a:extLst>
              <a:ext uri="{FF2B5EF4-FFF2-40B4-BE49-F238E27FC236}">
                <a16:creationId xmlns:a16="http://schemas.microsoft.com/office/drawing/2014/main" xmlns="" id="{C751D63B-572F-4AE5-BD97-A4B25437D52D}"/>
              </a:ext>
            </a:extLst>
          </p:cNvPr>
          <p:cNvSpPr/>
          <p:nvPr/>
        </p:nvSpPr>
        <p:spPr>
          <a:xfrm rot="5400000">
            <a:off x="10724998"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xmlns="" id="{82D0EBCD-A234-4A3D-9AF2-8513C1F4034D}"/>
              </a:ext>
            </a:extLst>
          </p:cNvPr>
          <p:cNvSpPr/>
          <p:nvPr/>
        </p:nvSpPr>
        <p:spPr>
          <a:xfrm rot="10800000">
            <a:off x="6974752" y="435062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xmlns="" id="{355F120F-71CF-4B00-94AC-F92F68ACB2F0}"/>
              </a:ext>
            </a:extLst>
          </p:cNvPr>
          <p:cNvSpPr/>
          <p:nvPr/>
        </p:nvSpPr>
        <p:spPr>
          <a:xfrm>
            <a:off x="11303706" y="4362473"/>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xmlns="" id="{EDE1D068-68F6-43DA-AC05-3B683F95089D}"/>
              </a:ext>
            </a:extLst>
          </p:cNvPr>
          <p:cNvSpPr/>
          <p:nvPr/>
        </p:nvSpPr>
        <p:spPr>
          <a:xfrm rot="10800000">
            <a:off x="6974751" y="5691908"/>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Arrow: Down 13">
            <a:extLst>
              <a:ext uri="{FF2B5EF4-FFF2-40B4-BE49-F238E27FC236}">
                <a16:creationId xmlns:a16="http://schemas.microsoft.com/office/drawing/2014/main" xmlns="" id="{AAA87F49-541A-40C4-A4AC-089F4FDF7BCE}"/>
              </a:ext>
            </a:extLst>
          </p:cNvPr>
          <p:cNvSpPr/>
          <p:nvPr/>
        </p:nvSpPr>
        <p:spPr>
          <a:xfrm>
            <a:off x="11303248" y="573016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2">
            <a:extLst>
              <a:ext uri="{FF2B5EF4-FFF2-40B4-BE49-F238E27FC236}">
                <a16:creationId xmlns:a16="http://schemas.microsoft.com/office/drawing/2014/main" xmlns="" id="{F65D11CB-D219-4198-82BA-EB8D6C59B9AD}"/>
              </a:ext>
            </a:extLst>
          </p:cNvPr>
          <p:cNvSpPr>
            <a:spLocks noChangeArrowheads="1"/>
          </p:cNvSpPr>
          <p:nvPr/>
        </p:nvSpPr>
        <p:spPr bwMode="auto">
          <a:xfrm>
            <a:off x="82482" y="649608"/>
            <a:ext cx="5049453" cy="428625"/>
          </a:xfrm>
          <a:prstGeom prst="rect">
            <a:avLst/>
          </a:prstGeom>
          <a:noFill/>
          <a:ln w="9525">
            <a:noFill/>
            <a:miter lim="800000"/>
            <a:headEnd/>
            <a:tailEnd/>
          </a:ln>
        </p:spPr>
        <p:txBody>
          <a:bodyPr lIns="0" tIns="0" rIns="0" bIns="0" anchor="ctr"/>
          <a:lstStyle/>
          <a:p>
            <a:pPr algn="ctr"/>
            <a:r>
              <a:rPr lang="it-IT" sz="2400" b="1" dirty="0">
                <a:solidFill>
                  <a:schemeClr val="tx1">
                    <a:lumMod val="95000"/>
                    <a:lumOff val="5000"/>
                  </a:schemeClr>
                </a:solidFill>
              </a:rPr>
              <a:t>ISO 31000:2018 – </a:t>
            </a:r>
            <a:r>
              <a:rPr lang="it-IT" sz="2400" b="1" i="1" dirty="0">
                <a:solidFill>
                  <a:schemeClr val="tx1">
                    <a:lumMod val="95000"/>
                    <a:lumOff val="5000"/>
                  </a:schemeClr>
                </a:solidFill>
              </a:rPr>
              <a:t>The Framework</a:t>
            </a:r>
          </a:p>
        </p:txBody>
      </p:sp>
      <p:sp>
        <p:nvSpPr>
          <p:cNvPr id="16" name="Rectangle 15">
            <a:extLst>
              <a:ext uri="{FF2B5EF4-FFF2-40B4-BE49-F238E27FC236}">
                <a16:creationId xmlns:a16="http://schemas.microsoft.com/office/drawing/2014/main" xmlns="" id="{8A1A711A-BB4A-46E4-8221-01769155E2A9}"/>
              </a:ext>
            </a:extLst>
          </p:cNvPr>
          <p:cNvSpPr/>
          <p:nvPr/>
        </p:nvSpPr>
        <p:spPr>
          <a:xfrm>
            <a:off x="620582" y="1136214"/>
            <a:ext cx="5682340" cy="1592744"/>
          </a:xfrm>
          <a:prstGeom prst="rect">
            <a:avLst/>
          </a:prstGeom>
        </p:spPr>
        <p:txBody>
          <a:bodyPr wrap="square">
            <a:spAutoFit/>
          </a:bodyPr>
          <a:lstStyle/>
          <a:p>
            <a:pPr algn="just" eaLnBrk="0" hangingPunct="0">
              <a:lnSpc>
                <a:spcPct val="125000"/>
              </a:lnSpc>
              <a:spcBef>
                <a:spcPts val="0"/>
              </a:spcBef>
              <a:spcAft>
                <a:spcPts val="600"/>
              </a:spcAft>
              <a:buClr>
                <a:schemeClr val="accent1">
                  <a:lumMod val="60000"/>
                  <a:lumOff val="40000"/>
                </a:schemeClr>
              </a:buClr>
              <a:defRPr/>
            </a:pPr>
            <a:r>
              <a:rPr lang="en-US" sz="2000" b="1" dirty="0">
                <a:solidFill>
                  <a:schemeClr val="tx2"/>
                </a:solidFill>
                <a:latin typeface="Calibri" panose="020F0502020204030204" pitchFamily="34" charset="0"/>
              </a:rPr>
              <a:t>4.3.2   Establishing risk management policy</a:t>
            </a:r>
          </a:p>
          <a:p>
            <a:pPr algn="just" eaLnBrk="0" hangingPunct="0">
              <a:lnSpc>
                <a:spcPct val="125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The risk management </a:t>
            </a:r>
            <a:r>
              <a:rPr lang="en-US" b="1" i="1" dirty="0">
                <a:solidFill>
                  <a:srgbClr val="C00000"/>
                </a:solidFill>
                <a:latin typeface="Calibri" panose="020F0502020204030204" pitchFamily="34" charset="0"/>
              </a:rPr>
              <a:t>policy should clearly state the organization's objectives </a:t>
            </a:r>
            <a:r>
              <a:rPr lang="en-US" i="1" dirty="0">
                <a:solidFill>
                  <a:schemeClr val="tx2"/>
                </a:solidFill>
                <a:latin typeface="Calibri" panose="020F0502020204030204" pitchFamily="34" charset="0"/>
              </a:rPr>
              <a:t>for, and commitment to, risk management and typically addresses the following steps</a:t>
            </a:r>
          </a:p>
        </p:txBody>
      </p:sp>
      <p:sp>
        <p:nvSpPr>
          <p:cNvPr id="17" name="Rectangle 16">
            <a:extLst>
              <a:ext uri="{FF2B5EF4-FFF2-40B4-BE49-F238E27FC236}">
                <a16:creationId xmlns:a16="http://schemas.microsoft.com/office/drawing/2014/main" xmlns="" id="{B8AE0514-06C4-4D01-85DB-4E760963953D}"/>
              </a:ext>
            </a:extLst>
          </p:cNvPr>
          <p:cNvSpPr/>
          <p:nvPr/>
        </p:nvSpPr>
        <p:spPr>
          <a:xfrm>
            <a:off x="620582" y="2652464"/>
            <a:ext cx="5682340" cy="2285241"/>
          </a:xfrm>
          <a:prstGeom prst="rect">
            <a:avLst/>
          </a:prstGeom>
        </p:spPr>
        <p:txBody>
          <a:bodyPr wrap="square">
            <a:spAutoFit/>
          </a:bodyPr>
          <a:lstStyle/>
          <a:p>
            <a:pPr algn="just">
              <a:lnSpc>
                <a:spcPct val="125000"/>
              </a:lnSpc>
              <a:spcBef>
                <a:spcPts val="0"/>
              </a:spcBef>
              <a:spcAft>
                <a:spcPts val="600"/>
              </a:spcAft>
              <a:buClr>
                <a:schemeClr val="accent1">
                  <a:lumMod val="60000"/>
                  <a:lumOff val="40000"/>
                </a:schemeClr>
              </a:buClr>
              <a:defRPr/>
            </a:pPr>
            <a:r>
              <a:rPr lang="en-US" sz="2000" b="1" dirty="0">
                <a:solidFill>
                  <a:schemeClr val="tx2"/>
                </a:solidFill>
                <a:latin typeface="Calibri" panose="020F0502020204030204" pitchFamily="34" charset="0"/>
              </a:rPr>
              <a:t>4.3.3   Accountability</a:t>
            </a:r>
          </a:p>
          <a:p>
            <a:pPr algn="just" eaLnBrk="0" hangingPunct="0">
              <a:lnSpc>
                <a:spcPct val="125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The organization </a:t>
            </a:r>
            <a:r>
              <a:rPr lang="en-US" b="1" i="1" dirty="0">
                <a:solidFill>
                  <a:srgbClr val="C00000"/>
                </a:solidFill>
                <a:latin typeface="Calibri" panose="020F0502020204030204" pitchFamily="34" charset="0"/>
              </a:rPr>
              <a:t>should ensure that there is accountability, authority and appropriate competence</a:t>
            </a:r>
            <a:r>
              <a:rPr lang="en-US" i="1" dirty="0">
                <a:solidFill>
                  <a:srgbClr val="C00000"/>
                </a:solidFill>
                <a:latin typeface="Calibri" panose="020F0502020204030204" pitchFamily="34" charset="0"/>
              </a:rPr>
              <a:t> </a:t>
            </a:r>
            <a:r>
              <a:rPr lang="en-US" i="1" dirty="0">
                <a:solidFill>
                  <a:schemeClr val="tx2"/>
                </a:solidFill>
                <a:latin typeface="Calibri" panose="020F0502020204030204" pitchFamily="34" charset="0"/>
              </a:rPr>
              <a:t>for managing risk, including implementing and maintaining the risk management process and ensuring the adequacy, effectiveness and efficiency of any controls.</a:t>
            </a:r>
          </a:p>
        </p:txBody>
      </p:sp>
      <p:sp>
        <p:nvSpPr>
          <p:cNvPr id="2" name="Rectangle 1">
            <a:extLst>
              <a:ext uri="{FF2B5EF4-FFF2-40B4-BE49-F238E27FC236}">
                <a16:creationId xmlns:a16="http://schemas.microsoft.com/office/drawing/2014/main" xmlns="" id="{516362E2-1171-42C1-BB51-C9FC0E4D775D}"/>
              </a:ext>
            </a:extLst>
          </p:cNvPr>
          <p:cNvSpPr/>
          <p:nvPr/>
        </p:nvSpPr>
        <p:spPr>
          <a:xfrm>
            <a:off x="620582" y="4885284"/>
            <a:ext cx="6261067" cy="1938992"/>
          </a:xfrm>
          <a:prstGeom prst="rect">
            <a:avLst/>
          </a:prstGeom>
        </p:spPr>
        <p:txBody>
          <a:bodyPr wrap="square">
            <a:spAutoFit/>
          </a:bodyPr>
          <a:lstStyle/>
          <a:p>
            <a:pPr algn="just">
              <a:lnSpc>
                <a:spcPct val="125000"/>
              </a:lnSpc>
              <a:spcBef>
                <a:spcPts val="0"/>
              </a:spcBef>
              <a:spcAft>
                <a:spcPts val="600"/>
              </a:spcAft>
              <a:buClr>
                <a:schemeClr val="accent1">
                  <a:lumMod val="60000"/>
                  <a:lumOff val="40000"/>
                </a:schemeClr>
              </a:buClr>
              <a:defRPr/>
            </a:pPr>
            <a:r>
              <a:rPr lang="en-US" sz="2000" b="1" dirty="0">
                <a:solidFill>
                  <a:schemeClr val="tx2"/>
                </a:solidFill>
                <a:latin typeface="Calibri" panose="020F0502020204030204" pitchFamily="34" charset="0"/>
              </a:rPr>
              <a:t>4.3.4   Integration into organizational processes</a:t>
            </a:r>
          </a:p>
          <a:p>
            <a:pPr eaLnBrk="0" hangingPunct="0">
              <a:lnSpc>
                <a:spcPct val="125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Risk management </a:t>
            </a:r>
            <a:r>
              <a:rPr lang="en-US" b="1" i="1" dirty="0">
                <a:solidFill>
                  <a:srgbClr val="C00000"/>
                </a:solidFill>
                <a:latin typeface="Calibri" panose="020F0502020204030204" pitchFamily="34" charset="0"/>
              </a:rPr>
              <a:t>should be embedded in all organizational practices &amp; processes</a:t>
            </a:r>
            <a:r>
              <a:rPr lang="en-US" i="1" dirty="0">
                <a:solidFill>
                  <a:schemeClr val="bg2">
                    <a:lumMod val="10000"/>
                  </a:schemeClr>
                </a:solidFill>
                <a:latin typeface="Calibri" panose="020F0502020204030204" pitchFamily="34" charset="0"/>
              </a:rPr>
              <a:t> </a:t>
            </a:r>
            <a:r>
              <a:rPr lang="en-US" i="1" dirty="0">
                <a:solidFill>
                  <a:schemeClr val="tx2"/>
                </a:solidFill>
                <a:latin typeface="Calibri" panose="020F0502020204030204" pitchFamily="34" charset="0"/>
              </a:rPr>
              <a:t>so that it is relevant, effective &amp; efficient. The risk management process should become part of, &amp; not separate from, those organizational processes. </a:t>
            </a:r>
          </a:p>
        </p:txBody>
      </p:sp>
    </p:spTree>
    <p:extLst>
      <p:ext uri="{BB962C8B-B14F-4D97-AF65-F5344CB8AC3E}">
        <p14:creationId xmlns:p14="http://schemas.microsoft.com/office/powerpoint/2010/main" val="3813901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C7E6B021-4351-4F13-9B2D-4E98F2384B8F}"/>
              </a:ext>
            </a:extLst>
          </p:cNvPr>
          <p:cNvSpPr/>
          <p:nvPr/>
        </p:nvSpPr>
        <p:spPr>
          <a:xfrm>
            <a:off x="7140214" y="1315697"/>
            <a:ext cx="416349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Mandate &amp; Commitment (4.2)</a:t>
            </a:r>
          </a:p>
        </p:txBody>
      </p:sp>
      <p:sp>
        <p:nvSpPr>
          <p:cNvPr id="5" name="Rectangle: Rounded Corners 4">
            <a:extLst>
              <a:ext uri="{FF2B5EF4-FFF2-40B4-BE49-F238E27FC236}">
                <a16:creationId xmlns:a16="http://schemas.microsoft.com/office/drawing/2014/main" xmlns="" id="{0C2455E2-06B3-4776-99D0-E93E419F6E8D}"/>
              </a:ext>
            </a:extLst>
          </p:cNvPr>
          <p:cNvSpPr/>
          <p:nvPr/>
        </p:nvSpPr>
        <p:spPr>
          <a:xfrm>
            <a:off x="6726553" y="2040976"/>
            <a:ext cx="4990813" cy="2509151"/>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400"/>
              </a:spcAft>
            </a:pPr>
            <a:r>
              <a:rPr lang="en-GB" sz="1400" b="1" dirty="0"/>
              <a:t>Design of framework for managing risk (4.3)</a:t>
            </a:r>
          </a:p>
          <a:p>
            <a:pPr algn="ctr">
              <a:spcAft>
                <a:spcPts val="400"/>
              </a:spcAft>
            </a:pPr>
            <a:r>
              <a:rPr lang="en-GB" sz="1400" b="1" dirty="0"/>
              <a:t>Understanding the organisation and its context (4.3.1)</a:t>
            </a:r>
          </a:p>
          <a:p>
            <a:pPr algn="ctr">
              <a:spcAft>
                <a:spcPts val="400"/>
              </a:spcAft>
            </a:pPr>
            <a:r>
              <a:rPr lang="en-GB" sz="1400" b="1" dirty="0"/>
              <a:t>Establishing Risk Management policy (4.3.2)</a:t>
            </a:r>
          </a:p>
          <a:p>
            <a:pPr algn="ctr">
              <a:spcAft>
                <a:spcPts val="400"/>
              </a:spcAft>
            </a:pPr>
            <a:r>
              <a:rPr lang="en-GB" sz="1400" b="1" dirty="0"/>
              <a:t>Accountability (4.3.3)</a:t>
            </a:r>
          </a:p>
          <a:p>
            <a:pPr algn="ctr">
              <a:spcAft>
                <a:spcPts val="400"/>
              </a:spcAft>
            </a:pPr>
            <a:r>
              <a:rPr lang="en-GB" sz="1400" b="1" dirty="0"/>
              <a:t>Integration into organisational processes (4.3.4)</a:t>
            </a:r>
          </a:p>
          <a:p>
            <a:pPr algn="ctr">
              <a:spcAft>
                <a:spcPts val="400"/>
              </a:spcAft>
            </a:pPr>
            <a:r>
              <a:rPr lang="en-GB" sz="1400" b="1" dirty="0">
                <a:solidFill>
                  <a:srgbClr val="FFFF00"/>
                </a:solidFill>
              </a:rPr>
              <a:t>Resources (4.3.5)</a:t>
            </a:r>
          </a:p>
          <a:p>
            <a:pPr algn="ctr">
              <a:spcAft>
                <a:spcPts val="400"/>
              </a:spcAft>
            </a:pPr>
            <a:r>
              <a:rPr lang="en-GB" sz="1400" b="1" dirty="0">
                <a:solidFill>
                  <a:srgbClr val="FFFF00"/>
                </a:solidFill>
              </a:rPr>
              <a:t>Establishing internal </a:t>
            </a:r>
            <a:r>
              <a:rPr lang="en-GB" sz="1400" b="1" dirty="0" err="1">
                <a:solidFill>
                  <a:srgbClr val="FFFF00"/>
                </a:solidFill>
              </a:rPr>
              <a:t>comms</a:t>
            </a:r>
            <a:r>
              <a:rPr lang="en-GB" sz="1400" b="1" dirty="0">
                <a:solidFill>
                  <a:srgbClr val="FFFF00"/>
                </a:solidFill>
              </a:rPr>
              <a:t> &amp; reporting mechanisms (4.3.6)</a:t>
            </a:r>
          </a:p>
          <a:p>
            <a:pPr algn="ctr">
              <a:spcAft>
                <a:spcPts val="400"/>
              </a:spcAft>
            </a:pPr>
            <a:r>
              <a:rPr lang="en-GB" sz="1400" b="1" dirty="0">
                <a:solidFill>
                  <a:srgbClr val="FFFF00"/>
                </a:solidFill>
              </a:rPr>
              <a:t>Establishing external </a:t>
            </a:r>
            <a:r>
              <a:rPr lang="en-GB" sz="1400" b="1" dirty="0" err="1">
                <a:solidFill>
                  <a:srgbClr val="FFFF00"/>
                </a:solidFill>
              </a:rPr>
              <a:t>comms</a:t>
            </a:r>
            <a:r>
              <a:rPr lang="en-GB" sz="1400" b="1" dirty="0">
                <a:solidFill>
                  <a:srgbClr val="FFFF00"/>
                </a:solidFill>
              </a:rPr>
              <a:t> &amp; reporting mechanisms (4.3.7)</a:t>
            </a:r>
          </a:p>
        </p:txBody>
      </p:sp>
      <p:sp>
        <p:nvSpPr>
          <p:cNvPr id="6" name="Rectangle: Rounded Corners 5">
            <a:extLst>
              <a:ext uri="{FF2B5EF4-FFF2-40B4-BE49-F238E27FC236}">
                <a16:creationId xmlns:a16="http://schemas.microsoft.com/office/drawing/2014/main" xmlns="" id="{7C4EB9D8-A379-4EB3-A022-90C61ED405A0}"/>
              </a:ext>
            </a:extLst>
          </p:cNvPr>
          <p:cNvSpPr/>
          <p:nvPr/>
        </p:nvSpPr>
        <p:spPr>
          <a:xfrm>
            <a:off x="6726553" y="4769322"/>
            <a:ext cx="1801432"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Continual improvement of the network </a:t>
            </a:r>
          </a:p>
          <a:p>
            <a:pPr algn="ctr"/>
            <a:r>
              <a:rPr lang="en-GB" sz="1600" b="1" dirty="0"/>
              <a:t>(4.6)</a:t>
            </a:r>
          </a:p>
        </p:txBody>
      </p:sp>
      <p:sp>
        <p:nvSpPr>
          <p:cNvPr id="7" name="Rectangle: Rounded Corners 6">
            <a:extLst>
              <a:ext uri="{FF2B5EF4-FFF2-40B4-BE49-F238E27FC236}">
                <a16:creationId xmlns:a16="http://schemas.microsoft.com/office/drawing/2014/main" xmlns="" id="{C4BDA094-26DE-42ED-9E8F-3169D0993419}"/>
              </a:ext>
            </a:extLst>
          </p:cNvPr>
          <p:cNvSpPr/>
          <p:nvPr/>
        </p:nvSpPr>
        <p:spPr>
          <a:xfrm>
            <a:off x="8683630" y="4769322"/>
            <a:ext cx="3033736"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t>Implementing risk management (4.4)</a:t>
            </a:r>
          </a:p>
          <a:p>
            <a:pPr algn="ctr">
              <a:spcAft>
                <a:spcPts val="600"/>
              </a:spcAft>
            </a:pPr>
            <a:r>
              <a:rPr lang="en-GB" sz="1200" b="1" dirty="0"/>
              <a:t>Implementing risk framework (4.4.1)</a:t>
            </a:r>
          </a:p>
          <a:p>
            <a:pPr algn="ctr">
              <a:spcAft>
                <a:spcPts val="600"/>
              </a:spcAft>
            </a:pPr>
            <a:r>
              <a:rPr lang="en-GB" sz="1200" b="1" dirty="0"/>
              <a:t>Implementing risk mgmt. process (4.4.2)</a:t>
            </a:r>
          </a:p>
        </p:txBody>
      </p:sp>
      <p:sp>
        <p:nvSpPr>
          <p:cNvPr id="8" name="Rectangle: Rounded Corners 7">
            <a:extLst>
              <a:ext uri="{FF2B5EF4-FFF2-40B4-BE49-F238E27FC236}">
                <a16:creationId xmlns:a16="http://schemas.microsoft.com/office/drawing/2014/main" xmlns="" id="{FA5F4000-BA2D-4B4E-97D4-41BE26F921BE}"/>
              </a:ext>
            </a:extLst>
          </p:cNvPr>
          <p:cNvSpPr/>
          <p:nvPr/>
        </p:nvSpPr>
        <p:spPr>
          <a:xfrm>
            <a:off x="6726553" y="6041032"/>
            <a:ext cx="499081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Monitoring &amp; review of the framework (4.5)</a:t>
            </a:r>
          </a:p>
        </p:txBody>
      </p:sp>
      <p:sp>
        <p:nvSpPr>
          <p:cNvPr id="9" name="Arrow: Left-Right 8">
            <a:extLst>
              <a:ext uri="{FF2B5EF4-FFF2-40B4-BE49-F238E27FC236}">
                <a16:creationId xmlns:a16="http://schemas.microsoft.com/office/drawing/2014/main" xmlns="" id="{BCCE6320-D9AA-4BE3-9B47-05AEFD9B196F}"/>
              </a:ext>
            </a:extLst>
          </p:cNvPr>
          <p:cNvSpPr/>
          <p:nvPr/>
        </p:nvSpPr>
        <p:spPr>
          <a:xfrm rot="5400000">
            <a:off x="7126014"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Left-Right 9">
            <a:extLst>
              <a:ext uri="{FF2B5EF4-FFF2-40B4-BE49-F238E27FC236}">
                <a16:creationId xmlns:a16="http://schemas.microsoft.com/office/drawing/2014/main" xmlns="" id="{C751D63B-572F-4AE5-BD97-A4B25437D52D}"/>
              </a:ext>
            </a:extLst>
          </p:cNvPr>
          <p:cNvSpPr/>
          <p:nvPr/>
        </p:nvSpPr>
        <p:spPr>
          <a:xfrm rot="5400000">
            <a:off x="10724998"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xmlns="" id="{82D0EBCD-A234-4A3D-9AF2-8513C1F4034D}"/>
              </a:ext>
            </a:extLst>
          </p:cNvPr>
          <p:cNvSpPr/>
          <p:nvPr/>
        </p:nvSpPr>
        <p:spPr>
          <a:xfrm rot="10800000">
            <a:off x="6974752" y="435062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xmlns="" id="{355F120F-71CF-4B00-94AC-F92F68ACB2F0}"/>
              </a:ext>
            </a:extLst>
          </p:cNvPr>
          <p:cNvSpPr/>
          <p:nvPr/>
        </p:nvSpPr>
        <p:spPr>
          <a:xfrm>
            <a:off x="11303706" y="4362473"/>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xmlns="" id="{EDE1D068-68F6-43DA-AC05-3B683F95089D}"/>
              </a:ext>
            </a:extLst>
          </p:cNvPr>
          <p:cNvSpPr/>
          <p:nvPr/>
        </p:nvSpPr>
        <p:spPr>
          <a:xfrm rot="10800000">
            <a:off x="6974751" y="5691908"/>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Arrow: Down 13">
            <a:extLst>
              <a:ext uri="{FF2B5EF4-FFF2-40B4-BE49-F238E27FC236}">
                <a16:creationId xmlns:a16="http://schemas.microsoft.com/office/drawing/2014/main" xmlns="" id="{AAA87F49-541A-40C4-A4AC-089F4FDF7BCE}"/>
              </a:ext>
            </a:extLst>
          </p:cNvPr>
          <p:cNvSpPr/>
          <p:nvPr/>
        </p:nvSpPr>
        <p:spPr>
          <a:xfrm>
            <a:off x="11303248" y="573016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2">
            <a:extLst>
              <a:ext uri="{FF2B5EF4-FFF2-40B4-BE49-F238E27FC236}">
                <a16:creationId xmlns:a16="http://schemas.microsoft.com/office/drawing/2014/main" xmlns="" id="{F65D11CB-D219-4198-82BA-EB8D6C59B9AD}"/>
              </a:ext>
            </a:extLst>
          </p:cNvPr>
          <p:cNvSpPr>
            <a:spLocks noChangeArrowheads="1"/>
          </p:cNvSpPr>
          <p:nvPr/>
        </p:nvSpPr>
        <p:spPr bwMode="auto">
          <a:xfrm>
            <a:off x="82482" y="649608"/>
            <a:ext cx="5049453" cy="428625"/>
          </a:xfrm>
          <a:prstGeom prst="rect">
            <a:avLst/>
          </a:prstGeom>
          <a:noFill/>
          <a:ln w="9525">
            <a:noFill/>
            <a:miter lim="800000"/>
            <a:headEnd/>
            <a:tailEnd/>
          </a:ln>
        </p:spPr>
        <p:txBody>
          <a:bodyPr lIns="0" tIns="0" rIns="0" bIns="0" anchor="ctr"/>
          <a:lstStyle/>
          <a:p>
            <a:pPr algn="ctr"/>
            <a:r>
              <a:rPr lang="it-IT" sz="2400" b="1" dirty="0">
                <a:solidFill>
                  <a:schemeClr val="tx1">
                    <a:lumMod val="95000"/>
                    <a:lumOff val="5000"/>
                  </a:schemeClr>
                </a:solidFill>
              </a:rPr>
              <a:t>ISO 31000:2018 – </a:t>
            </a:r>
            <a:r>
              <a:rPr lang="it-IT" sz="2400" b="1" i="1" dirty="0">
                <a:solidFill>
                  <a:schemeClr val="tx1">
                    <a:lumMod val="95000"/>
                    <a:lumOff val="5000"/>
                  </a:schemeClr>
                </a:solidFill>
              </a:rPr>
              <a:t>The Framework</a:t>
            </a:r>
          </a:p>
        </p:txBody>
      </p:sp>
      <p:sp>
        <p:nvSpPr>
          <p:cNvPr id="16" name="Rectangle 15">
            <a:extLst>
              <a:ext uri="{FF2B5EF4-FFF2-40B4-BE49-F238E27FC236}">
                <a16:creationId xmlns:a16="http://schemas.microsoft.com/office/drawing/2014/main" xmlns="" id="{8A1A711A-BB4A-46E4-8221-01769155E2A9}"/>
              </a:ext>
            </a:extLst>
          </p:cNvPr>
          <p:cNvSpPr/>
          <p:nvPr/>
        </p:nvSpPr>
        <p:spPr>
          <a:xfrm>
            <a:off x="620582" y="1136214"/>
            <a:ext cx="5682340" cy="1246495"/>
          </a:xfrm>
          <a:prstGeom prst="rect">
            <a:avLst/>
          </a:prstGeom>
        </p:spPr>
        <p:txBody>
          <a:bodyPr wrap="square">
            <a:spAutoFit/>
          </a:bodyPr>
          <a:lstStyle/>
          <a:p>
            <a:pPr algn="just">
              <a:lnSpc>
                <a:spcPct val="125000"/>
              </a:lnSpc>
              <a:spcBef>
                <a:spcPts val="0"/>
              </a:spcBef>
              <a:spcAft>
                <a:spcPts val="600"/>
              </a:spcAft>
              <a:buClr>
                <a:schemeClr val="accent1">
                  <a:lumMod val="60000"/>
                  <a:lumOff val="40000"/>
                </a:schemeClr>
              </a:buClr>
              <a:defRPr/>
            </a:pPr>
            <a:r>
              <a:rPr lang="en-US" sz="2000" b="1" dirty="0">
                <a:solidFill>
                  <a:schemeClr val="tx2"/>
                </a:solidFill>
                <a:latin typeface="Calibri" panose="020F0502020204030204" pitchFamily="34" charset="0"/>
              </a:rPr>
              <a:t>4.3.5   Resources</a:t>
            </a:r>
          </a:p>
          <a:p>
            <a:pPr algn="just" eaLnBrk="0" hangingPunct="0">
              <a:lnSpc>
                <a:spcPct val="125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The organization should </a:t>
            </a:r>
            <a:r>
              <a:rPr lang="en-US" b="1" i="1" dirty="0">
                <a:solidFill>
                  <a:srgbClr val="C00000"/>
                </a:solidFill>
                <a:latin typeface="Calibri" panose="020F0502020204030204" pitchFamily="34" charset="0"/>
              </a:rPr>
              <a:t>allocate appropriate resources </a:t>
            </a:r>
            <a:r>
              <a:rPr lang="en-US" i="1" dirty="0">
                <a:solidFill>
                  <a:schemeClr val="tx2"/>
                </a:solidFill>
                <a:latin typeface="Calibri" panose="020F0502020204030204" pitchFamily="34" charset="0"/>
              </a:rPr>
              <a:t>for risk management (people, skills, competencies, procedures) </a:t>
            </a:r>
          </a:p>
        </p:txBody>
      </p:sp>
      <p:sp>
        <p:nvSpPr>
          <p:cNvPr id="17" name="Rectangle 16">
            <a:extLst>
              <a:ext uri="{FF2B5EF4-FFF2-40B4-BE49-F238E27FC236}">
                <a16:creationId xmlns:a16="http://schemas.microsoft.com/office/drawing/2014/main" xmlns="" id="{B8AE0514-06C4-4D01-85DB-4E760963953D}"/>
              </a:ext>
            </a:extLst>
          </p:cNvPr>
          <p:cNvSpPr/>
          <p:nvPr/>
        </p:nvSpPr>
        <p:spPr>
          <a:xfrm>
            <a:off x="620582" y="2487601"/>
            <a:ext cx="5682340" cy="1977464"/>
          </a:xfrm>
          <a:prstGeom prst="rect">
            <a:avLst/>
          </a:prstGeom>
        </p:spPr>
        <p:txBody>
          <a:bodyPr wrap="square">
            <a:spAutoFit/>
          </a:bodyPr>
          <a:lstStyle/>
          <a:p>
            <a:pPr algn="just">
              <a:lnSpc>
                <a:spcPct val="125000"/>
              </a:lnSpc>
              <a:spcBef>
                <a:spcPts val="0"/>
              </a:spcBef>
              <a:spcAft>
                <a:spcPts val="600"/>
              </a:spcAft>
              <a:buClr>
                <a:schemeClr val="accent1">
                  <a:lumMod val="60000"/>
                  <a:lumOff val="40000"/>
                </a:schemeClr>
              </a:buClr>
              <a:defRPr/>
            </a:pPr>
            <a:r>
              <a:rPr lang="en-US" sz="2000" b="1" dirty="0">
                <a:solidFill>
                  <a:schemeClr val="tx2"/>
                </a:solidFill>
                <a:latin typeface="Calibri" panose="020F0502020204030204" pitchFamily="34" charset="0"/>
              </a:rPr>
              <a:t>4.3.6   Establishing internal communication and reporting mechanisms</a:t>
            </a:r>
          </a:p>
          <a:p>
            <a:pPr algn="just" eaLnBrk="0" hangingPunct="0">
              <a:lnSpc>
                <a:spcPct val="125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The organization should</a:t>
            </a:r>
            <a:r>
              <a:rPr lang="en-US" i="1" dirty="0">
                <a:solidFill>
                  <a:schemeClr val="bg2">
                    <a:lumMod val="10000"/>
                  </a:schemeClr>
                </a:solidFill>
                <a:latin typeface="Calibri" panose="020F0502020204030204" pitchFamily="34" charset="0"/>
              </a:rPr>
              <a:t> </a:t>
            </a:r>
            <a:r>
              <a:rPr lang="en-US" b="1" i="1" dirty="0">
                <a:solidFill>
                  <a:srgbClr val="C00000"/>
                </a:solidFill>
                <a:latin typeface="Calibri" panose="020F0502020204030204" pitchFamily="34" charset="0"/>
              </a:rPr>
              <a:t>establish internal communication and reporting mechanisms </a:t>
            </a:r>
            <a:r>
              <a:rPr lang="en-US" i="1" dirty="0">
                <a:solidFill>
                  <a:schemeClr val="tx2"/>
                </a:solidFill>
                <a:latin typeface="Calibri" panose="020F0502020204030204" pitchFamily="34" charset="0"/>
              </a:rPr>
              <a:t>in order to support and encourage accountability and ownership of risk. </a:t>
            </a:r>
          </a:p>
        </p:txBody>
      </p:sp>
      <p:sp>
        <p:nvSpPr>
          <p:cNvPr id="2" name="Rectangle 1">
            <a:extLst>
              <a:ext uri="{FF2B5EF4-FFF2-40B4-BE49-F238E27FC236}">
                <a16:creationId xmlns:a16="http://schemas.microsoft.com/office/drawing/2014/main" xmlns="" id="{516362E2-1171-42C1-BB51-C9FC0E4D775D}"/>
              </a:ext>
            </a:extLst>
          </p:cNvPr>
          <p:cNvSpPr/>
          <p:nvPr/>
        </p:nvSpPr>
        <p:spPr>
          <a:xfrm>
            <a:off x="620582" y="4668904"/>
            <a:ext cx="5682340" cy="1977464"/>
          </a:xfrm>
          <a:prstGeom prst="rect">
            <a:avLst/>
          </a:prstGeom>
        </p:spPr>
        <p:txBody>
          <a:bodyPr wrap="square">
            <a:spAutoFit/>
          </a:bodyPr>
          <a:lstStyle/>
          <a:p>
            <a:pPr algn="just">
              <a:lnSpc>
                <a:spcPct val="125000"/>
              </a:lnSpc>
              <a:spcBef>
                <a:spcPts val="0"/>
              </a:spcBef>
              <a:spcAft>
                <a:spcPts val="600"/>
              </a:spcAft>
              <a:buClr>
                <a:schemeClr val="accent1">
                  <a:lumMod val="60000"/>
                  <a:lumOff val="40000"/>
                </a:schemeClr>
              </a:buClr>
              <a:defRPr/>
            </a:pPr>
            <a:r>
              <a:rPr lang="en-US" sz="2000" b="1" dirty="0">
                <a:solidFill>
                  <a:schemeClr val="tx2"/>
                </a:solidFill>
                <a:latin typeface="Calibri" panose="020F0502020204030204" pitchFamily="34" charset="0"/>
              </a:rPr>
              <a:t>4.3.7   Establishing external communication and reporting mechanisms</a:t>
            </a:r>
          </a:p>
          <a:p>
            <a:pPr algn="just" eaLnBrk="0" hangingPunct="0">
              <a:lnSpc>
                <a:spcPct val="125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The  organization  should  </a:t>
            </a:r>
            <a:r>
              <a:rPr lang="en-US" b="1" i="1" dirty="0">
                <a:solidFill>
                  <a:srgbClr val="C00000"/>
                </a:solidFill>
                <a:latin typeface="Calibri" panose="020F0502020204030204" pitchFamily="34" charset="0"/>
              </a:rPr>
              <a:t>develop  and  implement  </a:t>
            </a:r>
            <a:r>
              <a:rPr lang="en-US" i="1" dirty="0">
                <a:solidFill>
                  <a:schemeClr val="tx2"/>
                </a:solidFill>
                <a:latin typeface="Calibri" panose="020F0502020204030204" pitchFamily="34" charset="0"/>
              </a:rPr>
              <a:t>a  plan  as  to  how  it </a:t>
            </a:r>
            <a:r>
              <a:rPr lang="en-US" i="1" dirty="0">
                <a:solidFill>
                  <a:schemeClr val="bg2">
                    <a:lumMod val="10000"/>
                  </a:schemeClr>
                </a:solidFill>
                <a:latin typeface="Calibri" panose="020F0502020204030204" pitchFamily="34" charset="0"/>
              </a:rPr>
              <a:t> </a:t>
            </a:r>
            <a:r>
              <a:rPr lang="en-US" b="1" i="1" dirty="0">
                <a:solidFill>
                  <a:srgbClr val="C00000"/>
                </a:solidFill>
                <a:latin typeface="Calibri" panose="020F0502020204030204" pitchFamily="34" charset="0"/>
              </a:rPr>
              <a:t>will  communicate  with  external stakeholders</a:t>
            </a:r>
            <a:r>
              <a:rPr lang="en-US" i="1" dirty="0">
                <a:solidFill>
                  <a:srgbClr val="C00000"/>
                </a:solidFill>
                <a:latin typeface="Calibri" panose="020F0502020204030204" pitchFamily="34" charset="0"/>
              </a:rPr>
              <a:t>. </a:t>
            </a:r>
          </a:p>
        </p:txBody>
      </p:sp>
    </p:spTree>
    <p:extLst>
      <p:ext uri="{BB962C8B-B14F-4D97-AF65-F5344CB8AC3E}">
        <p14:creationId xmlns:p14="http://schemas.microsoft.com/office/powerpoint/2010/main" val="2061555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C7E6B021-4351-4F13-9B2D-4E98F2384B8F}"/>
              </a:ext>
            </a:extLst>
          </p:cNvPr>
          <p:cNvSpPr/>
          <p:nvPr/>
        </p:nvSpPr>
        <p:spPr>
          <a:xfrm>
            <a:off x="7140214" y="1315697"/>
            <a:ext cx="416349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Mandate &amp; Commitment (4.2)</a:t>
            </a:r>
          </a:p>
        </p:txBody>
      </p:sp>
      <p:sp>
        <p:nvSpPr>
          <p:cNvPr id="5" name="Rectangle: Rounded Corners 4">
            <a:extLst>
              <a:ext uri="{FF2B5EF4-FFF2-40B4-BE49-F238E27FC236}">
                <a16:creationId xmlns:a16="http://schemas.microsoft.com/office/drawing/2014/main" xmlns="" id="{0C2455E2-06B3-4776-99D0-E93E419F6E8D}"/>
              </a:ext>
            </a:extLst>
          </p:cNvPr>
          <p:cNvSpPr/>
          <p:nvPr/>
        </p:nvSpPr>
        <p:spPr>
          <a:xfrm>
            <a:off x="6726553" y="2040976"/>
            <a:ext cx="4990813" cy="2509151"/>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400"/>
              </a:spcAft>
            </a:pPr>
            <a:r>
              <a:rPr lang="en-GB" sz="1400" b="1" dirty="0"/>
              <a:t>Design of framework for managing risk (4.3)</a:t>
            </a:r>
          </a:p>
          <a:p>
            <a:pPr algn="ctr">
              <a:spcAft>
                <a:spcPts val="400"/>
              </a:spcAft>
            </a:pPr>
            <a:r>
              <a:rPr lang="en-GB" sz="1400" b="1" dirty="0"/>
              <a:t>Understanding the organisation and its context (4.3.1)</a:t>
            </a:r>
          </a:p>
          <a:p>
            <a:pPr algn="ctr">
              <a:spcAft>
                <a:spcPts val="400"/>
              </a:spcAft>
            </a:pPr>
            <a:r>
              <a:rPr lang="en-GB" sz="1400" b="1" dirty="0"/>
              <a:t>Establishing Risk Management policy (4.3.2)</a:t>
            </a:r>
          </a:p>
          <a:p>
            <a:pPr algn="ctr">
              <a:spcAft>
                <a:spcPts val="400"/>
              </a:spcAft>
            </a:pPr>
            <a:r>
              <a:rPr lang="en-GB" sz="1400" b="1" dirty="0"/>
              <a:t>Accountability (4.3.3)</a:t>
            </a:r>
          </a:p>
          <a:p>
            <a:pPr algn="ctr">
              <a:spcAft>
                <a:spcPts val="400"/>
              </a:spcAft>
            </a:pPr>
            <a:r>
              <a:rPr lang="en-GB" sz="1400" b="1" dirty="0"/>
              <a:t>Integration into organisational processes (4.3.4)</a:t>
            </a:r>
          </a:p>
          <a:p>
            <a:pPr algn="ctr">
              <a:spcAft>
                <a:spcPts val="400"/>
              </a:spcAft>
            </a:pPr>
            <a:r>
              <a:rPr lang="en-GB" sz="1400" b="1" dirty="0">
                <a:solidFill>
                  <a:srgbClr val="FFFF00"/>
                </a:solidFill>
              </a:rPr>
              <a:t>Resources (4.3.5)</a:t>
            </a:r>
          </a:p>
          <a:p>
            <a:pPr algn="ctr">
              <a:spcAft>
                <a:spcPts val="400"/>
              </a:spcAft>
            </a:pPr>
            <a:r>
              <a:rPr lang="en-GB" sz="1400" b="1" dirty="0">
                <a:solidFill>
                  <a:srgbClr val="FFFF00"/>
                </a:solidFill>
              </a:rPr>
              <a:t>Establishing internal </a:t>
            </a:r>
            <a:r>
              <a:rPr lang="en-GB" sz="1400" b="1" dirty="0" err="1">
                <a:solidFill>
                  <a:srgbClr val="FFFF00"/>
                </a:solidFill>
              </a:rPr>
              <a:t>comms</a:t>
            </a:r>
            <a:r>
              <a:rPr lang="en-GB" sz="1400" b="1" dirty="0">
                <a:solidFill>
                  <a:srgbClr val="FFFF00"/>
                </a:solidFill>
              </a:rPr>
              <a:t> &amp; reporting mechanisms (4.3.6)</a:t>
            </a:r>
          </a:p>
          <a:p>
            <a:pPr algn="ctr">
              <a:spcAft>
                <a:spcPts val="400"/>
              </a:spcAft>
            </a:pPr>
            <a:r>
              <a:rPr lang="en-GB" sz="1400" b="1" dirty="0">
                <a:solidFill>
                  <a:srgbClr val="FFFF00"/>
                </a:solidFill>
              </a:rPr>
              <a:t>Establishing external </a:t>
            </a:r>
            <a:r>
              <a:rPr lang="en-GB" sz="1400" b="1" dirty="0" err="1">
                <a:solidFill>
                  <a:srgbClr val="FFFF00"/>
                </a:solidFill>
              </a:rPr>
              <a:t>comms</a:t>
            </a:r>
            <a:r>
              <a:rPr lang="en-GB" sz="1400" b="1" dirty="0">
                <a:solidFill>
                  <a:srgbClr val="FFFF00"/>
                </a:solidFill>
              </a:rPr>
              <a:t> &amp; reporting mechanisms (4.3.7)</a:t>
            </a:r>
          </a:p>
        </p:txBody>
      </p:sp>
      <p:sp>
        <p:nvSpPr>
          <p:cNvPr id="6" name="Rectangle: Rounded Corners 5">
            <a:extLst>
              <a:ext uri="{FF2B5EF4-FFF2-40B4-BE49-F238E27FC236}">
                <a16:creationId xmlns:a16="http://schemas.microsoft.com/office/drawing/2014/main" xmlns="" id="{7C4EB9D8-A379-4EB3-A022-90C61ED405A0}"/>
              </a:ext>
            </a:extLst>
          </p:cNvPr>
          <p:cNvSpPr/>
          <p:nvPr/>
        </p:nvSpPr>
        <p:spPr>
          <a:xfrm>
            <a:off x="6726553" y="4769322"/>
            <a:ext cx="1801432"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Continual improvement of the network </a:t>
            </a:r>
          </a:p>
          <a:p>
            <a:pPr algn="ctr"/>
            <a:r>
              <a:rPr lang="en-GB" sz="1600" b="1" dirty="0"/>
              <a:t>(4.6)</a:t>
            </a:r>
          </a:p>
        </p:txBody>
      </p:sp>
      <p:sp>
        <p:nvSpPr>
          <p:cNvPr id="7" name="Rectangle: Rounded Corners 6">
            <a:extLst>
              <a:ext uri="{FF2B5EF4-FFF2-40B4-BE49-F238E27FC236}">
                <a16:creationId xmlns:a16="http://schemas.microsoft.com/office/drawing/2014/main" xmlns="" id="{C4BDA094-26DE-42ED-9E8F-3169D0993419}"/>
              </a:ext>
            </a:extLst>
          </p:cNvPr>
          <p:cNvSpPr/>
          <p:nvPr/>
        </p:nvSpPr>
        <p:spPr>
          <a:xfrm>
            <a:off x="8683630" y="4769322"/>
            <a:ext cx="3033736"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t>Implementing risk management (4.4)</a:t>
            </a:r>
          </a:p>
          <a:p>
            <a:pPr algn="ctr">
              <a:spcAft>
                <a:spcPts val="600"/>
              </a:spcAft>
            </a:pPr>
            <a:r>
              <a:rPr lang="en-GB" sz="1200" b="1" dirty="0"/>
              <a:t>Implementing risk framework (4.4.1)</a:t>
            </a:r>
          </a:p>
          <a:p>
            <a:pPr algn="ctr">
              <a:spcAft>
                <a:spcPts val="600"/>
              </a:spcAft>
            </a:pPr>
            <a:r>
              <a:rPr lang="en-GB" sz="1200" b="1" dirty="0"/>
              <a:t>Implementing risk mgmt. process (4.4.2)</a:t>
            </a:r>
          </a:p>
        </p:txBody>
      </p:sp>
      <p:sp>
        <p:nvSpPr>
          <p:cNvPr id="8" name="Rectangle: Rounded Corners 7">
            <a:extLst>
              <a:ext uri="{FF2B5EF4-FFF2-40B4-BE49-F238E27FC236}">
                <a16:creationId xmlns:a16="http://schemas.microsoft.com/office/drawing/2014/main" xmlns="" id="{FA5F4000-BA2D-4B4E-97D4-41BE26F921BE}"/>
              </a:ext>
            </a:extLst>
          </p:cNvPr>
          <p:cNvSpPr/>
          <p:nvPr/>
        </p:nvSpPr>
        <p:spPr>
          <a:xfrm>
            <a:off x="6726553" y="6041032"/>
            <a:ext cx="499081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Monitoring &amp; review of the framework (4.5)</a:t>
            </a:r>
          </a:p>
        </p:txBody>
      </p:sp>
      <p:sp>
        <p:nvSpPr>
          <p:cNvPr id="9" name="Arrow: Left-Right 8">
            <a:extLst>
              <a:ext uri="{FF2B5EF4-FFF2-40B4-BE49-F238E27FC236}">
                <a16:creationId xmlns:a16="http://schemas.microsoft.com/office/drawing/2014/main" xmlns="" id="{BCCE6320-D9AA-4BE3-9B47-05AEFD9B196F}"/>
              </a:ext>
            </a:extLst>
          </p:cNvPr>
          <p:cNvSpPr/>
          <p:nvPr/>
        </p:nvSpPr>
        <p:spPr>
          <a:xfrm rot="5400000">
            <a:off x="7126014"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Left-Right 9">
            <a:extLst>
              <a:ext uri="{FF2B5EF4-FFF2-40B4-BE49-F238E27FC236}">
                <a16:creationId xmlns:a16="http://schemas.microsoft.com/office/drawing/2014/main" xmlns="" id="{C751D63B-572F-4AE5-BD97-A4B25437D52D}"/>
              </a:ext>
            </a:extLst>
          </p:cNvPr>
          <p:cNvSpPr/>
          <p:nvPr/>
        </p:nvSpPr>
        <p:spPr>
          <a:xfrm rot="5400000">
            <a:off x="10724998"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xmlns="" id="{82D0EBCD-A234-4A3D-9AF2-8513C1F4034D}"/>
              </a:ext>
            </a:extLst>
          </p:cNvPr>
          <p:cNvSpPr/>
          <p:nvPr/>
        </p:nvSpPr>
        <p:spPr>
          <a:xfrm rot="10800000">
            <a:off x="6974752" y="435062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xmlns="" id="{355F120F-71CF-4B00-94AC-F92F68ACB2F0}"/>
              </a:ext>
            </a:extLst>
          </p:cNvPr>
          <p:cNvSpPr/>
          <p:nvPr/>
        </p:nvSpPr>
        <p:spPr>
          <a:xfrm>
            <a:off x="11303706" y="4362473"/>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xmlns="" id="{EDE1D068-68F6-43DA-AC05-3B683F95089D}"/>
              </a:ext>
            </a:extLst>
          </p:cNvPr>
          <p:cNvSpPr/>
          <p:nvPr/>
        </p:nvSpPr>
        <p:spPr>
          <a:xfrm rot="10800000">
            <a:off x="6974751" y="5691908"/>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Arrow: Down 13">
            <a:extLst>
              <a:ext uri="{FF2B5EF4-FFF2-40B4-BE49-F238E27FC236}">
                <a16:creationId xmlns:a16="http://schemas.microsoft.com/office/drawing/2014/main" xmlns="" id="{AAA87F49-541A-40C4-A4AC-089F4FDF7BCE}"/>
              </a:ext>
            </a:extLst>
          </p:cNvPr>
          <p:cNvSpPr/>
          <p:nvPr/>
        </p:nvSpPr>
        <p:spPr>
          <a:xfrm>
            <a:off x="11303248" y="573016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2">
            <a:extLst>
              <a:ext uri="{FF2B5EF4-FFF2-40B4-BE49-F238E27FC236}">
                <a16:creationId xmlns:a16="http://schemas.microsoft.com/office/drawing/2014/main" xmlns="" id="{F65D11CB-D219-4198-82BA-EB8D6C59B9AD}"/>
              </a:ext>
            </a:extLst>
          </p:cNvPr>
          <p:cNvSpPr>
            <a:spLocks noChangeArrowheads="1"/>
          </p:cNvSpPr>
          <p:nvPr/>
        </p:nvSpPr>
        <p:spPr bwMode="auto">
          <a:xfrm>
            <a:off x="82482" y="649608"/>
            <a:ext cx="5049453" cy="428625"/>
          </a:xfrm>
          <a:prstGeom prst="rect">
            <a:avLst/>
          </a:prstGeom>
          <a:noFill/>
          <a:ln w="9525">
            <a:noFill/>
            <a:miter lim="800000"/>
            <a:headEnd/>
            <a:tailEnd/>
          </a:ln>
        </p:spPr>
        <p:txBody>
          <a:bodyPr lIns="0" tIns="0" rIns="0" bIns="0" anchor="ctr"/>
          <a:lstStyle/>
          <a:p>
            <a:pPr algn="ctr"/>
            <a:r>
              <a:rPr lang="it-IT" sz="2400" b="1" dirty="0">
                <a:solidFill>
                  <a:schemeClr val="tx1">
                    <a:lumMod val="95000"/>
                    <a:lumOff val="5000"/>
                  </a:schemeClr>
                </a:solidFill>
              </a:rPr>
              <a:t>ISO 31000:2018 – </a:t>
            </a:r>
            <a:r>
              <a:rPr lang="it-IT" sz="2400" b="1" i="1" dirty="0">
                <a:solidFill>
                  <a:schemeClr val="tx1">
                    <a:lumMod val="95000"/>
                    <a:lumOff val="5000"/>
                  </a:schemeClr>
                </a:solidFill>
              </a:rPr>
              <a:t>The Framework</a:t>
            </a:r>
          </a:p>
        </p:txBody>
      </p:sp>
      <p:sp>
        <p:nvSpPr>
          <p:cNvPr id="16" name="Rectangle 15">
            <a:extLst>
              <a:ext uri="{FF2B5EF4-FFF2-40B4-BE49-F238E27FC236}">
                <a16:creationId xmlns:a16="http://schemas.microsoft.com/office/drawing/2014/main" xmlns="" id="{8A1A711A-BB4A-46E4-8221-01769155E2A9}"/>
              </a:ext>
            </a:extLst>
          </p:cNvPr>
          <p:cNvSpPr/>
          <p:nvPr/>
        </p:nvSpPr>
        <p:spPr>
          <a:xfrm>
            <a:off x="620582" y="1136214"/>
            <a:ext cx="5682340" cy="1246495"/>
          </a:xfrm>
          <a:prstGeom prst="rect">
            <a:avLst/>
          </a:prstGeom>
        </p:spPr>
        <p:txBody>
          <a:bodyPr wrap="square">
            <a:spAutoFit/>
          </a:bodyPr>
          <a:lstStyle/>
          <a:p>
            <a:pPr algn="just">
              <a:lnSpc>
                <a:spcPct val="125000"/>
              </a:lnSpc>
              <a:spcBef>
                <a:spcPts val="0"/>
              </a:spcBef>
              <a:spcAft>
                <a:spcPts val="600"/>
              </a:spcAft>
              <a:buClr>
                <a:schemeClr val="accent1">
                  <a:lumMod val="60000"/>
                  <a:lumOff val="40000"/>
                </a:schemeClr>
              </a:buClr>
              <a:defRPr/>
            </a:pPr>
            <a:r>
              <a:rPr lang="en-US" sz="2000" b="1" dirty="0">
                <a:solidFill>
                  <a:schemeClr val="tx2"/>
                </a:solidFill>
                <a:latin typeface="Calibri" panose="020F0502020204030204" pitchFamily="34" charset="0"/>
              </a:rPr>
              <a:t>4.3.5   Resources</a:t>
            </a:r>
          </a:p>
          <a:p>
            <a:pPr algn="just" eaLnBrk="0" hangingPunct="0">
              <a:lnSpc>
                <a:spcPct val="125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The organization should </a:t>
            </a:r>
            <a:r>
              <a:rPr lang="en-US" b="1" i="1" dirty="0">
                <a:solidFill>
                  <a:srgbClr val="C00000"/>
                </a:solidFill>
                <a:latin typeface="Calibri" panose="020F0502020204030204" pitchFamily="34" charset="0"/>
              </a:rPr>
              <a:t>allocate appropriate resources </a:t>
            </a:r>
            <a:r>
              <a:rPr lang="en-US" i="1" dirty="0">
                <a:solidFill>
                  <a:schemeClr val="tx2"/>
                </a:solidFill>
                <a:latin typeface="Calibri" panose="020F0502020204030204" pitchFamily="34" charset="0"/>
              </a:rPr>
              <a:t>for risk management (people, skills, competencies, procedures) </a:t>
            </a:r>
          </a:p>
        </p:txBody>
      </p:sp>
      <p:sp>
        <p:nvSpPr>
          <p:cNvPr id="17" name="Rectangle 16">
            <a:extLst>
              <a:ext uri="{FF2B5EF4-FFF2-40B4-BE49-F238E27FC236}">
                <a16:creationId xmlns:a16="http://schemas.microsoft.com/office/drawing/2014/main" xmlns="" id="{B8AE0514-06C4-4D01-85DB-4E760963953D}"/>
              </a:ext>
            </a:extLst>
          </p:cNvPr>
          <p:cNvSpPr/>
          <p:nvPr/>
        </p:nvSpPr>
        <p:spPr>
          <a:xfrm>
            <a:off x="620582" y="2487601"/>
            <a:ext cx="5682340" cy="1977464"/>
          </a:xfrm>
          <a:prstGeom prst="rect">
            <a:avLst/>
          </a:prstGeom>
        </p:spPr>
        <p:txBody>
          <a:bodyPr wrap="square">
            <a:spAutoFit/>
          </a:bodyPr>
          <a:lstStyle/>
          <a:p>
            <a:pPr algn="just">
              <a:lnSpc>
                <a:spcPct val="125000"/>
              </a:lnSpc>
              <a:spcBef>
                <a:spcPts val="0"/>
              </a:spcBef>
              <a:spcAft>
                <a:spcPts val="600"/>
              </a:spcAft>
              <a:buClr>
                <a:schemeClr val="accent1">
                  <a:lumMod val="60000"/>
                  <a:lumOff val="40000"/>
                </a:schemeClr>
              </a:buClr>
              <a:defRPr/>
            </a:pPr>
            <a:r>
              <a:rPr lang="en-US" sz="2000" b="1" dirty="0">
                <a:solidFill>
                  <a:schemeClr val="tx2"/>
                </a:solidFill>
                <a:latin typeface="Calibri" panose="020F0502020204030204" pitchFamily="34" charset="0"/>
              </a:rPr>
              <a:t>4.3.6   Establishing internal communication and reporting mechanisms</a:t>
            </a:r>
          </a:p>
          <a:p>
            <a:pPr algn="just" eaLnBrk="0" hangingPunct="0">
              <a:lnSpc>
                <a:spcPct val="125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The organization should</a:t>
            </a:r>
            <a:r>
              <a:rPr lang="en-US" i="1" dirty="0">
                <a:solidFill>
                  <a:schemeClr val="bg2">
                    <a:lumMod val="10000"/>
                  </a:schemeClr>
                </a:solidFill>
                <a:latin typeface="Calibri" panose="020F0502020204030204" pitchFamily="34" charset="0"/>
              </a:rPr>
              <a:t> </a:t>
            </a:r>
            <a:r>
              <a:rPr lang="en-US" b="1" i="1" dirty="0">
                <a:solidFill>
                  <a:srgbClr val="C00000"/>
                </a:solidFill>
                <a:latin typeface="Calibri" panose="020F0502020204030204" pitchFamily="34" charset="0"/>
              </a:rPr>
              <a:t>establish internal communication and reporting mechanisms </a:t>
            </a:r>
            <a:r>
              <a:rPr lang="en-US" i="1" dirty="0">
                <a:solidFill>
                  <a:schemeClr val="tx2"/>
                </a:solidFill>
                <a:latin typeface="Calibri" panose="020F0502020204030204" pitchFamily="34" charset="0"/>
              </a:rPr>
              <a:t>in order to support and encourage accountability and ownership of risk. </a:t>
            </a:r>
          </a:p>
        </p:txBody>
      </p:sp>
      <p:sp>
        <p:nvSpPr>
          <p:cNvPr id="2" name="Rectangle 1">
            <a:extLst>
              <a:ext uri="{FF2B5EF4-FFF2-40B4-BE49-F238E27FC236}">
                <a16:creationId xmlns:a16="http://schemas.microsoft.com/office/drawing/2014/main" xmlns="" id="{516362E2-1171-42C1-BB51-C9FC0E4D775D}"/>
              </a:ext>
            </a:extLst>
          </p:cNvPr>
          <p:cNvSpPr/>
          <p:nvPr/>
        </p:nvSpPr>
        <p:spPr>
          <a:xfrm>
            <a:off x="620582" y="4668904"/>
            <a:ext cx="5682340" cy="1977464"/>
          </a:xfrm>
          <a:prstGeom prst="rect">
            <a:avLst/>
          </a:prstGeom>
        </p:spPr>
        <p:txBody>
          <a:bodyPr wrap="square">
            <a:spAutoFit/>
          </a:bodyPr>
          <a:lstStyle/>
          <a:p>
            <a:pPr algn="just">
              <a:lnSpc>
                <a:spcPct val="125000"/>
              </a:lnSpc>
              <a:spcBef>
                <a:spcPts val="0"/>
              </a:spcBef>
              <a:spcAft>
                <a:spcPts val="600"/>
              </a:spcAft>
              <a:buClr>
                <a:schemeClr val="accent1">
                  <a:lumMod val="60000"/>
                  <a:lumOff val="40000"/>
                </a:schemeClr>
              </a:buClr>
              <a:defRPr/>
            </a:pPr>
            <a:r>
              <a:rPr lang="en-US" sz="2000" b="1" dirty="0">
                <a:latin typeface="Calibri" panose="020F0502020204030204" pitchFamily="34" charset="0"/>
              </a:rPr>
              <a:t>4.3.7   Establishing external communication and reporting mechanisms</a:t>
            </a:r>
          </a:p>
          <a:p>
            <a:pPr algn="just" eaLnBrk="0" hangingPunct="0">
              <a:lnSpc>
                <a:spcPct val="125000"/>
              </a:lnSpc>
              <a:spcBef>
                <a:spcPts val="0"/>
              </a:spcBef>
              <a:spcAft>
                <a:spcPts val="600"/>
              </a:spcAft>
              <a:buClr>
                <a:schemeClr val="accent1">
                  <a:lumMod val="60000"/>
                  <a:lumOff val="40000"/>
                </a:schemeClr>
              </a:buClr>
              <a:defRPr/>
            </a:pPr>
            <a:r>
              <a:rPr lang="en-US" i="1" dirty="0">
                <a:solidFill>
                  <a:schemeClr val="bg2">
                    <a:lumMod val="10000"/>
                  </a:schemeClr>
                </a:solidFill>
                <a:latin typeface="Calibri" panose="020F0502020204030204" pitchFamily="34" charset="0"/>
              </a:rPr>
              <a:t>The  organization  should  </a:t>
            </a:r>
            <a:r>
              <a:rPr lang="en-US" b="1" i="1" dirty="0">
                <a:solidFill>
                  <a:srgbClr val="C00000"/>
                </a:solidFill>
                <a:latin typeface="Calibri" panose="020F0502020204030204" pitchFamily="34" charset="0"/>
              </a:rPr>
              <a:t>develop  and  implement  </a:t>
            </a:r>
            <a:r>
              <a:rPr lang="en-US" i="1" dirty="0">
                <a:solidFill>
                  <a:schemeClr val="bg2">
                    <a:lumMod val="10000"/>
                  </a:schemeClr>
                </a:solidFill>
                <a:latin typeface="Calibri" panose="020F0502020204030204" pitchFamily="34" charset="0"/>
              </a:rPr>
              <a:t>a  plan  as  to  how  it  </a:t>
            </a:r>
            <a:r>
              <a:rPr lang="en-US" b="1" i="1" dirty="0">
                <a:solidFill>
                  <a:srgbClr val="C00000"/>
                </a:solidFill>
                <a:latin typeface="Calibri" panose="020F0502020204030204" pitchFamily="34" charset="0"/>
              </a:rPr>
              <a:t>will  communicate  with  external stakeholders</a:t>
            </a:r>
            <a:r>
              <a:rPr lang="en-US" i="1" dirty="0">
                <a:solidFill>
                  <a:srgbClr val="C00000"/>
                </a:solidFill>
                <a:latin typeface="Calibri" panose="020F0502020204030204" pitchFamily="34" charset="0"/>
              </a:rPr>
              <a:t>. </a:t>
            </a:r>
          </a:p>
        </p:txBody>
      </p:sp>
    </p:spTree>
    <p:extLst>
      <p:ext uri="{BB962C8B-B14F-4D97-AF65-F5344CB8AC3E}">
        <p14:creationId xmlns:p14="http://schemas.microsoft.com/office/powerpoint/2010/main" val="1118348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C7E6B021-4351-4F13-9B2D-4E98F2384B8F}"/>
              </a:ext>
            </a:extLst>
          </p:cNvPr>
          <p:cNvSpPr/>
          <p:nvPr/>
        </p:nvSpPr>
        <p:spPr>
          <a:xfrm>
            <a:off x="7140214" y="1315697"/>
            <a:ext cx="416349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Mandate &amp; Commitment (4.2)</a:t>
            </a:r>
          </a:p>
        </p:txBody>
      </p:sp>
      <p:sp>
        <p:nvSpPr>
          <p:cNvPr id="5" name="Rectangle: Rounded Corners 4">
            <a:extLst>
              <a:ext uri="{FF2B5EF4-FFF2-40B4-BE49-F238E27FC236}">
                <a16:creationId xmlns:a16="http://schemas.microsoft.com/office/drawing/2014/main" xmlns="" id="{0C2455E2-06B3-4776-99D0-E93E419F6E8D}"/>
              </a:ext>
            </a:extLst>
          </p:cNvPr>
          <p:cNvSpPr/>
          <p:nvPr/>
        </p:nvSpPr>
        <p:spPr>
          <a:xfrm>
            <a:off x="6726553" y="2040976"/>
            <a:ext cx="4990813" cy="2509151"/>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400"/>
              </a:spcAft>
            </a:pPr>
            <a:r>
              <a:rPr lang="en-GB" sz="1400" b="1" dirty="0"/>
              <a:t>Design of framework for managing risk (4.3)</a:t>
            </a:r>
          </a:p>
          <a:p>
            <a:pPr algn="ctr">
              <a:spcAft>
                <a:spcPts val="400"/>
              </a:spcAft>
            </a:pPr>
            <a:r>
              <a:rPr lang="en-GB" sz="1400" b="1" dirty="0"/>
              <a:t>Understanding the organisation and its context (4.3.1)</a:t>
            </a:r>
          </a:p>
          <a:p>
            <a:pPr algn="ctr">
              <a:spcAft>
                <a:spcPts val="400"/>
              </a:spcAft>
            </a:pPr>
            <a:r>
              <a:rPr lang="en-GB" sz="1400" b="1" dirty="0"/>
              <a:t>Establishing Risk Management policy (4.3.2)</a:t>
            </a:r>
          </a:p>
          <a:p>
            <a:pPr algn="ctr">
              <a:spcAft>
                <a:spcPts val="400"/>
              </a:spcAft>
            </a:pPr>
            <a:r>
              <a:rPr lang="en-GB" sz="1400" b="1" dirty="0"/>
              <a:t>Accountability (4.3.3)</a:t>
            </a:r>
          </a:p>
          <a:p>
            <a:pPr algn="ctr">
              <a:spcAft>
                <a:spcPts val="400"/>
              </a:spcAft>
            </a:pPr>
            <a:r>
              <a:rPr lang="en-GB" sz="1400" b="1" dirty="0"/>
              <a:t>Integration into organisational processes (4.3.4)</a:t>
            </a:r>
          </a:p>
          <a:p>
            <a:pPr algn="ctr">
              <a:spcAft>
                <a:spcPts val="400"/>
              </a:spcAft>
            </a:pPr>
            <a:r>
              <a:rPr lang="en-GB" sz="1400" b="1" dirty="0"/>
              <a:t>Resources (4.3.5)</a:t>
            </a:r>
          </a:p>
          <a:p>
            <a:pPr algn="ctr">
              <a:spcAft>
                <a:spcPts val="400"/>
              </a:spcAft>
            </a:pPr>
            <a:r>
              <a:rPr lang="en-GB" sz="1400" b="1" dirty="0"/>
              <a:t>Establishing internal </a:t>
            </a:r>
            <a:r>
              <a:rPr lang="en-GB" sz="1400" b="1" dirty="0" err="1"/>
              <a:t>comms</a:t>
            </a:r>
            <a:r>
              <a:rPr lang="en-GB" sz="1400" b="1" dirty="0"/>
              <a:t> &amp; reporting mechanisms (4.3.6)</a:t>
            </a:r>
          </a:p>
          <a:p>
            <a:pPr algn="ctr">
              <a:spcAft>
                <a:spcPts val="400"/>
              </a:spcAft>
            </a:pPr>
            <a:r>
              <a:rPr lang="en-GB" sz="1400" b="1" dirty="0"/>
              <a:t>Establishing external </a:t>
            </a:r>
            <a:r>
              <a:rPr lang="en-GB" sz="1400" b="1" dirty="0" err="1"/>
              <a:t>comms</a:t>
            </a:r>
            <a:r>
              <a:rPr lang="en-GB" sz="1400" b="1" dirty="0"/>
              <a:t> &amp; reporting mechanisms (4.3.7)</a:t>
            </a:r>
          </a:p>
        </p:txBody>
      </p:sp>
      <p:sp>
        <p:nvSpPr>
          <p:cNvPr id="6" name="Rectangle: Rounded Corners 5">
            <a:extLst>
              <a:ext uri="{FF2B5EF4-FFF2-40B4-BE49-F238E27FC236}">
                <a16:creationId xmlns:a16="http://schemas.microsoft.com/office/drawing/2014/main" xmlns="" id="{7C4EB9D8-A379-4EB3-A022-90C61ED405A0}"/>
              </a:ext>
            </a:extLst>
          </p:cNvPr>
          <p:cNvSpPr/>
          <p:nvPr/>
        </p:nvSpPr>
        <p:spPr>
          <a:xfrm>
            <a:off x="6726553" y="4769322"/>
            <a:ext cx="1801432"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Continual improvement of the network </a:t>
            </a:r>
          </a:p>
          <a:p>
            <a:pPr algn="ctr"/>
            <a:r>
              <a:rPr lang="en-GB" sz="1600" b="1" dirty="0"/>
              <a:t>(4.6)</a:t>
            </a:r>
          </a:p>
        </p:txBody>
      </p:sp>
      <p:sp>
        <p:nvSpPr>
          <p:cNvPr id="7" name="Rectangle: Rounded Corners 6">
            <a:extLst>
              <a:ext uri="{FF2B5EF4-FFF2-40B4-BE49-F238E27FC236}">
                <a16:creationId xmlns:a16="http://schemas.microsoft.com/office/drawing/2014/main" xmlns="" id="{C4BDA094-26DE-42ED-9E8F-3169D0993419}"/>
              </a:ext>
            </a:extLst>
          </p:cNvPr>
          <p:cNvSpPr/>
          <p:nvPr/>
        </p:nvSpPr>
        <p:spPr>
          <a:xfrm>
            <a:off x="8683630" y="4769322"/>
            <a:ext cx="3033736"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solidFill>
                  <a:srgbClr val="FFFF00"/>
                </a:solidFill>
              </a:rPr>
              <a:t>Implementing risk management (4.4)</a:t>
            </a:r>
          </a:p>
          <a:p>
            <a:pPr algn="ctr">
              <a:spcAft>
                <a:spcPts val="600"/>
              </a:spcAft>
            </a:pPr>
            <a:r>
              <a:rPr lang="en-GB" sz="1200" b="1" dirty="0">
                <a:solidFill>
                  <a:srgbClr val="FFFF00"/>
                </a:solidFill>
              </a:rPr>
              <a:t>Implementing risk framework (4.4.1)</a:t>
            </a:r>
          </a:p>
          <a:p>
            <a:pPr algn="ctr">
              <a:spcAft>
                <a:spcPts val="600"/>
              </a:spcAft>
            </a:pPr>
            <a:r>
              <a:rPr lang="en-GB" sz="1200" b="1" dirty="0">
                <a:solidFill>
                  <a:srgbClr val="FFFF00"/>
                </a:solidFill>
              </a:rPr>
              <a:t>Implementing risk mgmt. process (4.4.2)</a:t>
            </a:r>
          </a:p>
        </p:txBody>
      </p:sp>
      <p:sp>
        <p:nvSpPr>
          <p:cNvPr id="8" name="Rectangle: Rounded Corners 7">
            <a:extLst>
              <a:ext uri="{FF2B5EF4-FFF2-40B4-BE49-F238E27FC236}">
                <a16:creationId xmlns:a16="http://schemas.microsoft.com/office/drawing/2014/main" xmlns="" id="{FA5F4000-BA2D-4B4E-97D4-41BE26F921BE}"/>
              </a:ext>
            </a:extLst>
          </p:cNvPr>
          <p:cNvSpPr/>
          <p:nvPr/>
        </p:nvSpPr>
        <p:spPr>
          <a:xfrm>
            <a:off x="6726553" y="6041032"/>
            <a:ext cx="499081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Monitoring &amp; review of the framework (4.5)</a:t>
            </a:r>
          </a:p>
        </p:txBody>
      </p:sp>
      <p:sp>
        <p:nvSpPr>
          <p:cNvPr id="9" name="Arrow: Left-Right 8">
            <a:extLst>
              <a:ext uri="{FF2B5EF4-FFF2-40B4-BE49-F238E27FC236}">
                <a16:creationId xmlns:a16="http://schemas.microsoft.com/office/drawing/2014/main" xmlns="" id="{BCCE6320-D9AA-4BE3-9B47-05AEFD9B196F}"/>
              </a:ext>
            </a:extLst>
          </p:cNvPr>
          <p:cNvSpPr/>
          <p:nvPr/>
        </p:nvSpPr>
        <p:spPr>
          <a:xfrm rot="5400000">
            <a:off x="7126014"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Left-Right 9">
            <a:extLst>
              <a:ext uri="{FF2B5EF4-FFF2-40B4-BE49-F238E27FC236}">
                <a16:creationId xmlns:a16="http://schemas.microsoft.com/office/drawing/2014/main" xmlns="" id="{C751D63B-572F-4AE5-BD97-A4B25437D52D}"/>
              </a:ext>
            </a:extLst>
          </p:cNvPr>
          <p:cNvSpPr/>
          <p:nvPr/>
        </p:nvSpPr>
        <p:spPr>
          <a:xfrm rot="5400000">
            <a:off x="10724998"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xmlns="" id="{82D0EBCD-A234-4A3D-9AF2-8513C1F4034D}"/>
              </a:ext>
            </a:extLst>
          </p:cNvPr>
          <p:cNvSpPr/>
          <p:nvPr/>
        </p:nvSpPr>
        <p:spPr>
          <a:xfrm rot="10800000">
            <a:off x="6974752" y="435062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xmlns="" id="{355F120F-71CF-4B00-94AC-F92F68ACB2F0}"/>
              </a:ext>
            </a:extLst>
          </p:cNvPr>
          <p:cNvSpPr/>
          <p:nvPr/>
        </p:nvSpPr>
        <p:spPr>
          <a:xfrm>
            <a:off x="11303706" y="4362473"/>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xmlns="" id="{EDE1D068-68F6-43DA-AC05-3B683F95089D}"/>
              </a:ext>
            </a:extLst>
          </p:cNvPr>
          <p:cNvSpPr/>
          <p:nvPr/>
        </p:nvSpPr>
        <p:spPr>
          <a:xfrm rot="10800000">
            <a:off x="6974751" y="5691908"/>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Arrow: Down 13">
            <a:extLst>
              <a:ext uri="{FF2B5EF4-FFF2-40B4-BE49-F238E27FC236}">
                <a16:creationId xmlns:a16="http://schemas.microsoft.com/office/drawing/2014/main" xmlns="" id="{AAA87F49-541A-40C4-A4AC-089F4FDF7BCE}"/>
              </a:ext>
            </a:extLst>
          </p:cNvPr>
          <p:cNvSpPr/>
          <p:nvPr/>
        </p:nvSpPr>
        <p:spPr>
          <a:xfrm>
            <a:off x="11303248" y="573016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2">
            <a:extLst>
              <a:ext uri="{FF2B5EF4-FFF2-40B4-BE49-F238E27FC236}">
                <a16:creationId xmlns:a16="http://schemas.microsoft.com/office/drawing/2014/main" xmlns="" id="{F65D11CB-D219-4198-82BA-EB8D6C59B9AD}"/>
              </a:ext>
            </a:extLst>
          </p:cNvPr>
          <p:cNvSpPr>
            <a:spLocks noChangeArrowheads="1"/>
          </p:cNvSpPr>
          <p:nvPr/>
        </p:nvSpPr>
        <p:spPr bwMode="auto">
          <a:xfrm>
            <a:off x="82482" y="649608"/>
            <a:ext cx="5049453" cy="428625"/>
          </a:xfrm>
          <a:prstGeom prst="rect">
            <a:avLst/>
          </a:prstGeom>
          <a:noFill/>
          <a:ln w="9525">
            <a:noFill/>
            <a:miter lim="800000"/>
            <a:headEnd/>
            <a:tailEnd/>
          </a:ln>
        </p:spPr>
        <p:txBody>
          <a:bodyPr lIns="0" tIns="0" rIns="0" bIns="0" anchor="ctr"/>
          <a:lstStyle/>
          <a:p>
            <a:pPr algn="ctr"/>
            <a:r>
              <a:rPr lang="it-IT" sz="2400" b="1" dirty="0">
                <a:solidFill>
                  <a:schemeClr val="tx1">
                    <a:lumMod val="95000"/>
                    <a:lumOff val="5000"/>
                  </a:schemeClr>
                </a:solidFill>
              </a:rPr>
              <a:t>ISO 31000:2018 – </a:t>
            </a:r>
            <a:r>
              <a:rPr lang="it-IT" sz="2400" b="1" i="1" dirty="0">
                <a:solidFill>
                  <a:schemeClr val="tx1">
                    <a:lumMod val="95000"/>
                    <a:lumOff val="5000"/>
                  </a:schemeClr>
                </a:solidFill>
              </a:rPr>
              <a:t>The Framework</a:t>
            </a:r>
          </a:p>
        </p:txBody>
      </p:sp>
      <p:sp>
        <p:nvSpPr>
          <p:cNvPr id="16" name="Rectangle 15">
            <a:extLst>
              <a:ext uri="{FF2B5EF4-FFF2-40B4-BE49-F238E27FC236}">
                <a16:creationId xmlns:a16="http://schemas.microsoft.com/office/drawing/2014/main" xmlns="" id="{8A1A711A-BB4A-46E4-8221-01769155E2A9}"/>
              </a:ext>
            </a:extLst>
          </p:cNvPr>
          <p:cNvSpPr/>
          <p:nvPr/>
        </p:nvSpPr>
        <p:spPr>
          <a:xfrm>
            <a:off x="620582" y="1011849"/>
            <a:ext cx="5950326" cy="3976473"/>
          </a:xfrm>
          <a:prstGeom prst="rect">
            <a:avLst/>
          </a:prstGeom>
        </p:spPr>
        <p:txBody>
          <a:bodyPr wrap="square">
            <a:spAutoFit/>
          </a:bodyPr>
          <a:lstStyle/>
          <a:p>
            <a:pPr algn="just" eaLnBrk="0" hangingPunct="0">
              <a:lnSpc>
                <a:spcPct val="120000"/>
              </a:lnSpc>
              <a:spcBef>
                <a:spcPts val="0"/>
              </a:spcBef>
              <a:spcAft>
                <a:spcPts val="600"/>
              </a:spcAft>
              <a:buClr>
                <a:schemeClr val="accent1">
                  <a:lumMod val="60000"/>
                  <a:lumOff val="40000"/>
                </a:schemeClr>
              </a:buClr>
              <a:defRPr/>
            </a:pPr>
            <a:r>
              <a:rPr lang="en-US" sz="2000" b="1" dirty="0">
                <a:solidFill>
                  <a:schemeClr val="tx2"/>
                </a:solidFill>
                <a:latin typeface="Calibri" panose="020F0502020204030204" pitchFamily="34" charset="0"/>
              </a:rPr>
              <a:t>4.4   Implementing risk management</a:t>
            </a:r>
          </a:p>
          <a:p>
            <a:pPr algn="just" eaLnBrk="0" hangingPunct="0">
              <a:lnSpc>
                <a:spcPct val="120000"/>
              </a:lnSpc>
              <a:spcBef>
                <a:spcPts val="0"/>
              </a:spcBef>
              <a:spcAft>
                <a:spcPts val="600"/>
              </a:spcAft>
              <a:buClr>
                <a:schemeClr val="accent1">
                  <a:lumMod val="60000"/>
                  <a:lumOff val="40000"/>
                </a:schemeClr>
              </a:buClr>
              <a:defRPr/>
            </a:pPr>
            <a:r>
              <a:rPr lang="en-US" sz="2000" b="1" i="1" dirty="0">
                <a:solidFill>
                  <a:schemeClr val="tx2"/>
                </a:solidFill>
                <a:latin typeface="Calibri" panose="020F0502020204030204" pitchFamily="34" charset="0"/>
              </a:rPr>
              <a:t>4.4.1   Implementing the framework for managing risk</a:t>
            </a:r>
          </a:p>
          <a:p>
            <a:pPr>
              <a:lnSpc>
                <a:spcPct val="120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The </a:t>
            </a:r>
            <a:r>
              <a:rPr lang="en-US" b="1" i="1" dirty="0">
                <a:solidFill>
                  <a:schemeClr val="tx2"/>
                </a:solidFill>
                <a:latin typeface="Calibri" panose="020F0502020204030204" pitchFamily="34" charset="0"/>
              </a:rPr>
              <a:t>organization should: a) </a:t>
            </a:r>
            <a:r>
              <a:rPr lang="en-US" i="1" dirty="0">
                <a:solidFill>
                  <a:schemeClr val="tx2"/>
                </a:solidFill>
                <a:latin typeface="Calibri" panose="020F0502020204030204" pitchFamily="34" charset="0"/>
              </a:rPr>
              <a:t>define the </a:t>
            </a:r>
            <a:r>
              <a:rPr lang="en-US" b="1" i="1" dirty="0">
                <a:solidFill>
                  <a:srgbClr val="C00000"/>
                </a:solidFill>
                <a:latin typeface="Calibri" panose="020F0502020204030204" pitchFamily="34" charset="0"/>
              </a:rPr>
              <a:t>timing</a:t>
            </a:r>
            <a:r>
              <a:rPr lang="en-US" i="1" dirty="0">
                <a:solidFill>
                  <a:srgbClr val="C00000"/>
                </a:solidFill>
                <a:latin typeface="Calibri" panose="020F0502020204030204" pitchFamily="34" charset="0"/>
              </a:rPr>
              <a:t> </a:t>
            </a:r>
            <a:r>
              <a:rPr lang="en-US" i="1" dirty="0">
                <a:solidFill>
                  <a:schemeClr val="bg2">
                    <a:lumMod val="10000"/>
                  </a:schemeClr>
                </a:solidFill>
                <a:latin typeface="Calibri" panose="020F0502020204030204" pitchFamily="34" charset="0"/>
              </a:rPr>
              <a:t>&amp; </a:t>
            </a:r>
            <a:r>
              <a:rPr lang="en-US" i="1" dirty="0">
                <a:solidFill>
                  <a:schemeClr val="tx2"/>
                </a:solidFill>
                <a:latin typeface="Calibri" panose="020F0502020204030204" pitchFamily="34" charset="0"/>
              </a:rPr>
              <a:t>strategy for implementing the framework; </a:t>
            </a:r>
            <a:r>
              <a:rPr lang="en-US" b="1" i="1" dirty="0">
                <a:solidFill>
                  <a:schemeClr val="tx2"/>
                </a:solidFill>
                <a:latin typeface="Calibri" panose="020F0502020204030204" pitchFamily="34" charset="0"/>
              </a:rPr>
              <a:t>b) </a:t>
            </a:r>
            <a:r>
              <a:rPr lang="en-US" b="1" i="1" dirty="0">
                <a:solidFill>
                  <a:srgbClr val="C00000"/>
                </a:solidFill>
                <a:latin typeface="Calibri" panose="020F0502020204030204" pitchFamily="34" charset="0"/>
              </a:rPr>
              <a:t>apply the risk management policy</a:t>
            </a:r>
            <a:r>
              <a:rPr lang="en-US" i="1" dirty="0">
                <a:solidFill>
                  <a:srgbClr val="C00000"/>
                </a:solidFill>
                <a:latin typeface="Calibri" panose="020F0502020204030204" pitchFamily="34" charset="0"/>
              </a:rPr>
              <a:t> </a:t>
            </a:r>
            <a:r>
              <a:rPr lang="en-US" i="1" dirty="0">
                <a:solidFill>
                  <a:schemeClr val="tx2"/>
                </a:solidFill>
                <a:latin typeface="Calibri" panose="020F0502020204030204" pitchFamily="34" charset="0"/>
              </a:rPr>
              <a:t>&amp; process to the organizational processes; </a:t>
            </a:r>
            <a:r>
              <a:rPr lang="en-US" b="1" i="1" dirty="0">
                <a:solidFill>
                  <a:schemeClr val="tx2"/>
                </a:solidFill>
                <a:latin typeface="Calibri" panose="020F0502020204030204" pitchFamily="34" charset="0"/>
              </a:rPr>
              <a:t>c) </a:t>
            </a:r>
            <a:r>
              <a:rPr lang="en-US" b="1" i="1" dirty="0">
                <a:solidFill>
                  <a:srgbClr val="C00000"/>
                </a:solidFill>
                <a:latin typeface="Calibri" panose="020F0502020204030204" pitchFamily="34" charset="0"/>
              </a:rPr>
              <a:t>comply with legal &amp; regulatory requirements</a:t>
            </a:r>
            <a:r>
              <a:rPr lang="en-US" i="1" dirty="0">
                <a:solidFill>
                  <a:schemeClr val="bg2">
                    <a:lumMod val="10000"/>
                  </a:schemeClr>
                </a:solidFill>
                <a:latin typeface="Calibri" panose="020F0502020204030204" pitchFamily="34" charset="0"/>
              </a:rPr>
              <a:t>; </a:t>
            </a:r>
            <a:r>
              <a:rPr lang="en-US" b="1" i="1" dirty="0">
                <a:solidFill>
                  <a:schemeClr val="tx2"/>
                </a:solidFill>
                <a:latin typeface="Calibri" panose="020F0502020204030204" pitchFamily="34" charset="0"/>
              </a:rPr>
              <a:t>d) </a:t>
            </a:r>
            <a:r>
              <a:rPr lang="en-US" i="1" dirty="0">
                <a:solidFill>
                  <a:schemeClr val="tx2"/>
                </a:solidFill>
                <a:latin typeface="Calibri" panose="020F0502020204030204" pitchFamily="34" charset="0"/>
              </a:rPr>
              <a:t>ensure that </a:t>
            </a:r>
            <a:r>
              <a:rPr lang="en-US" b="1" i="1" dirty="0">
                <a:solidFill>
                  <a:srgbClr val="C00000"/>
                </a:solidFill>
                <a:latin typeface="Calibri" panose="020F0502020204030204" pitchFamily="34" charset="0"/>
              </a:rPr>
              <a:t>decision making process</a:t>
            </a:r>
            <a:r>
              <a:rPr lang="en-US" i="1" dirty="0">
                <a:solidFill>
                  <a:schemeClr val="bg2">
                    <a:lumMod val="10000"/>
                  </a:schemeClr>
                </a:solidFill>
                <a:latin typeface="Calibri" panose="020F0502020204030204" pitchFamily="34" charset="0"/>
              </a:rPr>
              <a:t>, </a:t>
            </a:r>
            <a:r>
              <a:rPr lang="en-US" i="1" dirty="0">
                <a:solidFill>
                  <a:schemeClr val="tx2"/>
                </a:solidFill>
                <a:latin typeface="Calibri" panose="020F0502020204030204" pitchFamily="34" charset="0"/>
              </a:rPr>
              <a:t>including the development  &amp; setting of objectives is aligned with the outcomes of risk management processes; </a:t>
            </a:r>
            <a:r>
              <a:rPr lang="en-US" b="1" i="1" dirty="0">
                <a:solidFill>
                  <a:schemeClr val="tx2"/>
                </a:solidFill>
                <a:latin typeface="Calibri" panose="020F0502020204030204" pitchFamily="34" charset="0"/>
              </a:rPr>
              <a:t>e) </a:t>
            </a:r>
            <a:r>
              <a:rPr lang="en-US" b="1" i="1" dirty="0">
                <a:solidFill>
                  <a:srgbClr val="C00000"/>
                </a:solidFill>
                <a:latin typeface="Calibri" panose="020F0502020204030204" pitchFamily="34" charset="0"/>
              </a:rPr>
              <a:t>hold information &amp; training </a:t>
            </a:r>
            <a:r>
              <a:rPr lang="en-US" i="1" dirty="0">
                <a:solidFill>
                  <a:schemeClr val="tx2"/>
                </a:solidFill>
                <a:latin typeface="Calibri" panose="020F0502020204030204" pitchFamily="34" charset="0"/>
              </a:rPr>
              <a:t>sessions; </a:t>
            </a:r>
            <a:r>
              <a:rPr lang="en-US" b="1" i="1" dirty="0">
                <a:solidFill>
                  <a:schemeClr val="tx2"/>
                </a:solidFill>
                <a:latin typeface="Calibri" panose="020F0502020204030204" pitchFamily="34" charset="0"/>
              </a:rPr>
              <a:t>f) </a:t>
            </a:r>
            <a:r>
              <a:rPr lang="en-US" b="1" i="1" dirty="0">
                <a:solidFill>
                  <a:srgbClr val="C00000"/>
                </a:solidFill>
                <a:latin typeface="Calibri" panose="020F0502020204030204" pitchFamily="34" charset="0"/>
              </a:rPr>
              <a:t>and communicate and consult with stakeholders </a:t>
            </a:r>
            <a:r>
              <a:rPr lang="en-US" i="1" dirty="0">
                <a:solidFill>
                  <a:schemeClr val="tx2"/>
                </a:solidFill>
                <a:latin typeface="Calibri" panose="020F0502020204030204" pitchFamily="34" charset="0"/>
              </a:rPr>
              <a:t>to ensure that its RM framework remains appropriate</a:t>
            </a:r>
          </a:p>
        </p:txBody>
      </p:sp>
      <p:sp>
        <p:nvSpPr>
          <p:cNvPr id="2" name="Rectangle 1">
            <a:extLst>
              <a:ext uri="{FF2B5EF4-FFF2-40B4-BE49-F238E27FC236}">
                <a16:creationId xmlns:a16="http://schemas.microsoft.com/office/drawing/2014/main" xmlns="" id="{516362E2-1171-42C1-BB51-C9FC0E4D775D}"/>
              </a:ext>
            </a:extLst>
          </p:cNvPr>
          <p:cNvSpPr/>
          <p:nvPr/>
        </p:nvSpPr>
        <p:spPr>
          <a:xfrm>
            <a:off x="620583" y="4894289"/>
            <a:ext cx="5682340" cy="1938992"/>
          </a:xfrm>
          <a:prstGeom prst="rect">
            <a:avLst/>
          </a:prstGeom>
        </p:spPr>
        <p:txBody>
          <a:bodyPr wrap="square">
            <a:spAutoFit/>
          </a:bodyPr>
          <a:lstStyle/>
          <a:p>
            <a:pPr algn="just" eaLnBrk="0" hangingPunct="0">
              <a:lnSpc>
                <a:spcPct val="125000"/>
              </a:lnSpc>
              <a:spcBef>
                <a:spcPts val="0"/>
              </a:spcBef>
              <a:spcAft>
                <a:spcPts val="600"/>
              </a:spcAft>
              <a:buClr>
                <a:schemeClr val="accent1">
                  <a:lumMod val="60000"/>
                  <a:lumOff val="40000"/>
                </a:schemeClr>
              </a:buClr>
              <a:defRPr/>
            </a:pPr>
            <a:r>
              <a:rPr lang="en-US" sz="2000" b="1" i="1" dirty="0">
                <a:solidFill>
                  <a:schemeClr val="tx2"/>
                </a:solidFill>
                <a:latin typeface="Calibri" panose="020F0502020204030204" pitchFamily="34" charset="0"/>
              </a:rPr>
              <a:t>4.4.2   Implementing the risk management process</a:t>
            </a:r>
          </a:p>
          <a:p>
            <a:pPr algn="just" eaLnBrk="0" hangingPunct="0">
              <a:lnSpc>
                <a:spcPct val="125000"/>
              </a:lnSpc>
              <a:spcBef>
                <a:spcPts val="0"/>
              </a:spcBef>
              <a:spcAft>
                <a:spcPts val="600"/>
              </a:spcAft>
              <a:buClr>
                <a:schemeClr val="accent1">
                  <a:lumMod val="60000"/>
                  <a:lumOff val="40000"/>
                </a:schemeClr>
              </a:buClr>
              <a:defRPr/>
            </a:pPr>
            <a:r>
              <a:rPr lang="en-US" i="1" dirty="0">
                <a:solidFill>
                  <a:schemeClr val="tx2"/>
                </a:solidFill>
                <a:latin typeface="Calibri" panose="020F0502020204030204" pitchFamily="34" charset="0"/>
              </a:rPr>
              <a:t>Risk management should be </a:t>
            </a:r>
            <a:r>
              <a:rPr lang="en-US" b="1" i="1" dirty="0">
                <a:solidFill>
                  <a:srgbClr val="C00000"/>
                </a:solidFill>
                <a:latin typeface="Calibri" panose="020F0502020204030204" pitchFamily="34" charset="0"/>
              </a:rPr>
              <a:t>implemented by ensuring that the process outlined </a:t>
            </a:r>
            <a:r>
              <a:rPr lang="en-US" i="1" dirty="0">
                <a:solidFill>
                  <a:schemeClr val="tx2"/>
                </a:solidFill>
                <a:latin typeface="Calibri" panose="020F0502020204030204" pitchFamily="34" charset="0"/>
              </a:rPr>
              <a:t>is applied through a risk management plan</a:t>
            </a:r>
            <a:r>
              <a:rPr lang="en-US" i="1" dirty="0">
                <a:solidFill>
                  <a:schemeClr val="bg2">
                    <a:lumMod val="10000"/>
                  </a:schemeClr>
                </a:solidFill>
                <a:latin typeface="Calibri" panose="020F0502020204030204" pitchFamily="34" charset="0"/>
              </a:rPr>
              <a:t> </a:t>
            </a:r>
            <a:r>
              <a:rPr lang="en-US" b="1" i="1" dirty="0">
                <a:solidFill>
                  <a:srgbClr val="C00000"/>
                </a:solidFill>
                <a:latin typeface="Calibri" panose="020F0502020204030204" pitchFamily="34" charset="0"/>
              </a:rPr>
              <a:t>at all relevant levels and functions </a:t>
            </a:r>
            <a:r>
              <a:rPr lang="en-US" i="1" dirty="0">
                <a:solidFill>
                  <a:schemeClr val="tx2"/>
                </a:solidFill>
                <a:latin typeface="Calibri" panose="020F0502020204030204" pitchFamily="34" charset="0"/>
              </a:rPr>
              <a:t>as part of its practices and processes.</a:t>
            </a:r>
          </a:p>
        </p:txBody>
      </p:sp>
    </p:spTree>
    <p:extLst>
      <p:ext uri="{BB962C8B-B14F-4D97-AF65-F5344CB8AC3E}">
        <p14:creationId xmlns:p14="http://schemas.microsoft.com/office/powerpoint/2010/main" val="356322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xmlns="" id="{C7E6B021-4351-4F13-9B2D-4E98F2384B8F}"/>
              </a:ext>
            </a:extLst>
          </p:cNvPr>
          <p:cNvSpPr/>
          <p:nvPr/>
        </p:nvSpPr>
        <p:spPr>
          <a:xfrm>
            <a:off x="7140214" y="1315697"/>
            <a:ext cx="416349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Mandate &amp; Commitment (4.2)</a:t>
            </a:r>
          </a:p>
        </p:txBody>
      </p:sp>
      <p:sp>
        <p:nvSpPr>
          <p:cNvPr id="5" name="Rectangle: Rounded Corners 4">
            <a:extLst>
              <a:ext uri="{FF2B5EF4-FFF2-40B4-BE49-F238E27FC236}">
                <a16:creationId xmlns:a16="http://schemas.microsoft.com/office/drawing/2014/main" xmlns="" id="{0C2455E2-06B3-4776-99D0-E93E419F6E8D}"/>
              </a:ext>
            </a:extLst>
          </p:cNvPr>
          <p:cNvSpPr/>
          <p:nvPr/>
        </p:nvSpPr>
        <p:spPr>
          <a:xfrm>
            <a:off x="6726553" y="2040976"/>
            <a:ext cx="4990813" cy="2509151"/>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400"/>
              </a:spcAft>
            </a:pPr>
            <a:r>
              <a:rPr lang="en-GB" sz="1400" b="1" dirty="0"/>
              <a:t>Design of framework for managing risk (4.3)</a:t>
            </a:r>
          </a:p>
          <a:p>
            <a:pPr algn="ctr">
              <a:spcAft>
                <a:spcPts val="400"/>
              </a:spcAft>
            </a:pPr>
            <a:r>
              <a:rPr lang="en-GB" sz="1400" b="1" dirty="0"/>
              <a:t>Understanding the organisation and its context (4.3.1)</a:t>
            </a:r>
          </a:p>
          <a:p>
            <a:pPr algn="ctr">
              <a:spcAft>
                <a:spcPts val="400"/>
              </a:spcAft>
            </a:pPr>
            <a:r>
              <a:rPr lang="en-GB" sz="1400" b="1" dirty="0"/>
              <a:t>Establishing Risk Management policy (4.3.2)</a:t>
            </a:r>
          </a:p>
          <a:p>
            <a:pPr algn="ctr">
              <a:spcAft>
                <a:spcPts val="400"/>
              </a:spcAft>
            </a:pPr>
            <a:r>
              <a:rPr lang="en-GB" sz="1400" b="1" dirty="0"/>
              <a:t>Accountability (4.3.3)</a:t>
            </a:r>
          </a:p>
          <a:p>
            <a:pPr algn="ctr">
              <a:spcAft>
                <a:spcPts val="400"/>
              </a:spcAft>
            </a:pPr>
            <a:r>
              <a:rPr lang="en-GB" sz="1400" b="1" dirty="0"/>
              <a:t>Integration into organisational processes (4.3.4)</a:t>
            </a:r>
          </a:p>
          <a:p>
            <a:pPr algn="ctr">
              <a:spcAft>
                <a:spcPts val="400"/>
              </a:spcAft>
            </a:pPr>
            <a:r>
              <a:rPr lang="en-GB" sz="1400" b="1" dirty="0"/>
              <a:t>Resources (4.3.5)</a:t>
            </a:r>
          </a:p>
          <a:p>
            <a:pPr algn="ctr">
              <a:spcAft>
                <a:spcPts val="400"/>
              </a:spcAft>
            </a:pPr>
            <a:r>
              <a:rPr lang="en-GB" sz="1400" b="1" dirty="0"/>
              <a:t>Establishing internal </a:t>
            </a:r>
            <a:r>
              <a:rPr lang="en-GB" sz="1400" b="1" dirty="0" err="1"/>
              <a:t>comms</a:t>
            </a:r>
            <a:r>
              <a:rPr lang="en-GB" sz="1400" b="1" dirty="0"/>
              <a:t> &amp; reporting mechanisms (4.3.6)</a:t>
            </a:r>
          </a:p>
          <a:p>
            <a:pPr algn="ctr">
              <a:spcAft>
                <a:spcPts val="400"/>
              </a:spcAft>
            </a:pPr>
            <a:r>
              <a:rPr lang="en-GB" sz="1400" b="1" dirty="0"/>
              <a:t>Establishing external </a:t>
            </a:r>
            <a:r>
              <a:rPr lang="en-GB" sz="1400" b="1" dirty="0" err="1"/>
              <a:t>comms</a:t>
            </a:r>
            <a:r>
              <a:rPr lang="en-GB" sz="1400" b="1" dirty="0"/>
              <a:t> &amp; reporting mechanisms (4.3.7)</a:t>
            </a:r>
          </a:p>
        </p:txBody>
      </p:sp>
      <p:sp>
        <p:nvSpPr>
          <p:cNvPr id="6" name="Rectangle: Rounded Corners 5">
            <a:extLst>
              <a:ext uri="{FF2B5EF4-FFF2-40B4-BE49-F238E27FC236}">
                <a16:creationId xmlns:a16="http://schemas.microsoft.com/office/drawing/2014/main" xmlns="" id="{7C4EB9D8-A379-4EB3-A022-90C61ED405A0}"/>
              </a:ext>
            </a:extLst>
          </p:cNvPr>
          <p:cNvSpPr/>
          <p:nvPr/>
        </p:nvSpPr>
        <p:spPr>
          <a:xfrm>
            <a:off x="6726553" y="4769322"/>
            <a:ext cx="1801432"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rgbClr val="FFFF00"/>
                </a:solidFill>
              </a:rPr>
              <a:t>Continual improvement of the network </a:t>
            </a:r>
          </a:p>
          <a:p>
            <a:pPr algn="ctr"/>
            <a:r>
              <a:rPr lang="en-GB" sz="1600" b="1" dirty="0">
                <a:solidFill>
                  <a:srgbClr val="FFFF00"/>
                </a:solidFill>
              </a:rPr>
              <a:t>(4.6)</a:t>
            </a:r>
          </a:p>
        </p:txBody>
      </p:sp>
      <p:sp>
        <p:nvSpPr>
          <p:cNvPr id="7" name="Rectangle: Rounded Corners 6">
            <a:extLst>
              <a:ext uri="{FF2B5EF4-FFF2-40B4-BE49-F238E27FC236}">
                <a16:creationId xmlns:a16="http://schemas.microsoft.com/office/drawing/2014/main" xmlns="" id="{C4BDA094-26DE-42ED-9E8F-3169D0993419}"/>
              </a:ext>
            </a:extLst>
          </p:cNvPr>
          <p:cNvSpPr/>
          <p:nvPr/>
        </p:nvSpPr>
        <p:spPr>
          <a:xfrm>
            <a:off x="8683630" y="4769322"/>
            <a:ext cx="3033736"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t>Implementing risk management (4.4)</a:t>
            </a:r>
          </a:p>
          <a:p>
            <a:pPr algn="ctr">
              <a:spcAft>
                <a:spcPts val="600"/>
              </a:spcAft>
            </a:pPr>
            <a:r>
              <a:rPr lang="en-GB" sz="1200" b="1" dirty="0"/>
              <a:t>Implementing risk framework (4.4.1)</a:t>
            </a:r>
          </a:p>
          <a:p>
            <a:pPr algn="ctr">
              <a:spcAft>
                <a:spcPts val="600"/>
              </a:spcAft>
            </a:pPr>
            <a:r>
              <a:rPr lang="en-GB" sz="1200" b="1" dirty="0"/>
              <a:t>Implementing risk mgmt. process (4.4.2)</a:t>
            </a:r>
          </a:p>
        </p:txBody>
      </p:sp>
      <p:sp>
        <p:nvSpPr>
          <p:cNvPr id="8" name="Rectangle: Rounded Corners 7">
            <a:extLst>
              <a:ext uri="{FF2B5EF4-FFF2-40B4-BE49-F238E27FC236}">
                <a16:creationId xmlns:a16="http://schemas.microsoft.com/office/drawing/2014/main" xmlns="" id="{FA5F4000-BA2D-4B4E-97D4-41BE26F921BE}"/>
              </a:ext>
            </a:extLst>
          </p:cNvPr>
          <p:cNvSpPr/>
          <p:nvPr/>
        </p:nvSpPr>
        <p:spPr>
          <a:xfrm>
            <a:off x="6726553" y="6041032"/>
            <a:ext cx="499081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rgbClr val="FFFF00"/>
                </a:solidFill>
              </a:rPr>
              <a:t>Monitoring &amp; review of the framework (4.5)</a:t>
            </a:r>
          </a:p>
        </p:txBody>
      </p:sp>
      <p:sp>
        <p:nvSpPr>
          <p:cNvPr id="9" name="Arrow: Left-Right 8">
            <a:extLst>
              <a:ext uri="{FF2B5EF4-FFF2-40B4-BE49-F238E27FC236}">
                <a16:creationId xmlns:a16="http://schemas.microsoft.com/office/drawing/2014/main" xmlns="" id="{BCCE6320-D9AA-4BE3-9B47-05AEFD9B196F}"/>
              </a:ext>
            </a:extLst>
          </p:cNvPr>
          <p:cNvSpPr/>
          <p:nvPr/>
        </p:nvSpPr>
        <p:spPr>
          <a:xfrm rot="5400000">
            <a:off x="7126014"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Left-Right 9">
            <a:extLst>
              <a:ext uri="{FF2B5EF4-FFF2-40B4-BE49-F238E27FC236}">
                <a16:creationId xmlns:a16="http://schemas.microsoft.com/office/drawing/2014/main" xmlns="" id="{C751D63B-572F-4AE5-BD97-A4B25437D52D}"/>
              </a:ext>
            </a:extLst>
          </p:cNvPr>
          <p:cNvSpPr/>
          <p:nvPr/>
        </p:nvSpPr>
        <p:spPr>
          <a:xfrm rot="5400000">
            <a:off x="10724998" y="1718629"/>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xmlns="" id="{82D0EBCD-A234-4A3D-9AF2-8513C1F4034D}"/>
              </a:ext>
            </a:extLst>
          </p:cNvPr>
          <p:cNvSpPr/>
          <p:nvPr/>
        </p:nvSpPr>
        <p:spPr>
          <a:xfrm rot="10800000">
            <a:off x="6974752" y="435062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xmlns="" id="{355F120F-71CF-4B00-94AC-F92F68ACB2F0}"/>
              </a:ext>
            </a:extLst>
          </p:cNvPr>
          <p:cNvSpPr/>
          <p:nvPr/>
        </p:nvSpPr>
        <p:spPr>
          <a:xfrm>
            <a:off x="11303706" y="4362473"/>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xmlns="" id="{EDE1D068-68F6-43DA-AC05-3B683F95089D}"/>
              </a:ext>
            </a:extLst>
          </p:cNvPr>
          <p:cNvSpPr/>
          <p:nvPr/>
        </p:nvSpPr>
        <p:spPr>
          <a:xfrm rot="10800000">
            <a:off x="6974751" y="5691908"/>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Arrow: Down 13">
            <a:extLst>
              <a:ext uri="{FF2B5EF4-FFF2-40B4-BE49-F238E27FC236}">
                <a16:creationId xmlns:a16="http://schemas.microsoft.com/office/drawing/2014/main" xmlns="" id="{AAA87F49-541A-40C4-A4AC-089F4FDF7BCE}"/>
              </a:ext>
            </a:extLst>
          </p:cNvPr>
          <p:cNvSpPr/>
          <p:nvPr/>
        </p:nvSpPr>
        <p:spPr>
          <a:xfrm>
            <a:off x="11303248" y="573016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2">
            <a:extLst>
              <a:ext uri="{FF2B5EF4-FFF2-40B4-BE49-F238E27FC236}">
                <a16:creationId xmlns:a16="http://schemas.microsoft.com/office/drawing/2014/main" xmlns="" id="{F65D11CB-D219-4198-82BA-EB8D6C59B9AD}"/>
              </a:ext>
            </a:extLst>
          </p:cNvPr>
          <p:cNvSpPr>
            <a:spLocks noChangeArrowheads="1"/>
          </p:cNvSpPr>
          <p:nvPr/>
        </p:nvSpPr>
        <p:spPr bwMode="auto">
          <a:xfrm>
            <a:off x="296426" y="667368"/>
            <a:ext cx="5049453" cy="1110467"/>
          </a:xfrm>
          <a:prstGeom prst="rect">
            <a:avLst/>
          </a:prstGeom>
          <a:noFill/>
          <a:ln w="9525">
            <a:noFill/>
            <a:miter lim="800000"/>
            <a:headEnd/>
            <a:tailEnd/>
          </a:ln>
        </p:spPr>
        <p:txBody>
          <a:bodyPr lIns="0" tIns="0" rIns="0" bIns="0" anchor="ctr"/>
          <a:lstStyle/>
          <a:p>
            <a:r>
              <a:rPr lang="it-IT" sz="2400" b="1" dirty="0">
                <a:solidFill>
                  <a:schemeClr val="tx1">
                    <a:lumMod val="95000"/>
                    <a:lumOff val="5000"/>
                  </a:schemeClr>
                </a:solidFill>
              </a:rPr>
              <a:t>ISO 31000:2018 – </a:t>
            </a:r>
            <a:r>
              <a:rPr lang="en-US" sz="2400" b="1" dirty="0">
                <a:solidFill>
                  <a:schemeClr val="tx1">
                    <a:lumMod val="95000"/>
                    <a:lumOff val="5000"/>
                  </a:schemeClr>
                </a:solidFill>
              </a:rPr>
              <a:t>Monitoring and review of the framework</a:t>
            </a:r>
          </a:p>
        </p:txBody>
      </p:sp>
      <p:sp>
        <p:nvSpPr>
          <p:cNvPr id="16" name="Rectangle 15">
            <a:extLst>
              <a:ext uri="{FF2B5EF4-FFF2-40B4-BE49-F238E27FC236}">
                <a16:creationId xmlns:a16="http://schemas.microsoft.com/office/drawing/2014/main" xmlns="" id="{8A1A711A-BB4A-46E4-8221-01769155E2A9}"/>
              </a:ext>
            </a:extLst>
          </p:cNvPr>
          <p:cNvSpPr/>
          <p:nvPr/>
        </p:nvSpPr>
        <p:spPr>
          <a:xfrm>
            <a:off x="296426" y="1760075"/>
            <a:ext cx="5950326" cy="4659289"/>
          </a:xfrm>
          <a:prstGeom prst="rect">
            <a:avLst/>
          </a:prstGeom>
        </p:spPr>
        <p:txBody>
          <a:bodyPr wrap="square">
            <a:spAutoFit/>
          </a:bodyPr>
          <a:lstStyle/>
          <a:p>
            <a:pPr lvl="0" algn="just">
              <a:lnSpc>
                <a:spcPct val="114000"/>
              </a:lnSpc>
              <a:spcAft>
                <a:spcPts val="600"/>
              </a:spcAft>
            </a:pPr>
            <a:r>
              <a:rPr lang="en-US" dirty="0">
                <a:solidFill>
                  <a:schemeClr val="tx2"/>
                </a:solidFill>
                <a:latin typeface="Calibri" panose="020F0502020204030204" pitchFamily="34" charset="0"/>
              </a:rPr>
              <a:t>In order to ensure that the </a:t>
            </a:r>
            <a:r>
              <a:rPr lang="en-US" b="1" dirty="0">
                <a:solidFill>
                  <a:srgbClr val="C00000"/>
                </a:solidFill>
                <a:latin typeface="Calibri" panose="020F0502020204030204" pitchFamily="34" charset="0"/>
              </a:rPr>
              <a:t>risk management system is effective and continues to support organizational performance</a:t>
            </a:r>
            <a:r>
              <a:rPr lang="en-US" dirty="0">
                <a:latin typeface="Calibri" panose="020F0502020204030204" pitchFamily="34" charset="0"/>
              </a:rPr>
              <a:t>, </a:t>
            </a:r>
            <a:r>
              <a:rPr lang="en-US" dirty="0">
                <a:solidFill>
                  <a:schemeClr val="tx2"/>
                </a:solidFill>
                <a:latin typeface="Calibri" panose="020F0502020204030204" pitchFamily="34" charset="0"/>
              </a:rPr>
              <a:t>an organization should periodically:</a:t>
            </a:r>
          </a:p>
          <a:p>
            <a:pPr marL="342900" lvl="0" indent="-342900" algn="just">
              <a:lnSpc>
                <a:spcPct val="114000"/>
              </a:lnSpc>
              <a:spcAft>
                <a:spcPts val="600"/>
              </a:spcAft>
              <a:buFont typeface="+mj-lt"/>
              <a:buAutoNum type="arabicPeriod"/>
            </a:pPr>
            <a:r>
              <a:rPr lang="en-US" b="1" dirty="0">
                <a:solidFill>
                  <a:schemeClr val="tx2"/>
                </a:solidFill>
                <a:latin typeface="Calibri" panose="020F0502020204030204" pitchFamily="34" charset="0"/>
              </a:rPr>
              <a:t>measure progress against and deviation from the risk management policy and plan </a:t>
            </a:r>
            <a:r>
              <a:rPr lang="en-US" b="1" dirty="0">
                <a:solidFill>
                  <a:srgbClr val="C00000"/>
                </a:solidFill>
                <a:latin typeface="Calibri" panose="020F0502020204030204" pitchFamily="34" charset="0"/>
              </a:rPr>
              <a:t>(4.5)</a:t>
            </a:r>
            <a:endParaRPr lang="en-US" b="1" dirty="0">
              <a:latin typeface="Calibri" panose="020F0502020204030204" pitchFamily="34" charset="0"/>
            </a:endParaRPr>
          </a:p>
          <a:p>
            <a:pPr marL="342900" lvl="0" indent="-342900" algn="just">
              <a:lnSpc>
                <a:spcPct val="114000"/>
              </a:lnSpc>
              <a:spcAft>
                <a:spcPts val="600"/>
              </a:spcAft>
              <a:buFont typeface="+mj-lt"/>
              <a:buAutoNum type="arabicPeriod"/>
            </a:pPr>
            <a:r>
              <a:rPr lang="en-US" b="1" dirty="0">
                <a:solidFill>
                  <a:schemeClr val="tx2"/>
                </a:solidFill>
                <a:latin typeface="Calibri" panose="020F0502020204030204" pitchFamily="34" charset="0"/>
              </a:rPr>
              <a:t>review whether the risk management framework, policy and plan are still appropriate</a:t>
            </a:r>
          </a:p>
          <a:p>
            <a:pPr marL="342900" lvl="0" indent="-342900" algn="just">
              <a:lnSpc>
                <a:spcPct val="114000"/>
              </a:lnSpc>
              <a:spcAft>
                <a:spcPts val="600"/>
              </a:spcAft>
              <a:buFont typeface="+mj-lt"/>
              <a:buAutoNum type="arabicPeriod"/>
            </a:pPr>
            <a:r>
              <a:rPr lang="en-US" b="1" dirty="0">
                <a:solidFill>
                  <a:schemeClr val="tx2"/>
                </a:solidFill>
                <a:latin typeface="Calibri" panose="020F0502020204030204" pitchFamily="34" charset="0"/>
              </a:rPr>
              <a:t>review the risk management process</a:t>
            </a:r>
          </a:p>
          <a:p>
            <a:pPr marL="342900" lvl="0" indent="-342900" algn="just">
              <a:lnSpc>
                <a:spcPct val="114000"/>
              </a:lnSpc>
              <a:spcAft>
                <a:spcPts val="600"/>
              </a:spcAft>
              <a:buFont typeface="+mj-lt"/>
              <a:buAutoNum type="arabicPeriod"/>
            </a:pPr>
            <a:r>
              <a:rPr lang="en-US" b="1" dirty="0">
                <a:solidFill>
                  <a:schemeClr val="tx2"/>
                </a:solidFill>
                <a:latin typeface="Calibri" panose="020F0502020204030204" pitchFamily="34" charset="0"/>
              </a:rPr>
              <a:t>review the risk management maturity level and self-assess the level of its risk management development</a:t>
            </a:r>
          </a:p>
          <a:p>
            <a:pPr marL="342900" lvl="0" indent="-342900" algn="just">
              <a:lnSpc>
                <a:spcPct val="114000"/>
              </a:lnSpc>
              <a:spcAft>
                <a:spcPts val="600"/>
              </a:spcAft>
              <a:buFont typeface="+mj-lt"/>
              <a:buAutoNum type="arabicPeriod"/>
            </a:pPr>
            <a:r>
              <a:rPr lang="en-US" b="1" dirty="0">
                <a:solidFill>
                  <a:schemeClr val="tx2"/>
                </a:solidFill>
                <a:latin typeface="Calibri" panose="020F0502020204030204" pitchFamily="34" charset="0"/>
              </a:rPr>
              <a:t>report on the results of monitoring to the board</a:t>
            </a:r>
          </a:p>
          <a:p>
            <a:pPr marL="342900" indent="-342900" algn="just">
              <a:lnSpc>
                <a:spcPct val="114000"/>
              </a:lnSpc>
              <a:spcAft>
                <a:spcPts val="600"/>
              </a:spcAft>
              <a:buFont typeface="+mj-lt"/>
              <a:buAutoNum type="arabicPeriod"/>
            </a:pPr>
            <a:r>
              <a:rPr lang="en-US" b="1" dirty="0">
                <a:solidFill>
                  <a:schemeClr val="tx2"/>
                </a:solidFill>
                <a:latin typeface="Calibri" panose="020F0502020204030204" pitchFamily="34" charset="0"/>
              </a:rPr>
              <a:t>Continually improve the framework, based on results  of  monitoring and  reviews   </a:t>
            </a:r>
            <a:r>
              <a:rPr lang="en-US" b="1" dirty="0">
                <a:solidFill>
                  <a:srgbClr val="C00000"/>
                </a:solidFill>
                <a:latin typeface="Calibri" panose="020F0502020204030204" pitchFamily="34" charset="0"/>
              </a:rPr>
              <a:t>(4.6)</a:t>
            </a:r>
          </a:p>
        </p:txBody>
      </p:sp>
    </p:spTree>
    <p:extLst>
      <p:ext uri="{BB962C8B-B14F-4D97-AF65-F5344CB8AC3E}">
        <p14:creationId xmlns:p14="http://schemas.microsoft.com/office/powerpoint/2010/main" val="2222212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id:image006.jpg@01D21421.4FC98990">
            <a:extLst>
              <a:ext uri="{FF2B5EF4-FFF2-40B4-BE49-F238E27FC236}">
                <a16:creationId xmlns:a16="http://schemas.microsoft.com/office/drawing/2014/main" xmlns="" id="{4FCFE265-23D5-4C7C-B165-E3587C71CD51}"/>
              </a:ext>
            </a:extLst>
          </p:cNvPr>
          <p:cNvPicPr/>
          <p:nvPr/>
        </p:nvPicPr>
        <p:blipFill>
          <a:blip r:embed="rId3" r:link="rId4" cstate="print"/>
          <a:srcRect/>
          <a:stretch>
            <a:fillRect/>
          </a:stretch>
        </p:blipFill>
        <p:spPr bwMode="auto">
          <a:xfrm>
            <a:off x="675964" y="4122146"/>
            <a:ext cx="6032490" cy="2495319"/>
          </a:xfrm>
          <a:prstGeom prst="rect">
            <a:avLst/>
          </a:prstGeom>
          <a:noFill/>
          <a:ln w="9525">
            <a:noFill/>
            <a:miter lim="800000"/>
            <a:headEnd/>
            <a:tailEnd/>
          </a:ln>
        </p:spPr>
      </p:pic>
    </p:spTree>
    <p:extLst>
      <p:ext uri="{BB962C8B-B14F-4D97-AF65-F5344CB8AC3E}">
        <p14:creationId xmlns:p14="http://schemas.microsoft.com/office/powerpoint/2010/main" val="1725981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a:t>Module 1: The Concept of Risk Management</a:t>
            </a:r>
          </a:p>
        </p:txBody>
      </p:sp>
      <p:sp>
        <p:nvSpPr>
          <p:cNvPr id="4" name="Subtitle 3">
            <a:extLst>
              <a:ext uri="{FF2B5EF4-FFF2-40B4-BE49-F238E27FC236}">
                <a16:creationId xmlns:a16="http://schemas.microsoft.com/office/drawing/2014/main" xmlns="" id="{DAF1A64D-50EE-44B2-880D-A9D240D244FC}"/>
              </a:ext>
            </a:extLst>
          </p:cNvPr>
          <p:cNvSpPr>
            <a:spLocks noGrp="1"/>
          </p:cNvSpPr>
          <p:nvPr>
            <p:ph type="subTitle" idx="1"/>
          </p:nvPr>
        </p:nvSpPr>
        <p:spPr>
          <a:xfrm>
            <a:off x="609600" y="3899937"/>
            <a:ext cx="6604000" cy="2182363"/>
          </a:xfrm>
        </p:spPr>
        <p:txBody>
          <a:bodyPr>
            <a:noAutofit/>
          </a:bodyPr>
          <a:lstStyle/>
          <a:p>
            <a:r>
              <a:rPr lang="en-US" dirty="0"/>
              <a:t>1) </a:t>
            </a:r>
            <a:r>
              <a:rPr lang="en-US" i="1" dirty="0"/>
              <a:t>an unwanted event which may or may not occur.</a:t>
            </a:r>
          </a:p>
          <a:p>
            <a:r>
              <a:rPr lang="en-US" dirty="0"/>
              <a:t>2)</a:t>
            </a:r>
            <a:r>
              <a:rPr lang="en-US" i="1" dirty="0"/>
              <a:t> the cause of an unwanted event which may or  may not occur.</a:t>
            </a:r>
          </a:p>
          <a:p>
            <a:r>
              <a:rPr lang="en-US" dirty="0"/>
              <a:t>3) </a:t>
            </a:r>
            <a:r>
              <a:rPr lang="en-US" i="1" dirty="0"/>
              <a:t>the probability of an unwanted event which may or may not occur</a:t>
            </a:r>
            <a:r>
              <a:rPr lang="en-US" dirty="0"/>
              <a:t>’</a:t>
            </a:r>
          </a:p>
          <a:p>
            <a:endParaRPr lang="en-GB" dirty="0"/>
          </a:p>
        </p:txBody>
      </p:sp>
    </p:spTree>
    <p:extLst>
      <p:ext uri="{BB962C8B-B14F-4D97-AF65-F5344CB8AC3E}">
        <p14:creationId xmlns:p14="http://schemas.microsoft.com/office/powerpoint/2010/main" val="2870021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407" y="629292"/>
            <a:ext cx="10972800" cy="1066800"/>
          </a:xfrm>
        </p:spPr>
        <p:txBody>
          <a:bodyPr/>
          <a:lstStyle/>
          <a:p>
            <a:r>
              <a:rPr lang="en-US" b="1" dirty="0"/>
              <a:t>The Definition of Risk</a:t>
            </a:r>
          </a:p>
        </p:txBody>
      </p:sp>
      <p:sp>
        <p:nvSpPr>
          <p:cNvPr id="5" name="CasellaDiTesto 5">
            <a:extLst>
              <a:ext uri="{FF2B5EF4-FFF2-40B4-BE49-F238E27FC236}">
                <a16:creationId xmlns:a16="http://schemas.microsoft.com/office/drawing/2014/main" xmlns="" id="{25B7B703-1971-40FF-8EFD-3CF60B4C700A}"/>
              </a:ext>
            </a:extLst>
          </p:cNvPr>
          <p:cNvSpPr txBox="1"/>
          <p:nvPr/>
        </p:nvSpPr>
        <p:spPr>
          <a:xfrm>
            <a:off x="68493" y="1552253"/>
            <a:ext cx="9190334" cy="2585323"/>
          </a:xfrm>
          <a:prstGeom prst="rect">
            <a:avLst/>
          </a:prstGeom>
          <a:noFill/>
        </p:spPr>
        <p:txBody>
          <a:bodyPr wrap="square" rtlCol="0">
            <a:spAutoFit/>
          </a:bodyPr>
          <a:lstStyle/>
          <a:p>
            <a:pPr marL="449580"/>
            <a:r>
              <a:rPr lang="en-US" dirty="0">
                <a:solidFill>
                  <a:srgbClr val="212121"/>
                </a:solidFill>
              </a:rPr>
              <a:t>According to the ISO risk definition, </a:t>
            </a:r>
            <a:r>
              <a:rPr lang="en-US" b="1" dirty="0">
                <a:solidFill>
                  <a:srgbClr val="212121"/>
                </a:solidFill>
              </a:rPr>
              <a:t>risk</a:t>
            </a:r>
            <a:r>
              <a:rPr lang="en-US" dirty="0">
                <a:solidFill>
                  <a:srgbClr val="212121"/>
                </a:solidFill>
              </a:rPr>
              <a:t> is “</a:t>
            </a:r>
            <a:r>
              <a:rPr lang="en-US" i="1" dirty="0">
                <a:solidFill>
                  <a:srgbClr val="212121"/>
                </a:solidFill>
              </a:rPr>
              <a:t>effect of uncertainty on objectives”</a:t>
            </a:r>
            <a:r>
              <a:rPr lang="en-US" dirty="0">
                <a:solidFill>
                  <a:srgbClr val="212121"/>
                </a:solidFill>
              </a:rPr>
              <a:t>.</a:t>
            </a:r>
            <a:endParaRPr lang="en-US" sz="1400" dirty="0">
              <a:solidFill>
                <a:srgbClr val="212121"/>
              </a:solidFill>
            </a:endParaRPr>
          </a:p>
          <a:p>
            <a:pPr marL="449580"/>
            <a:r>
              <a:rPr lang="en-US" i="1" dirty="0">
                <a:solidFill>
                  <a:srgbClr val="212121"/>
                </a:solidFill>
              </a:rPr>
              <a:t> “An effect is a deviation from the expected. It can be positive, negative or both, and can address, create or result in opportunities and threats”</a:t>
            </a:r>
            <a:r>
              <a:rPr lang="en-US" dirty="0">
                <a:solidFill>
                  <a:srgbClr val="212121"/>
                </a:solidFill>
              </a:rPr>
              <a:t>.</a:t>
            </a:r>
            <a:endParaRPr lang="en-US" sz="1400" dirty="0">
              <a:solidFill>
                <a:srgbClr val="212121"/>
              </a:solidFill>
            </a:endParaRPr>
          </a:p>
          <a:p>
            <a:pPr marL="449580"/>
            <a:r>
              <a:rPr lang="en-US" dirty="0">
                <a:solidFill>
                  <a:srgbClr val="212121"/>
                </a:solidFill>
              </a:rPr>
              <a:t>Uncertainty is “</a:t>
            </a:r>
            <a:r>
              <a:rPr lang="en-US" i="1" dirty="0">
                <a:solidFill>
                  <a:srgbClr val="212121"/>
                </a:solidFill>
              </a:rPr>
              <a:t>the lack of information about the understanding or knowledge of an event, its consequences and likelihood”.</a:t>
            </a:r>
            <a:endParaRPr lang="en-US" sz="1400" dirty="0">
              <a:solidFill>
                <a:srgbClr val="212121"/>
              </a:solidFill>
            </a:endParaRPr>
          </a:p>
          <a:p>
            <a:pPr marL="449580"/>
            <a:r>
              <a:rPr lang="en-US" i="1" dirty="0">
                <a:solidFill>
                  <a:srgbClr val="212121"/>
                </a:solidFill>
              </a:rPr>
              <a:t>“Objectives can have different aspects and categories, and can be applied at different levels”.</a:t>
            </a:r>
            <a:endParaRPr lang="en-US" sz="1400" dirty="0">
              <a:solidFill>
                <a:srgbClr val="212121"/>
              </a:solidFill>
            </a:endParaRPr>
          </a:p>
          <a:p>
            <a:pPr marL="449580"/>
            <a:r>
              <a:rPr lang="en-US" dirty="0">
                <a:solidFill>
                  <a:srgbClr val="212121"/>
                </a:solidFill>
              </a:rPr>
              <a:t> Risk is </a:t>
            </a:r>
            <a:r>
              <a:rPr lang="en-US" i="1" dirty="0">
                <a:solidFill>
                  <a:srgbClr val="212121"/>
                </a:solidFill>
              </a:rPr>
              <a:t>often expressed in terms of a combination of the consequences of an event (including changes in circumstances) and the associated likelihood of occurrence”</a:t>
            </a:r>
            <a:endParaRPr lang="en-US" sz="1400" dirty="0">
              <a:solidFill>
                <a:srgbClr val="212121"/>
              </a:solidFill>
            </a:endParaRPr>
          </a:p>
        </p:txBody>
      </p:sp>
      <p:sp>
        <p:nvSpPr>
          <p:cNvPr id="6" name="Rectangle 5">
            <a:extLst>
              <a:ext uri="{FF2B5EF4-FFF2-40B4-BE49-F238E27FC236}">
                <a16:creationId xmlns:a16="http://schemas.microsoft.com/office/drawing/2014/main" xmlns="" id="{018D9269-8F93-4426-8002-D1B7EA40EA44}"/>
              </a:ext>
            </a:extLst>
          </p:cNvPr>
          <p:cNvSpPr/>
          <p:nvPr/>
        </p:nvSpPr>
        <p:spPr>
          <a:xfrm>
            <a:off x="5656829" y="4138259"/>
            <a:ext cx="6096000" cy="2535309"/>
          </a:xfrm>
          <a:prstGeom prst="rect">
            <a:avLst/>
          </a:prstGeom>
        </p:spPr>
        <p:txBody>
          <a:bodyPr>
            <a:spAutoFit/>
          </a:bodyPr>
          <a:lstStyle/>
          <a:p>
            <a:pPr lvl="0" algn="r">
              <a:lnSpc>
                <a:spcPct val="125000"/>
              </a:lnSpc>
              <a:spcAft>
                <a:spcPts val="300"/>
              </a:spcAft>
            </a:pPr>
            <a:r>
              <a:rPr lang="en-US" dirty="0">
                <a:solidFill>
                  <a:schemeClr val="accent2">
                    <a:lumMod val="50000"/>
                  </a:schemeClr>
                </a:solidFill>
                <a:latin typeface="Calibri" panose="020F0502020204030204" pitchFamily="34" charset="0"/>
              </a:rPr>
              <a:t>Before any risk treatment is put in place, </a:t>
            </a:r>
            <a:r>
              <a:rPr lang="en-US" b="1" dirty="0">
                <a:solidFill>
                  <a:schemeClr val="accent2">
                    <a:lumMod val="50000"/>
                  </a:schemeClr>
                </a:solidFill>
                <a:latin typeface="Calibri" panose="020F0502020204030204" pitchFamily="34" charset="0"/>
              </a:rPr>
              <a:t>the event </a:t>
            </a:r>
          </a:p>
          <a:p>
            <a:pPr lvl="0" algn="r">
              <a:lnSpc>
                <a:spcPct val="125000"/>
              </a:lnSpc>
              <a:spcAft>
                <a:spcPts val="300"/>
              </a:spcAft>
            </a:pPr>
            <a:r>
              <a:rPr lang="en-US" b="1" dirty="0">
                <a:solidFill>
                  <a:schemeClr val="accent2">
                    <a:lumMod val="50000"/>
                  </a:schemeClr>
                </a:solidFill>
                <a:latin typeface="Calibri" panose="020F0502020204030204" pitchFamily="34" charset="0"/>
              </a:rPr>
              <a:t>involves an "</a:t>
            </a:r>
            <a:r>
              <a:rPr lang="en-US" b="1" dirty="0">
                <a:solidFill>
                  <a:srgbClr val="C00000"/>
                </a:solidFill>
                <a:latin typeface="Calibri" panose="020F0502020204030204" pitchFamily="34" charset="0"/>
              </a:rPr>
              <a:t>inherent risk</a:t>
            </a:r>
            <a:r>
              <a:rPr lang="en-US" dirty="0">
                <a:solidFill>
                  <a:schemeClr val="accent2">
                    <a:lumMod val="50000"/>
                  </a:schemeClr>
                </a:solidFill>
                <a:latin typeface="Calibri" panose="020F0502020204030204" pitchFamily="34" charset="0"/>
              </a:rPr>
              <a:t>", ontologically related </a:t>
            </a:r>
          </a:p>
          <a:p>
            <a:pPr lvl="0" algn="r">
              <a:lnSpc>
                <a:spcPct val="125000"/>
              </a:lnSpc>
              <a:spcAft>
                <a:spcPts val="300"/>
              </a:spcAft>
            </a:pPr>
            <a:r>
              <a:rPr lang="en-US" dirty="0">
                <a:solidFill>
                  <a:schemeClr val="accent2">
                    <a:lumMod val="50000"/>
                  </a:schemeClr>
                </a:solidFill>
                <a:latin typeface="Calibri" panose="020F0502020204030204" pitchFamily="34" charset="0"/>
              </a:rPr>
              <a:t>to the activity that could determine the event itself</a:t>
            </a:r>
          </a:p>
          <a:p>
            <a:pPr lvl="0" algn="r">
              <a:lnSpc>
                <a:spcPct val="125000"/>
              </a:lnSpc>
              <a:spcAft>
                <a:spcPts val="300"/>
              </a:spcAft>
            </a:pPr>
            <a:endParaRPr lang="en-US" sz="700" dirty="0">
              <a:solidFill>
                <a:schemeClr val="accent2">
                  <a:lumMod val="50000"/>
                </a:schemeClr>
              </a:solidFill>
              <a:latin typeface="Calibri" panose="020F0502020204030204" pitchFamily="34" charset="0"/>
            </a:endParaRPr>
          </a:p>
          <a:p>
            <a:pPr lvl="0" algn="r">
              <a:lnSpc>
                <a:spcPct val="125000"/>
              </a:lnSpc>
              <a:spcAft>
                <a:spcPts val="300"/>
              </a:spcAft>
            </a:pPr>
            <a:r>
              <a:rPr lang="en-US" b="1" dirty="0">
                <a:solidFill>
                  <a:schemeClr val="accent2">
                    <a:lumMod val="50000"/>
                  </a:schemeClr>
                </a:solidFill>
                <a:latin typeface="Calibri" panose="020F0502020204030204" pitchFamily="34" charset="0"/>
              </a:rPr>
              <a:t>Once the mitigating action has been put in action</a:t>
            </a:r>
            <a:r>
              <a:rPr lang="en-US" dirty="0">
                <a:solidFill>
                  <a:schemeClr val="accent2">
                    <a:lumMod val="50000"/>
                  </a:schemeClr>
                </a:solidFill>
                <a:latin typeface="Calibri" panose="020F0502020204030204" pitchFamily="34" charset="0"/>
              </a:rPr>
              <a:t>, </a:t>
            </a:r>
          </a:p>
          <a:p>
            <a:pPr lvl="0" algn="r">
              <a:lnSpc>
                <a:spcPct val="125000"/>
              </a:lnSpc>
              <a:spcAft>
                <a:spcPts val="300"/>
              </a:spcAft>
            </a:pPr>
            <a:r>
              <a:rPr lang="en-US" dirty="0">
                <a:solidFill>
                  <a:schemeClr val="accent2">
                    <a:lumMod val="50000"/>
                  </a:schemeClr>
                </a:solidFill>
                <a:latin typeface="Calibri" panose="020F0502020204030204" pitchFamily="34" charset="0"/>
              </a:rPr>
              <a:t>all that’s left is the </a:t>
            </a:r>
            <a:r>
              <a:rPr lang="en-US" b="1" dirty="0">
                <a:solidFill>
                  <a:schemeClr val="accent2">
                    <a:lumMod val="50000"/>
                  </a:schemeClr>
                </a:solidFill>
                <a:latin typeface="Calibri" panose="020F0502020204030204" pitchFamily="34" charset="0"/>
              </a:rPr>
              <a:t>"</a:t>
            </a:r>
            <a:r>
              <a:rPr lang="en-US" b="1" dirty="0">
                <a:solidFill>
                  <a:srgbClr val="C00000"/>
                </a:solidFill>
                <a:latin typeface="Calibri" panose="020F0502020204030204" pitchFamily="34" charset="0"/>
              </a:rPr>
              <a:t>residual risk</a:t>
            </a:r>
            <a:r>
              <a:rPr lang="en-US" b="1" dirty="0">
                <a:solidFill>
                  <a:schemeClr val="accent2">
                    <a:lumMod val="50000"/>
                  </a:schemeClr>
                </a:solidFill>
                <a:latin typeface="Calibri" panose="020F0502020204030204" pitchFamily="34" charset="0"/>
              </a:rPr>
              <a:t>", </a:t>
            </a:r>
            <a:r>
              <a:rPr lang="en-US" dirty="0">
                <a:solidFill>
                  <a:schemeClr val="accent2">
                    <a:lumMod val="50000"/>
                  </a:schemeClr>
                </a:solidFill>
                <a:latin typeface="Calibri" panose="020F0502020204030204" pitchFamily="34" charset="0"/>
              </a:rPr>
              <a:t>whose value </a:t>
            </a:r>
          </a:p>
          <a:p>
            <a:pPr lvl="0" algn="r">
              <a:lnSpc>
                <a:spcPct val="125000"/>
              </a:lnSpc>
              <a:spcAft>
                <a:spcPts val="300"/>
              </a:spcAft>
            </a:pPr>
            <a:r>
              <a:rPr lang="en-US" dirty="0">
                <a:solidFill>
                  <a:schemeClr val="accent2">
                    <a:lumMod val="50000"/>
                  </a:schemeClr>
                </a:solidFill>
                <a:latin typeface="Calibri" panose="020F0502020204030204" pitchFamily="34" charset="0"/>
              </a:rPr>
              <a:t>can be equal to, greater or less than the "inherent risk".</a:t>
            </a:r>
          </a:p>
        </p:txBody>
      </p:sp>
      <p:pic>
        <p:nvPicPr>
          <p:cNvPr id="1026" name="Picture 2" descr="Image result for iso logo">
            <a:extLst>
              <a:ext uri="{FF2B5EF4-FFF2-40B4-BE49-F238E27FC236}">
                <a16:creationId xmlns:a16="http://schemas.microsoft.com/office/drawing/2014/main" xmlns="" id="{A96F4CCB-596A-4531-83EF-637C467574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58827" y="1050482"/>
            <a:ext cx="2494002" cy="229969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Diagram 6">
            <a:extLst>
              <a:ext uri="{FF2B5EF4-FFF2-40B4-BE49-F238E27FC236}">
                <a16:creationId xmlns:a16="http://schemas.microsoft.com/office/drawing/2014/main" xmlns="" id="{3F498D01-9A4B-4F70-9306-08B71D33447C}"/>
              </a:ext>
            </a:extLst>
          </p:cNvPr>
          <p:cNvGraphicFramePr/>
          <p:nvPr>
            <p:extLst>
              <p:ext uri="{D42A27DB-BD31-4B8C-83A1-F6EECF244321}">
                <p14:modId xmlns:p14="http://schemas.microsoft.com/office/powerpoint/2010/main" val="1314949"/>
              </p:ext>
            </p:extLst>
          </p:nvPr>
        </p:nvGraphicFramePr>
        <p:xfrm>
          <a:off x="1688387" y="3350181"/>
          <a:ext cx="4255214" cy="34056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CasellaDiTesto 9">
            <a:extLst>
              <a:ext uri="{FF2B5EF4-FFF2-40B4-BE49-F238E27FC236}">
                <a16:creationId xmlns:a16="http://schemas.microsoft.com/office/drawing/2014/main" xmlns="" id="{D2162830-BF90-4B28-9274-81E2242474DC}"/>
              </a:ext>
            </a:extLst>
          </p:cNvPr>
          <p:cNvSpPr txBox="1">
            <a:spLocks noChangeArrowheads="1"/>
          </p:cNvSpPr>
          <p:nvPr/>
        </p:nvSpPr>
        <p:spPr bwMode="auto">
          <a:xfrm>
            <a:off x="68492" y="4187374"/>
            <a:ext cx="1935162" cy="830997"/>
          </a:xfrm>
          <a:prstGeom prst="rect">
            <a:avLst/>
          </a:prstGeom>
          <a:noFill/>
          <a:ln w="9525">
            <a:noFill/>
            <a:miter lim="800000"/>
            <a:headEnd/>
            <a:tailEnd/>
          </a:ln>
        </p:spPr>
        <p:txBody>
          <a:bodyPr>
            <a:spAutoFit/>
          </a:bodyPr>
          <a:lstStyle/>
          <a:p>
            <a:pPr defTabSz="457200" eaLnBrk="0" fontAlgn="base" hangingPunct="0">
              <a:spcBef>
                <a:spcPct val="0"/>
              </a:spcBef>
              <a:spcAft>
                <a:spcPct val="0"/>
              </a:spcAft>
            </a:pPr>
            <a:r>
              <a:rPr lang="it-IT" sz="1200" b="1" dirty="0" err="1">
                <a:solidFill>
                  <a:prstClr val="black"/>
                </a:solidFill>
                <a:latin typeface="Arial" pitchFamily="34" charset="0"/>
              </a:rPr>
              <a:t>Risk</a:t>
            </a:r>
            <a:r>
              <a:rPr lang="it-IT" sz="1200" b="1" dirty="0">
                <a:solidFill>
                  <a:prstClr val="black"/>
                </a:solidFill>
                <a:latin typeface="Arial" pitchFamily="34" charset="0"/>
              </a:rPr>
              <a:t>:</a:t>
            </a:r>
            <a:r>
              <a:rPr lang="it-IT" sz="1200" dirty="0">
                <a:solidFill>
                  <a:prstClr val="black"/>
                </a:solidFill>
                <a:latin typeface="Arial" pitchFamily="34" charset="0"/>
              </a:rPr>
              <a:t> </a:t>
            </a:r>
          </a:p>
          <a:p>
            <a:pPr defTabSz="457200" eaLnBrk="0" fontAlgn="base" hangingPunct="0">
              <a:spcBef>
                <a:spcPct val="0"/>
              </a:spcBef>
              <a:spcAft>
                <a:spcPct val="0"/>
              </a:spcAft>
            </a:pPr>
            <a:r>
              <a:rPr lang="en-US" sz="1200" dirty="0">
                <a:solidFill>
                  <a:prstClr val="black"/>
                </a:solidFill>
                <a:latin typeface="Arial" pitchFamily="34" charset="0"/>
              </a:rPr>
              <a:t>Combination of the likelihood of an event </a:t>
            </a:r>
          </a:p>
          <a:p>
            <a:pPr defTabSz="457200" eaLnBrk="0" fontAlgn="base" hangingPunct="0">
              <a:spcBef>
                <a:spcPct val="0"/>
              </a:spcBef>
              <a:spcAft>
                <a:spcPct val="0"/>
              </a:spcAft>
            </a:pPr>
            <a:r>
              <a:rPr lang="en-US" sz="1200" dirty="0">
                <a:solidFill>
                  <a:prstClr val="black"/>
                </a:solidFill>
                <a:latin typeface="Arial" pitchFamily="34" charset="0"/>
              </a:rPr>
              <a:t>and its effects</a:t>
            </a:r>
            <a:endParaRPr lang="it-IT" sz="1200" dirty="0">
              <a:solidFill>
                <a:prstClr val="black"/>
              </a:solidFill>
              <a:latin typeface="Arial" pitchFamily="34" charset="0"/>
            </a:endParaRPr>
          </a:p>
        </p:txBody>
      </p:sp>
      <p:sp>
        <p:nvSpPr>
          <p:cNvPr id="10" name="Figura a mano libera 18">
            <a:extLst>
              <a:ext uri="{FF2B5EF4-FFF2-40B4-BE49-F238E27FC236}">
                <a16:creationId xmlns:a16="http://schemas.microsoft.com/office/drawing/2014/main" xmlns="" id="{D877F3C1-74E5-4328-B2F7-E0FC67690C0E}"/>
              </a:ext>
            </a:extLst>
          </p:cNvPr>
          <p:cNvSpPr/>
          <p:nvPr/>
        </p:nvSpPr>
        <p:spPr bwMode="auto">
          <a:xfrm>
            <a:off x="68492" y="5628993"/>
            <a:ext cx="1712912" cy="1044575"/>
          </a:xfrm>
          <a:custGeom>
            <a:avLst/>
            <a:gdLst>
              <a:gd name="connsiteX0" fmla="*/ 0 w 2270820"/>
              <a:gd name="connsiteY0" fmla="*/ 0 h 990844"/>
              <a:gd name="connsiteX1" fmla="*/ 2270820 w 2270820"/>
              <a:gd name="connsiteY1" fmla="*/ 0 h 990844"/>
              <a:gd name="connsiteX2" fmla="*/ 2270820 w 2270820"/>
              <a:gd name="connsiteY2" fmla="*/ 990844 h 990844"/>
              <a:gd name="connsiteX3" fmla="*/ 0 w 2270820"/>
              <a:gd name="connsiteY3" fmla="*/ 990844 h 990844"/>
              <a:gd name="connsiteX4" fmla="*/ 0 w 2270820"/>
              <a:gd name="connsiteY4" fmla="*/ 0 h 990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0820" h="990844">
                <a:moveTo>
                  <a:pt x="0" y="0"/>
                </a:moveTo>
                <a:lnTo>
                  <a:pt x="2270820" y="0"/>
                </a:lnTo>
                <a:lnTo>
                  <a:pt x="2270820" y="990844"/>
                </a:lnTo>
                <a:lnTo>
                  <a:pt x="0" y="990844"/>
                </a:lnTo>
                <a:lnTo>
                  <a:pt x="0" y="0"/>
                </a:lnTo>
                <a:close/>
              </a:path>
            </a:pathLst>
          </a:custGeom>
          <a:noFill/>
          <a:ln>
            <a:noFill/>
          </a:ln>
          <a:effectLst/>
        </p:spPr>
        <p:txBody>
          <a:bodyPr lIns="85344" tIns="15240" rIns="15240" bIns="15240" spcCol="1270" anchor="ctr"/>
          <a:lstStyle/>
          <a:p>
            <a:pPr marL="0" marR="0" lvl="0" indent="0" defTabSz="533400" eaLnBrk="0" fontAlgn="base" latinLnBrk="0" hangingPunct="0">
              <a:lnSpc>
                <a:spcPct val="100000"/>
              </a:lnSpc>
              <a:spcBef>
                <a:spcPct val="0"/>
              </a:spcBef>
              <a:spcAft>
                <a:spcPts val="0"/>
              </a:spcAft>
              <a:buClrTx/>
              <a:buSzTx/>
              <a:buFontTx/>
              <a:buNone/>
              <a:tabLst/>
              <a:defRPr/>
            </a:pPr>
            <a:r>
              <a:rPr kumimoji="0" lang="it-IT" sz="1200" b="1" i="0" u="none" strike="noStrike" kern="0" cap="none" spc="0" normalizeH="0" baseline="0" noProof="0" dirty="0" err="1">
                <a:ln>
                  <a:noFill/>
                </a:ln>
                <a:solidFill>
                  <a:prstClr val="black">
                    <a:hueOff val="0"/>
                    <a:satOff val="0"/>
                    <a:lumOff val="0"/>
                    <a:alphaOff val="0"/>
                  </a:prstClr>
                </a:solidFill>
                <a:effectLst/>
                <a:uLnTx/>
                <a:uFillTx/>
                <a:latin typeface="Arial" pitchFamily="34" charset="0"/>
                <a:ea typeface="+mn-ea"/>
                <a:cs typeface="Arial" pitchFamily="34" charset="0"/>
              </a:rPr>
              <a:t>Residual</a:t>
            </a:r>
            <a:r>
              <a:rPr kumimoji="0" lang="it-IT" sz="1200" b="1" i="0" u="none" strike="noStrike" kern="0" cap="none" spc="0" normalizeH="0" baseline="0" noProof="0" dirty="0">
                <a:ln>
                  <a:noFill/>
                </a:ln>
                <a:solidFill>
                  <a:prstClr val="black">
                    <a:hueOff val="0"/>
                    <a:satOff val="0"/>
                    <a:lumOff val="0"/>
                    <a:alphaOff val="0"/>
                  </a:prstClr>
                </a:solidFill>
                <a:effectLst/>
                <a:uLnTx/>
                <a:uFillTx/>
                <a:latin typeface="Arial" pitchFamily="34" charset="0"/>
                <a:ea typeface="+mn-ea"/>
                <a:cs typeface="Arial" pitchFamily="34" charset="0"/>
              </a:rPr>
              <a:t> risk: </a:t>
            </a:r>
          </a:p>
          <a:p>
            <a:pPr marL="0" marR="0" lvl="0" indent="0" defTabSz="533400" eaLnBrk="0" fontAlgn="base" latinLnBrk="0" hangingPunct="0">
              <a:lnSpc>
                <a:spcPct val="100000"/>
              </a:lnSpc>
              <a:spcBef>
                <a:spcPct val="0"/>
              </a:spcBef>
              <a:spcAft>
                <a:spcPts val="0"/>
              </a:spcAft>
              <a:buClrTx/>
              <a:buSzTx/>
              <a:buFontTx/>
              <a:buNone/>
              <a:tabLst/>
              <a:defRPr/>
            </a:pPr>
            <a:r>
              <a:rPr kumimoji="0" lang="en-US" sz="1200" b="0" i="0" u="none" strike="noStrike" kern="0" cap="none" spc="0" normalizeH="0" baseline="0" noProof="0" dirty="0">
                <a:ln>
                  <a:noFill/>
                </a:ln>
                <a:solidFill>
                  <a:prstClr val="black">
                    <a:hueOff val="0"/>
                    <a:satOff val="0"/>
                    <a:lumOff val="0"/>
                    <a:alphaOff val="0"/>
                  </a:prstClr>
                </a:solidFill>
                <a:effectLst/>
                <a:uLnTx/>
                <a:uFillTx/>
                <a:latin typeface="Arial" pitchFamily="34" charset="0"/>
                <a:ea typeface="+mn-ea"/>
                <a:cs typeface="Arial" pitchFamily="34" charset="0"/>
              </a:rPr>
              <a:t>Risk remaining after the treatment, possibly containing risks not identified</a:t>
            </a:r>
            <a:endParaRPr kumimoji="0" lang="it-IT" sz="1200" b="0" i="0" u="none" strike="noStrike" kern="0" cap="none" spc="0" normalizeH="0" baseline="0" noProof="0" dirty="0">
              <a:ln>
                <a:noFill/>
              </a:ln>
              <a:solidFill>
                <a:prstClr val="black">
                  <a:hueOff val="0"/>
                  <a:satOff val="0"/>
                  <a:lumOff val="0"/>
                  <a:alphaOff val="0"/>
                </a:prstClr>
              </a:solidFill>
              <a:effectLst/>
              <a:uLnTx/>
              <a:uFillTx/>
              <a:latin typeface="Arial" pitchFamily="34" charset="0"/>
              <a:ea typeface="+mn-ea"/>
              <a:cs typeface="Arial" pitchFamily="34" charset="0"/>
            </a:endParaRPr>
          </a:p>
        </p:txBody>
      </p:sp>
      <p:sp>
        <p:nvSpPr>
          <p:cNvPr id="11" name="Figura a mano libera 15">
            <a:extLst>
              <a:ext uri="{FF2B5EF4-FFF2-40B4-BE49-F238E27FC236}">
                <a16:creationId xmlns:a16="http://schemas.microsoft.com/office/drawing/2014/main" xmlns="" id="{74294331-5CDE-4100-8F85-0B84B4AB1937}"/>
              </a:ext>
            </a:extLst>
          </p:cNvPr>
          <p:cNvSpPr/>
          <p:nvPr/>
        </p:nvSpPr>
        <p:spPr bwMode="auto">
          <a:xfrm>
            <a:off x="4643464" y="4187374"/>
            <a:ext cx="1716088" cy="869950"/>
          </a:xfrm>
          <a:custGeom>
            <a:avLst/>
            <a:gdLst>
              <a:gd name="connsiteX0" fmla="*/ 0 w 1524000"/>
              <a:gd name="connsiteY0" fmla="*/ 0 h 728980"/>
              <a:gd name="connsiteX1" fmla="*/ 1524000 w 1524000"/>
              <a:gd name="connsiteY1" fmla="*/ 0 h 728980"/>
              <a:gd name="connsiteX2" fmla="*/ 1524000 w 1524000"/>
              <a:gd name="connsiteY2" fmla="*/ 728980 h 728980"/>
              <a:gd name="connsiteX3" fmla="*/ 0 w 1524000"/>
              <a:gd name="connsiteY3" fmla="*/ 728980 h 728980"/>
              <a:gd name="connsiteX4" fmla="*/ 0 w 1524000"/>
              <a:gd name="connsiteY4" fmla="*/ 0 h 72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728980">
                <a:moveTo>
                  <a:pt x="0" y="0"/>
                </a:moveTo>
                <a:lnTo>
                  <a:pt x="1524000" y="0"/>
                </a:lnTo>
                <a:lnTo>
                  <a:pt x="1524000" y="728980"/>
                </a:lnTo>
                <a:lnTo>
                  <a:pt x="0" y="728980"/>
                </a:lnTo>
                <a:lnTo>
                  <a:pt x="0" y="0"/>
                </a:lnTo>
                <a:close/>
              </a:path>
            </a:pathLst>
          </a:custGeom>
          <a:noFill/>
          <a:ln>
            <a:noFill/>
          </a:ln>
          <a:effectLst/>
        </p:spPr>
        <p:txBody>
          <a:bodyPr lIns="85344" tIns="15240" rIns="15240" bIns="15240" spcCol="1270" anchor="ctr"/>
          <a:lstStyle/>
          <a:p>
            <a:pPr marL="0" marR="0" lvl="0" indent="0" defTabSz="533400" eaLnBrk="0" fontAlgn="base" latinLnBrk="0" hangingPunct="0">
              <a:lnSpc>
                <a:spcPct val="100000"/>
              </a:lnSpc>
              <a:spcBef>
                <a:spcPct val="0"/>
              </a:spcBef>
              <a:spcAft>
                <a:spcPct val="35000"/>
              </a:spcAft>
              <a:buClrTx/>
              <a:buSzTx/>
              <a:buFontTx/>
              <a:buNone/>
              <a:tabLst/>
              <a:defRPr/>
            </a:pPr>
            <a:r>
              <a:rPr kumimoji="0" lang="it-IT" sz="1200" b="1" i="0" u="none" strike="noStrike" kern="0" cap="none" spc="0" normalizeH="0" baseline="0" noProof="0" dirty="0" err="1">
                <a:ln>
                  <a:noFill/>
                </a:ln>
                <a:solidFill>
                  <a:prstClr val="black"/>
                </a:solidFill>
                <a:effectLst/>
                <a:uLnTx/>
                <a:uFillTx/>
                <a:latin typeface="Arial" pitchFamily="34" charset="0"/>
                <a:ea typeface="+mn-ea"/>
                <a:cs typeface="Arial" pitchFamily="34" charset="0"/>
              </a:rPr>
              <a:t>Inherent</a:t>
            </a:r>
            <a:r>
              <a:rPr kumimoji="0" lang="it-IT" sz="1200" b="1" i="0" u="none" strike="noStrike" kern="0" cap="none" spc="0" normalizeH="0" baseline="0" noProof="0" dirty="0">
                <a:ln>
                  <a:noFill/>
                </a:ln>
                <a:solidFill>
                  <a:prstClr val="black"/>
                </a:solidFill>
                <a:effectLst/>
                <a:uLnTx/>
                <a:uFillTx/>
                <a:latin typeface="Arial" pitchFamily="34" charset="0"/>
                <a:ea typeface="+mn-ea"/>
                <a:cs typeface="Arial" pitchFamily="34" charset="0"/>
              </a:rPr>
              <a:t> Risk: </a:t>
            </a:r>
          </a:p>
          <a:p>
            <a:pPr marL="0" marR="0" lvl="0" indent="0" defTabSz="533400" eaLnBrk="0" fontAlgn="base" latinLnBrk="0" hangingPunct="0">
              <a:lnSpc>
                <a:spcPct val="100000"/>
              </a:lnSpc>
              <a:spcBef>
                <a:spcPct val="0"/>
              </a:spcBef>
              <a:spcAft>
                <a:spcPct val="35000"/>
              </a:spcAft>
              <a:buClrTx/>
              <a:buSzTx/>
              <a:buFontTx/>
              <a:buNone/>
              <a:tabLst/>
              <a:defRPr/>
            </a:pPr>
            <a:r>
              <a:rPr kumimoji="0" lang="it-IT" sz="1200" b="0" i="0" u="none" strike="noStrike" kern="0" cap="none" spc="0" normalizeH="0" baseline="0" noProof="0" dirty="0">
                <a:ln>
                  <a:noFill/>
                </a:ln>
                <a:solidFill>
                  <a:prstClr val="black"/>
                </a:solidFill>
                <a:effectLst/>
                <a:uLnTx/>
                <a:uFillTx/>
                <a:latin typeface="Arial" pitchFamily="34" charset="0"/>
                <a:ea typeface="+mn-ea"/>
                <a:cs typeface="Arial" pitchFamily="34" charset="0"/>
              </a:rPr>
              <a:t>Risk </a:t>
            </a:r>
            <a:r>
              <a:rPr kumimoji="0" lang="it-IT" sz="1200" b="0" i="0" u="none" strike="noStrike" kern="0" cap="none" spc="0" normalizeH="0" baseline="0" noProof="0" dirty="0" err="1">
                <a:ln>
                  <a:noFill/>
                </a:ln>
                <a:solidFill>
                  <a:prstClr val="black"/>
                </a:solidFill>
                <a:effectLst/>
                <a:uLnTx/>
                <a:uFillTx/>
                <a:latin typeface="Arial" pitchFamily="34" charset="0"/>
                <a:ea typeface="+mn-ea"/>
                <a:cs typeface="Arial" pitchFamily="34" charset="0"/>
              </a:rPr>
              <a:t>without</a:t>
            </a:r>
            <a:r>
              <a:rPr kumimoji="0" lang="it-IT" sz="1200" b="0" i="0" u="none" strike="noStrike" kern="0" cap="none" spc="0" normalizeH="0" baseline="0" noProof="0" dirty="0">
                <a:ln>
                  <a:noFill/>
                </a:ln>
                <a:solidFill>
                  <a:prstClr val="black"/>
                </a:solidFill>
                <a:effectLst/>
                <a:uLnTx/>
                <a:uFillTx/>
                <a:latin typeface="Arial" pitchFamily="34" charset="0"/>
                <a:ea typeface="+mn-ea"/>
                <a:cs typeface="Arial" pitchFamily="34" charset="0"/>
              </a:rPr>
              <a:t> </a:t>
            </a:r>
            <a:r>
              <a:rPr kumimoji="0" lang="it-IT" sz="1200" b="0" i="0" u="none" strike="noStrike" kern="0" cap="none" spc="0" normalizeH="0" baseline="0" noProof="0" dirty="0" err="1">
                <a:ln>
                  <a:noFill/>
                </a:ln>
                <a:solidFill>
                  <a:prstClr val="black"/>
                </a:solidFill>
                <a:effectLst/>
                <a:uLnTx/>
                <a:uFillTx/>
                <a:latin typeface="Arial" pitchFamily="34" charset="0"/>
                <a:ea typeface="+mn-ea"/>
                <a:cs typeface="Arial" pitchFamily="34" charset="0"/>
              </a:rPr>
              <a:t>any</a:t>
            </a:r>
            <a:r>
              <a:rPr kumimoji="0" lang="it-IT" sz="1200" b="0" i="0" u="none" strike="noStrike" kern="0" cap="none" spc="0" normalizeH="0" baseline="0" noProof="0" dirty="0">
                <a:ln>
                  <a:noFill/>
                </a:ln>
                <a:solidFill>
                  <a:prstClr val="black"/>
                </a:solidFill>
                <a:effectLst/>
                <a:uLnTx/>
                <a:uFillTx/>
                <a:latin typeface="Arial" pitchFamily="34" charset="0"/>
                <a:ea typeface="+mn-ea"/>
                <a:cs typeface="Arial" pitchFamily="34" charset="0"/>
              </a:rPr>
              <a:t> </a:t>
            </a:r>
            <a:r>
              <a:rPr kumimoji="0" lang="it-IT" sz="1200" b="0" i="0" u="none" strike="noStrike" kern="0" cap="none" spc="0" normalizeH="0" baseline="0" noProof="0" dirty="0" err="1">
                <a:ln>
                  <a:noFill/>
                </a:ln>
                <a:solidFill>
                  <a:prstClr val="black"/>
                </a:solidFill>
                <a:effectLst/>
                <a:uLnTx/>
                <a:uFillTx/>
                <a:latin typeface="Arial" pitchFamily="34" charset="0"/>
                <a:ea typeface="+mn-ea"/>
                <a:cs typeface="Arial" pitchFamily="34" charset="0"/>
              </a:rPr>
              <a:t>intervention</a:t>
            </a:r>
            <a:endParaRPr kumimoji="0" lang="it-IT" sz="1200" b="0" i="0" u="none" strike="noStrike" kern="0" cap="none" spc="0" normalizeH="0" baseline="0" noProof="0" dirty="0">
              <a:ln>
                <a:noFill/>
              </a:ln>
              <a:solidFill>
                <a:prstClr val="black">
                  <a:hueOff val="0"/>
                  <a:satOff val="0"/>
                  <a:lumOff val="0"/>
                  <a:alphaOff val="0"/>
                </a:prstClr>
              </a:solidFill>
              <a:effectLst/>
              <a:uLnTx/>
              <a:uFillTx/>
              <a:latin typeface="Arial" pitchFamily="34" charset="0"/>
              <a:ea typeface="+mn-ea"/>
              <a:cs typeface="Arial" pitchFamily="34" charset="0"/>
            </a:endParaRPr>
          </a:p>
        </p:txBody>
      </p:sp>
      <p:sp>
        <p:nvSpPr>
          <p:cNvPr id="8" name="Rectangle 7">
            <a:extLst>
              <a:ext uri="{FF2B5EF4-FFF2-40B4-BE49-F238E27FC236}">
                <a16:creationId xmlns:a16="http://schemas.microsoft.com/office/drawing/2014/main" xmlns="" id="{8D66D382-8ED7-4BAC-81E5-DB66DA84B442}"/>
              </a:ext>
            </a:extLst>
          </p:cNvPr>
          <p:cNvSpPr/>
          <p:nvPr/>
        </p:nvSpPr>
        <p:spPr>
          <a:xfrm>
            <a:off x="4643464" y="5628993"/>
            <a:ext cx="1910732" cy="830997"/>
          </a:xfrm>
          <a:prstGeom prst="rect">
            <a:avLst/>
          </a:prstGeom>
        </p:spPr>
        <p:txBody>
          <a:bodyPr wrap="square">
            <a:spAutoFit/>
          </a:bodyPr>
          <a:lstStyle/>
          <a:p>
            <a:pPr marL="0" marR="0" lvl="0" indent="0" defTabSz="533400" eaLnBrk="0" fontAlgn="base" latinLnBrk="0" hangingPunct="0">
              <a:lnSpc>
                <a:spcPct val="100000"/>
              </a:lnSpc>
              <a:spcBef>
                <a:spcPct val="0"/>
              </a:spcBef>
              <a:spcAft>
                <a:spcPts val="0"/>
              </a:spcAft>
              <a:buClrTx/>
              <a:buSzTx/>
              <a:buFontTx/>
              <a:buNone/>
              <a:tabLst/>
              <a:defRPr/>
            </a:pPr>
            <a:r>
              <a:rPr kumimoji="0" lang="it-IT" sz="1200" b="1" i="0" u="none" strike="noStrike" kern="0" cap="none" spc="0" normalizeH="0" baseline="0" noProof="0" dirty="0">
                <a:ln>
                  <a:noFill/>
                </a:ln>
                <a:solidFill>
                  <a:prstClr val="black"/>
                </a:solidFill>
                <a:effectLst/>
                <a:uLnTx/>
                <a:uFillTx/>
                <a:latin typeface="Arial" pitchFamily="34" charset="0"/>
                <a:cs typeface="Arial" pitchFamily="34" charset="0"/>
              </a:rPr>
              <a:t>Risk treatment:  </a:t>
            </a:r>
          </a:p>
          <a:p>
            <a:pPr marL="0" marR="0" lvl="0" indent="0" defTabSz="533400" eaLnBrk="0" fontAlgn="base" latinLnBrk="0" hangingPunct="0">
              <a:lnSpc>
                <a:spcPct val="100000"/>
              </a:lnSpc>
              <a:spcBef>
                <a:spcPct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Arial" pitchFamily="34" charset="0"/>
                <a:cs typeface="Arial" pitchFamily="34" charset="0"/>
              </a:rPr>
              <a:t>Selection and implementation of interventions on risk</a:t>
            </a:r>
            <a:endParaRPr kumimoji="0" lang="en-GB"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871917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407" y="629292"/>
            <a:ext cx="10972800" cy="1066800"/>
          </a:xfrm>
        </p:spPr>
        <p:txBody>
          <a:bodyPr/>
          <a:lstStyle/>
          <a:p>
            <a:r>
              <a:rPr lang="en-US" b="1" dirty="0"/>
              <a:t>The Definition of Risk</a:t>
            </a:r>
          </a:p>
        </p:txBody>
      </p:sp>
      <p:sp>
        <p:nvSpPr>
          <p:cNvPr id="12" name="CasellaDiTesto 3">
            <a:extLst>
              <a:ext uri="{FF2B5EF4-FFF2-40B4-BE49-F238E27FC236}">
                <a16:creationId xmlns:a16="http://schemas.microsoft.com/office/drawing/2014/main" xmlns="" id="{35C22C9B-C334-4698-BF9A-F418277A0BA2}"/>
              </a:ext>
            </a:extLst>
          </p:cNvPr>
          <p:cNvSpPr txBox="1"/>
          <p:nvPr/>
        </p:nvSpPr>
        <p:spPr>
          <a:xfrm>
            <a:off x="743311" y="1493521"/>
            <a:ext cx="5138595" cy="1393971"/>
          </a:xfrm>
          <a:prstGeom prst="rect">
            <a:avLst/>
          </a:prstGeom>
          <a:noFill/>
        </p:spPr>
        <p:txBody>
          <a:bodyPr wrap="square" rtlCol="0">
            <a:spAutoFit/>
          </a:bodyPr>
          <a:lstStyle/>
          <a:p>
            <a:pPr lvl="0" algn="just">
              <a:lnSpc>
                <a:spcPct val="114000"/>
              </a:lnSpc>
              <a:spcAft>
                <a:spcPts val="300"/>
              </a:spcAft>
            </a:pPr>
            <a:r>
              <a:rPr lang="en-US" dirty="0">
                <a:solidFill>
                  <a:schemeClr val="accent2">
                    <a:lumMod val="50000"/>
                  </a:schemeClr>
                </a:solidFill>
                <a:latin typeface="Calibri" panose="020F0502020204030204" pitchFamily="34" charset="0"/>
              </a:rPr>
              <a:t>When </a:t>
            </a:r>
            <a:r>
              <a:rPr lang="en-US" b="1" dirty="0">
                <a:solidFill>
                  <a:schemeClr val="accent2">
                    <a:lumMod val="50000"/>
                  </a:schemeClr>
                </a:solidFill>
                <a:latin typeface="Calibri" panose="020F0502020204030204" pitchFamily="34" charset="0"/>
              </a:rPr>
              <a:t>defining a risk, some issues should be taken into consideration</a:t>
            </a:r>
            <a:r>
              <a:rPr lang="en-US" dirty="0">
                <a:solidFill>
                  <a:schemeClr val="accent2">
                    <a:lumMod val="50000"/>
                  </a:schemeClr>
                </a:solidFill>
                <a:latin typeface="Calibri" panose="020F0502020204030204" pitchFamily="34" charset="0"/>
              </a:rPr>
              <a:t>:</a:t>
            </a:r>
          </a:p>
          <a:p>
            <a:pPr marL="180975" lvl="0" indent="-180975" algn="just">
              <a:lnSpc>
                <a:spcPct val="114000"/>
              </a:lnSpc>
              <a:spcAft>
                <a:spcPts val="300"/>
              </a:spcAft>
              <a:buFont typeface="Arial" panose="020B0604020202020204" pitchFamily="34" charset="0"/>
              <a:buChar char="•"/>
            </a:pPr>
            <a:r>
              <a:rPr lang="en-US" dirty="0">
                <a:solidFill>
                  <a:schemeClr val="accent2">
                    <a:lumMod val="50000"/>
                  </a:schemeClr>
                </a:solidFill>
                <a:latin typeface="Calibri" panose="020F0502020204030204" pitchFamily="34" charset="0"/>
              </a:rPr>
              <a:t>A risk statement should </a:t>
            </a:r>
            <a:r>
              <a:rPr lang="en-US" b="1" dirty="0">
                <a:solidFill>
                  <a:schemeClr val="accent2">
                    <a:lumMod val="50000"/>
                  </a:schemeClr>
                </a:solidFill>
                <a:latin typeface="Calibri" panose="020F0502020204030204" pitchFamily="34" charset="0"/>
              </a:rPr>
              <a:t>be a </a:t>
            </a:r>
            <a:r>
              <a:rPr lang="en-US" b="1" dirty="0">
                <a:solidFill>
                  <a:srgbClr val="C00000"/>
                </a:solidFill>
                <a:latin typeface="Calibri" panose="020F0502020204030204" pitchFamily="34" charset="0"/>
              </a:rPr>
              <a:t>clear, meaningful and concise</a:t>
            </a:r>
            <a:r>
              <a:rPr lang="en-US" b="1" dirty="0">
                <a:solidFill>
                  <a:schemeClr val="accent2">
                    <a:lumMod val="50000"/>
                  </a:schemeClr>
                </a:solidFill>
                <a:latin typeface="Calibri" panose="020F0502020204030204" pitchFamily="34" charset="0"/>
              </a:rPr>
              <a:t> statement </a:t>
            </a:r>
            <a:r>
              <a:rPr lang="en-US" dirty="0">
                <a:solidFill>
                  <a:schemeClr val="accent2">
                    <a:lumMod val="50000"/>
                  </a:schemeClr>
                </a:solidFill>
                <a:latin typeface="Calibri" panose="020F0502020204030204" pitchFamily="34" charset="0"/>
              </a:rPr>
              <a:t>that describes the risk. </a:t>
            </a:r>
          </a:p>
        </p:txBody>
      </p:sp>
      <p:sp>
        <p:nvSpPr>
          <p:cNvPr id="13" name="CasellaDiTesto 9">
            <a:extLst>
              <a:ext uri="{FF2B5EF4-FFF2-40B4-BE49-F238E27FC236}">
                <a16:creationId xmlns:a16="http://schemas.microsoft.com/office/drawing/2014/main" xmlns="" id="{83CBCE07-E81A-4848-B19D-FB63835B7854}"/>
              </a:ext>
            </a:extLst>
          </p:cNvPr>
          <p:cNvSpPr txBox="1"/>
          <p:nvPr/>
        </p:nvSpPr>
        <p:spPr>
          <a:xfrm>
            <a:off x="1542314" y="3055262"/>
            <a:ext cx="7566933" cy="744371"/>
          </a:xfrm>
          <a:prstGeom prst="rect">
            <a:avLst/>
          </a:prstGeom>
          <a:noFill/>
        </p:spPr>
        <p:txBody>
          <a:bodyPr wrap="square" rtlCol="0">
            <a:spAutoFit/>
          </a:bodyPr>
          <a:lstStyle/>
          <a:p>
            <a:pPr lvl="0" algn="just">
              <a:lnSpc>
                <a:spcPct val="114000"/>
              </a:lnSpc>
              <a:spcAft>
                <a:spcPts val="100"/>
              </a:spcAft>
            </a:pPr>
            <a:r>
              <a:rPr lang="en-US" b="1" i="1" dirty="0">
                <a:latin typeface="Calibri" panose="020F0502020204030204" pitchFamily="34" charset="0"/>
              </a:rPr>
              <a:t>Example:  “Increased difficulties in reaching household survey </a:t>
            </a:r>
          </a:p>
          <a:p>
            <a:pPr lvl="0" algn="just">
              <a:lnSpc>
                <a:spcPct val="114000"/>
              </a:lnSpc>
              <a:spcAft>
                <a:spcPts val="100"/>
              </a:spcAft>
            </a:pPr>
            <a:r>
              <a:rPr lang="en-US" b="1" i="1" dirty="0">
                <a:latin typeface="Calibri" panose="020F0502020204030204" pitchFamily="34" charset="0"/>
              </a:rPr>
              <a:t>respondents could adversely impact the quality of our data”.</a:t>
            </a:r>
            <a:endParaRPr lang="en-US" b="1" dirty="0">
              <a:latin typeface="Calibri" panose="020F0502020204030204" pitchFamily="34" charset="0"/>
            </a:endParaRPr>
          </a:p>
        </p:txBody>
      </p:sp>
      <p:sp>
        <p:nvSpPr>
          <p:cNvPr id="14" name="CasellaDiTesto 6">
            <a:extLst>
              <a:ext uri="{FF2B5EF4-FFF2-40B4-BE49-F238E27FC236}">
                <a16:creationId xmlns:a16="http://schemas.microsoft.com/office/drawing/2014/main" xmlns="" id="{53FE025F-8B20-4A42-8538-9C6C9B31781A}"/>
              </a:ext>
            </a:extLst>
          </p:cNvPr>
          <p:cNvSpPr txBox="1"/>
          <p:nvPr/>
        </p:nvSpPr>
        <p:spPr>
          <a:xfrm>
            <a:off x="743311" y="3928931"/>
            <a:ext cx="7566933" cy="1078180"/>
          </a:xfrm>
          <a:prstGeom prst="rect">
            <a:avLst/>
          </a:prstGeom>
          <a:noFill/>
        </p:spPr>
        <p:txBody>
          <a:bodyPr wrap="square" rtlCol="0">
            <a:spAutoFit/>
          </a:bodyPr>
          <a:lstStyle/>
          <a:p>
            <a:pPr marL="180975" lvl="0" indent="-180975" algn="just">
              <a:lnSpc>
                <a:spcPct val="114000"/>
              </a:lnSpc>
              <a:spcAft>
                <a:spcPts val="300"/>
              </a:spcAft>
              <a:buFont typeface="Arial" panose="020B0604020202020204" pitchFamily="34" charset="0"/>
              <a:buChar char="•"/>
            </a:pPr>
            <a:r>
              <a:rPr lang="en-US" dirty="0">
                <a:solidFill>
                  <a:schemeClr val="accent2">
                    <a:lumMod val="50000"/>
                  </a:schemeClr>
                </a:solidFill>
                <a:latin typeface="Calibri" panose="020F0502020204030204" pitchFamily="34" charset="0"/>
              </a:rPr>
              <a:t>The statement </a:t>
            </a:r>
            <a:r>
              <a:rPr lang="en-US" b="1" dirty="0">
                <a:solidFill>
                  <a:schemeClr val="accent2">
                    <a:lumMod val="50000"/>
                  </a:schemeClr>
                </a:solidFill>
                <a:latin typeface="Calibri" panose="020F0502020204030204" pitchFamily="34" charset="0"/>
              </a:rPr>
              <a:t>should </a:t>
            </a:r>
            <a:r>
              <a:rPr lang="en-US" b="1" dirty="0">
                <a:solidFill>
                  <a:srgbClr val="C00000"/>
                </a:solidFill>
                <a:latin typeface="Calibri" panose="020F0502020204030204" pitchFamily="34" charset="0"/>
              </a:rPr>
              <a:t>describe the event</a:t>
            </a:r>
            <a:r>
              <a:rPr lang="en-US" b="1" dirty="0">
                <a:solidFill>
                  <a:schemeClr val="accent2">
                    <a:lumMod val="50000"/>
                  </a:schemeClr>
                </a:solidFill>
                <a:latin typeface="Calibri" panose="020F0502020204030204" pitchFamily="34" charset="0"/>
              </a:rPr>
              <a:t>, and the </a:t>
            </a:r>
            <a:r>
              <a:rPr lang="en-US" b="1" dirty="0">
                <a:solidFill>
                  <a:srgbClr val="C00000"/>
                </a:solidFill>
                <a:latin typeface="Calibri" panose="020F0502020204030204" pitchFamily="34" charset="0"/>
              </a:rPr>
              <a:t>potential impact </a:t>
            </a:r>
            <a:r>
              <a:rPr lang="en-US" b="1" dirty="0">
                <a:solidFill>
                  <a:schemeClr val="accent2">
                    <a:lumMod val="50000"/>
                  </a:schemeClr>
                </a:solidFill>
                <a:latin typeface="Calibri" panose="020F0502020204030204" pitchFamily="34" charset="0"/>
              </a:rPr>
              <a:t>of that event</a:t>
            </a:r>
            <a:r>
              <a:rPr lang="en-US" dirty="0">
                <a:solidFill>
                  <a:schemeClr val="accent2">
                    <a:lumMod val="50000"/>
                  </a:schemeClr>
                </a:solidFill>
                <a:latin typeface="Calibri" panose="020F0502020204030204" pitchFamily="34" charset="0"/>
              </a:rPr>
              <a:t> on the achievement of the organization’s objectives. </a:t>
            </a:r>
          </a:p>
          <a:p>
            <a:pPr marL="180975" lvl="0" algn="just">
              <a:lnSpc>
                <a:spcPct val="114000"/>
              </a:lnSpc>
              <a:spcAft>
                <a:spcPts val="300"/>
              </a:spcAft>
            </a:pPr>
            <a:r>
              <a:rPr lang="en-US" i="1" dirty="0">
                <a:solidFill>
                  <a:schemeClr val="accent2">
                    <a:lumMod val="50000"/>
                  </a:schemeClr>
                </a:solidFill>
                <a:latin typeface="Calibri" panose="020F0502020204030204" pitchFamily="34" charset="0"/>
              </a:rPr>
              <a:t>Example:  There is a risk that (event)....and the consequences are (impact)...</a:t>
            </a:r>
            <a:endParaRPr lang="en-US" dirty="0">
              <a:solidFill>
                <a:schemeClr val="accent2">
                  <a:lumMod val="50000"/>
                </a:schemeClr>
              </a:solidFill>
              <a:latin typeface="Calibri" panose="020F0502020204030204" pitchFamily="34" charset="0"/>
            </a:endParaRPr>
          </a:p>
        </p:txBody>
      </p:sp>
      <p:sp>
        <p:nvSpPr>
          <p:cNvPr id="15" name="CasellaDiTesto 7">
            <a:extLst>
              <a:ext uri="{FF2B5EF4-FFF2-40B4-BE49-F238E27FC236}">
                <a16:creationId xmlns:a16="http://schemas.microsoft.com/office/drawing/2014/main" xmlns="" id="{6F67A28D-BCDE-4500-9A33-ED46AAF2BDB1}"/>
              </a:ext>
            </a:extLst>
          </p:cNvPr>
          <p:cNvSpPr txBox="1"/>
          <p:nvPr/>
        </p:nvSpPr>
        <p:spPr>
          <a:xfrm>
            <a:off x="743310" y="5101451"/>
            <a:ext cx="7566933" cy="1355499"/>
          </a:xfrm>
          <a:prstGeom prst="rect">
            <a:avLst/>
          </a:prstGeom>
          <a:noFill/>
        </p:spPr>
        <p:txBody>
          <a:bodyPr wrap="square" rtlCol="0">
            <a:spAutoFit/>
          </a:bodyPr>
          <a:lstStyle/>
          <a:p>
            <a:pPr marL="180975" lvl="0" indent="-180975" algn="just">
              <a:lnSpc>
                <a:spcPct val="114000"/>
              </a:lnSpc>
              <a:spcAft>
                <a:spcPts val="300"/>
              </a:spcAft>
              <a:buFont typeface="Arial" panose="020B0604020202020204" pitchFamily="34" charset="0"/>
              <a:buChar char="•"/>
            </a:pPr>
            <a:r>
              <a:rPr lang="en-US" dirty="0">
                <a:solidFill>
                  <a:schemeClr val="accent2">
                    <a:lumMod val="50000"/>
                  </a:schemeClr>
                </a:solidFill>
                <a:latin typeface="Calibri" panose="020F0502020204030204" pitchFamily="34" charset="0"/>
              </a:rPr>
              <a:t>A good risk statement should also include </a:t>
            </a:r>
            <a:r>
              <a:rPr lang="en-US" b="1" dirty="0">
                <a:solidFill>
                  <a:schemeClr val="accent2">
                    <a:lumMod val="50000"/>
                  </a:schemeClr>
                </a:solidFill>
                <a:latin typeface="Calibri" panose="020F0502020204030204" pitchFamily="34" charset="0"/>
              </a:rPr>
              <a:t>the </a:t>
            </a:r>
            <a:r>
              <a:rPr lang="en-US" b="1" dirty="0">
                <a:solidFill>
                  <a:srgbClr val="C00000"/>
                </a:solidFill>
                <a:latin typeface="Calibri" panose="020F0502020204030204" pitchFamily="34" charset="0"/>
              </a:rPr>
              <a:t>possible causes </a:t>
            </a:r>
            <a:r>
              <a:rPr lang="en-US" dirty="0">
                <a:solidFill>
                  <a:schemeClr val="accent2">
                    <a:lumMod val="50000"/>
                  </a:schemeClr>
                </a:solidFill>
                <a:latin typeface="Calibri" panose="020F0502020204030204" pitchFamily="34" charset="0"/>
              </a:rPr>
              <a:t>(drivers). Examples:  </a:t>
            </a:r>
            <a:r>
              <a:rPr lang="en-US" i="1" dirty="0">
                <a:solidFill>
                  <a:schemeClr val="accent2">
                    <a:lumMod val="50000"/>
                  </a:schemeClr>
                </a:solidFill>
                <a:latin typeface="Calibri" panose="020F0502020204030204" pitchFamily="34" charset="0"/>
              </a:rPr>
              <a:t>There is a risk that (event)...because of (cause)...and the consequences would be (impact)...; Given that...there is a risk that...with the potential impact of....</a:t>
            </a:r>
          </a:p>
        </p:txBody>
      </p:sp>
      <p:pic>
        <p:nvPicPr>
          <p:cNvPr id="2050" name="Picture 2" descr="Related image">
            <a:extLst>
              <a:ext uri="{FF2B5EF4-FFF2-40B4-BE49-F238E27FC236}">
                <a16:creationId xmlns:a16="http://schemas.microsoft.com/office/drawing/2014/main" xmlns="" id="{2BA3A8D4-25BC-4BC1-832A-6B456AE9681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0243" y="1347977"/>
            <a:ext cx="3595955" cy="5161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3683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005" y="577922"/>
            <a:ext cx="10972800" cy="1066800"/>
          </a:xfrm>
        </p:spPr>
        <p:txBody>
          <a:bodyPr/>
          <a:lstStyle/>
          <a:p>
            <a:r>
              <a:rPr lang="en-US" b="1" dirty="0"/>
              <a:t>Risk Complexity</a:t>
            </a:r>
          </a:p>
        </p:txBody>
      </p:sp>
      <p:graphicFrame>
        <p:nvGraphicFramePr>
          <p:cNvPr id="5" name="Diagram 4">
            <a:extLst>
              <a:ext uri="{FF2B5EF4-FFF2-40B4-BE49-F238E27FC236}">
                <a16:creationId xmlns:a16="http://schemas.microsoft.com/office/drawing/2014/main" xmlns="" id="{D7A66C0F-2B81-4573-83B8-BB5CA1635C77}"/>
              </a:ext>
            </a:extLst>
          </p:cNvPr>
          <p:cNvGraphicFramePr/>
          <p:nvPr>
            <p:extLst>
              <p:ext uri="{D42A27DB-BD31-4B8C-83A1-F6EECF244321}">
                <p14:modId xmlns:p14="http://schemas.microsoft.com/office/powerpoint/2010/main" val="3813027725"/>
              </p:ext>
            </p:extLst>
          </p:nvPr>
        </p:nvGraphicFramePr>
        <p:xfrm>
          <a:off x="719191" y="852755"/>
          <a:ext cx="14722867" cy="578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a:extLst>
              <a:ext uri="{FF2B5EF4-FFF2-40B4-BE49-F238E27FC236}">
                <a16:creationId xmlns:a16="http://schemas.microsoft.com/office/drawing/2014/main" xmlns="" id="{179E933E-2CDC-41DC-AC0A-441B4F9F38AF}"/>
              </a:ext>
            </a:extLst>
          </p:cNvPr>
          <p:cNvSpPr/>
          <p:nvPr/>
        </p:nvSpPr>
        <p:spPr>
          <a:xfrm>
            <a:off x="578778" y="1644722"/>
            <a:ext cx="4085689" cy="3951851"/>
          </a:xfrm>
          <a:prstGeom prst="rect">
            <a:avLst/>
          </a:prstGeom>
        </p:spPr>
        <p:txBody>
          <a:bodyPr wrap="square">
            <a:spAutoFit/>
          </a:bodyPr>
          <a:lstStyle/>
          <a:p>
            <a:pPr lvl="0" defTabSz="457200" eaLnBrk="0" fontAlgn="base" hangingPunct="0">
              <a:lnSpc>
                <a:spcPct val="114000"/>
              </a:lnSpc>
              <a:spcBef>
                <a:spcPct val="0"/>
              </a:spcBef>
              <a:spcAft>
                <a:spcPts val="300"/>
              </a:spcAft>
            </a:pPr>
            <a:r>
              <a:rPr lang="en-US" sz="2000" b="1" dirty="0">
                <a:solidFill>
                  <a:srgbClr val="C00000"/>
                </a:solidFill>
                <a:latin typeface="Calibri" panose="020F0502020204030204" pitchFamily="34" charset="0"/>
              </a:rPr>
              <a:t>Risk Profile</a:t>
            </a:r>
            <a:r>
              <a:rPr lang="en-US" sz="2000" dirty="0">
                <a:solidFill>
                  <a:srgbClr val="C00000"/>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is </a:t>
            </a:r>
            <a:r>
              <a:rPr lang="en-US" sz="2000" b="1" dirty="0">
                <a:solidFill>
                  <a:srgbClr val="C00000"/>
                </a:solidFill>
                <a:latin typeface="Calibri" panose="020F0502020204030204" pitchFamily="34" charset="0"/>
              </a:rPr>
              <a:t>the set of risks</a:t>
            </a:r>
            <a:r>
              <a:rPr lang="en-US" sz="2000" dirty="0">
                <a:solidFill>
                  <a:srgbClr val="C00000"/>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that could </a:t>
            </a:r>
            <a:r>
              <a:rPr lang="en-US" sz="2000" b="1" dirty="0">
                <a:solidFill>
                  <a:srgbClr val="C00000"/>
                </a:solidFill>
                <a:latin typeface="Calibri" panose="020F0502020204030204" pitchFamily="34" charset="0"/>
              </a:rPr>
              <a:t>affect all or part of an organization</a:t>
            </a:r>
            <a:r>
              <a:rPr lang="en-US" sz="2000" dirty="0">
                <a:solidFill>
                  <a:schemeClr val="accent2">
                    <a:lumMod val="50000"/>
                  </a:schemeClr>
                </a:solidFill>
                <a:latin typeface="Calibri" panose="020F0502020204030204" pitchFamily="34" charset="0"/>
              </a:rPr>
              <a:t>. It results from a comprehensive process that: concerns risk information from several sources; reflects recommendations from managers; envisages a risk questionnaire, revised guidelines, clearer definitions of risk sources and communication strategy.  </a:t>
            </a:r>
          </a:p>
        </p:txBody>
      </p:sp>
    </p:spTree>
    <p:extLst>
      <p:ext uri="{BB962C8B-B14F-4D97-AF65-F5344CB8AC3E}">
        <p14:creationId xmlns:p14="http://schemas.microsoft.com/office/powerpoint/2010/main" val="3504472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C32712-C518-4C52-B2C7-51DEFD706E97}"/>
              </a:ext>
            </a:extLst>
          </p:cNvPr>
          <p:cNvSpPr>
            <a:spLocks noGrp="1"/>
          </p:cNvSpPr>
          <p:nvPr>
            <p:ph type="title"/>
          </p:nvPr>
        </p:nvSpPr>
        <p:spPr>
          <a:xfrm>
            <a:off x="421064" y="549111"/>
            <a:ext cx="10972800" cy="1069848"/>
          </a:xfrm>
        </p:spPr>
        <p:txBody>
          <a:bodyPr/>
          <a:lstStyle/>
          <a:p>
            <a:r>
              <a:rPr lang="en-GB" b="1" dirty="0"/>
              <a:t>Risk Components</a:t>
            </a:r>
          </a:p>
        </p:txBody>
      </p:sp>
      <p:graphicFrame>
        <p:nvGraphicFramePr>
          <p:cNvPr id="3" name="Diagram 2">
            <a:extLst>
              <a:ext uri="{FF2B5EF4-FFF2-40B4-BE49-F238E27FC236}">
                <a16:creationId xmlns:a16="http://schemas.microsoft.com/office/drawing/2014/main" xmlns="" id="{9BC84F3F-3305-42B2-BF4A-7CFFE3EDA147}"/>
              </a:ext>
            </a:extLst>
          </p:cNvPr>
          <p:cNvGraphicFramePr/>
          <p:nvPr>
            <p:extLst>
              <p:ext uri="{D42A27DB-BD31-4B8C-83A1-F6EECF244321}">
                <p14:modId xmlns:p14="http://schemas.microsoft.com/office/powerpoint/2010/main" val="3521122552"/>
              </p:ext>
            </p:extLst>
          </p:nvPr>
        </p:nvGraphicFramePr>
        <p:xfrm>
          <a:off x="3804239" y="117215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a:extLst>
              <a:ext uri="{FF2B5EF4-FFF2-40B4-BE49-F238E27FC236}">
                <a16:creationId xmlns:a16="http://schemas.microsoft.com/office/drawing/2014/main" xmlns="" id="{145A50EF-3FD7-4747-8141-F07905199D73}"/>
              </a:ext>
            </a:extLst>
          </p:cNvPr>
          <p:cNvSpPr/>
          <p:nvPr/>
        </p:nvSpPr>
        <p:spPr>
          <a:xfrm>
            <a:off x="421064" y="1249627"/>
            <a:ext cx="4678012" cy="369332"/>
          </a:xfrm>
          <a:prstGeom prst="rect">
            <a:avLst/>
          </a:prstGeom>
        </p:spPr>
        <p:txBody>
          <a:bodyPr wrap="none">
            <a:spAutoFit/>
          </a:bodyPr>
          <a:lstStyle/>
          <a:p>
            <a:r>
              <a:rPr lang="en-US" b="1" i="1" dirty="0">
                <a:latin typeface="Calibri" panose="020F0502020204030204" pitchFamily="34" charset="0"/>
                <a:cs typeface="Calibri" panose="020F0502020204030204" pitchFamily="34" charset="0"/>
              </a:rPr>
              <a:t>EXAMPLE: malfunction of computer equipment</a:t>
            </a:r>
            <a:endParaRPr lang="it-IT" b="1"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3900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FFAF90-4826-43B7-86EC-5F3235E8E337}"/>
              </a:ext>
            </a:extLst>
          </p:cNvPr>
          <p:cNvSpPr txBox="1">
            <a:spLocks/>
          </p:cNvSpPr>
          <p:nvPr/>
        </p:nvSpPr>
        <p:spPr>
          <a:xfrm>
            <a:off x="373295" y="624842"/>
            <a:ext cx="10972800" cy="1066800"/>
          </a:xfrm>
          <a:prstGeom prst="rect">
            <a:avLst/>
          </a:prstGeom>
        </p:spPr>
        <p:txBody>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n-US" b="1" dirty="0"/>
              <a:t>What is or isn’t a Risk?</a:t>
            </a:r>
          </a:p>
        </p:txBody>
      </p:sp>
      <p:sp>
        <p:nvSpPr>
          <p:cNvPr id="3" name="Rettangolo 13">
            <a:extLst>
              <a:ext uri="{FF2B5EF4-FFF2-40B4-BE49-F238E27FC236}">
                <a16:creationId xmlns:a16="http://schemas.microsoft.com/office/drawing/2014/main" xmlns="" id="{9081A304-633F-43D0-B652-FD436A3B0B2F}"/>
              </a:ext>
            </a:extLst>
          </p:cNvPr>
          <p:cNvSpPr/>
          <p:nvPr/>
        </p:nvSpPr>
        <p:spPr>
          <a:xfrm>
            <a:off x="971302" y="1335640"/>
            <a:ext cx="10576850" cy="1923604"/>
          </a:xfrm>
          <a:prstGeom prst="rect">
            <a:avLst/>
          </a:prstGeom>
        </p:spPr>
        <p:txBody>
          <a:bodyPr wrap="square">
            <a:spAutoFit/>
          </a:bodyPr>
          <a:lstStyle/>
          <a:p>
            <a:pPr marL="285750" indent="-285750" algn="just">
              <a:lnSpc>
                <a:spcPct val="110000"/>
              </a:lnSpc>
              <a:spcAft>
                <a:spcPts val="600"/>
              </a:spcAft>
              <a:buFont typeface="Courier New" panose="02070309020205020404" pitchFamily="49" charset="0"/>
              <a:buChar char="o"/>
            </a:pPr>
            <a:r>
              <a:rPr lang="en-US" i="1" dirty="0">
                <a:solidFill>
                  <a:schemeClr val="accent2">
                    <a:lumMod val="50000"/>
                  </a:schemeClr>
                </a:solidFill>
                <a:latin typeface="Calibri" panose="020F0502020204030204" pitchFamily="34" charset="0"/>
              </a:rPr>
              <a:t>The risks must be linked to the objectives</a:t>
            </a:r>
          </a:p>
          <a:p>
            <a:pPr marL="285750" indent="-285750" algn="just">
              <a:lnSpc>
                <a:spcPct val="110000"/>
              </a:lnSpc>
              <a:spcAft>
                <a:spcPts val="600"/>
              </a:spcAft>
              <a:buFont typeface="Courier New" panose="02070309020205020404" pitchFamily="49" charset="0"/>
              <a:buChar char="o"/>
            </a:pPr>
            <a:r>
              <a:rPr lang="en-US" i="1" dirty="0">
                <a:solidFill>
                  <a:schemeClr val="accent2">
                    <a:lumMod val="50000"/>
                  </a:schemeClr>
                </a:solidFill>
                <a:latin typeface="Calibri" panose="020F0502020204030204" pitchFamily="34" charset="0"/>
              </a:rPr>
              <a:t>You must pay attention to the risks with generic impact on the objectives, but not relevant  for the results</a:t>
            </a:r>
          </a:p>
          <a:p>
            <a:pPr marL="285750" indent="-285750" algn="just">
              <a:lnSpc>
                <a:spcPct val="110000"/>
              </a:lnSpc>
              <a:spcAft>
                <a:spcPts val="600"/>
              </a:spcAft>
              <a:buFont typeface="Courier New" panose="02070309020205020404" pitchFamily="49" charset="0"/>
              <a:buChar char="o"/>
            </a:pPr>
            <a:r>
              <a:rPr lang="en-US" i="1" dirty="0">
                <a:solidFill>
                  <a:schemeClr val="accent2">
                    <a:lumMod val="50000"/>
                  </a:schemeClr>
                </a:solidFill>
                <a:latin typeface="Calibri" panose="020F0502020204030204" pitchFamily="34" charset="0"/>
              </a:rPr>
              <a:t>In identifying the risks, you should not confuse them with the impacts</a:t>
            </a:r>
          </a:p>
          <a:p>
            <a:pPr marL="285750" indent="-285750" algn="just">
              <a:lnSpc>
                <a:spcPct val="110000"/>
              </a:lnSpc>
              <a:spcAft>
                <a:spcPts val="600"/>
              </a:spcAft>
              <a:buFont typeface="Courier New" panose="02070309020205020404" pitchFamily="49" charset="0"/>
              <a:buChar char="o"/>
            </a:pPr>
            <a:r>
              <a:rPr lang="en-US" i="1" dirty="0">
                <a:solidFill>
                  <a:schemeClr val="accent2">
                    <a:lumMod val="50000"/>
                  </a:schemeClr>
                </a:solidFill>
                <a:latin typeface="Calibri" panose="020F0502020204030204" pitchFamily="34" charset="0"/>
              </a:rPr>
              <a:t>You must avoid defining risks with assertions that are only the opposite of the objectives</a:t>
            </a:r>
          </a:p>
          <a:p>
            <a:pPr marL="285750" indent="-285750" algn="just">
              <a:lnSpc>
                <a:spcPct val="110000"/>
              </a:lnSpc>
              <a:spcAft>
                <a:spcPts val="600"/>
              </a:spcAft>
              <a:buFont typeface="Courier New" panose="02070309020205020404" pitchFamily="49" charset="0"/>
              <a:buChar char="o"/>
            </a:pPr>
            <a:r>
              <a:rPr lang="en-US" i="1" dirty="0">
                <a:solidFill>
                  <a:schemeClr val="accent2">
                    <a:lumMod val="50000"/>
                  </a:schemeClr>
                </a:solidFill>
                <a:latin typeface="Calibri" panose="020F0502020204030204" pitchFamily="34" charset="0"/>
              </a:rPr>
              <a:t>The definition of a risk should understand the cause and consequence</a:t>
            </a:r>
            <a:endParaRPr lang="it-IT" i="1" dirty="0">
              <a:solidFill>
                <a:schemeClr val="accent2">
                  <a:lumMod val="50000"/>
                </a:schemeClr>
              </a:solidFill>
              <a:latin typeface="Calibri" panose="020F0502020204030204" pitchFamily="34" charset="0"/>
            </a:endParaRPr>
          </a:p>
        </p:txBody>
      </p:sp>
      <p:graphicFrame>
        <p:nvGraphicFramePr>
          <p:cNvPr id="4" name="Table 3">
            <a:extLst>
              <a:ext uri="{FF2B5EF4-FFF2-40B4-BE49-F238E27FC236}">
                <a16:creationId xmlns:a16="http://schemas.microsoft.com/office/drawing/2014/main" xmlns="" id="{E9339498-F0A6-4F7D-8762-32D2C257B3B9}"/>
              </a:ext>
            </a:extLst>
          </p:cNvPr>
          <p:cNvGraphicFramePr>
            <a:graphicFrameLocks noGrp="1"/>
          </p:cNvGraphicFramePr>
          <p:nvPr>
            <p:extLst>
              <p:ext uri="{D42A27DB-BD31-4B8C-83A1-F6EECF244321}">
                <p14:modId xmlns:p14="http://schemas.microsoft.com/office/powerpoint/2010/main" val="2457293594"/>
              </p:ext>
            </p:extLst>
          </p:nvPr>
        </p:nvGraphicFramePr>
        <p:xfrm>
          <a:off x="373295" y="3470632"/>
          <a:ext cx="8128000" cy="32054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xmlns="" val="3317913358"/>
                    </a:ext>
                  </a:extLst>
                </a:gridCol>
                <a:gridCol w="4064000">
                  <a:extLst>
                    <a:ext uri="{9D8B030D-6E8A-4147-A177-3AD203B41FA5}">
                      <a16:colId xmlns:a16="http://schemas.microsoft.com/office/drawing/2014/main" xmlns="" val="408613340"/>
                    </a:ext>
                  </a:extLst>
                </a:gridCol>
              </a:tblGrid>
              <a:tr h="370840">
                <a:tc gridSpan="2">
                  <a:txBody>
                    <a:bodyPr/>
                    <a:lstStyle/>
                    <a:p>
                      <a:pPr algn="ctr"/>
                      <a:r>
                        <a:rPr lang="en-GB" dirty="0">
                          <a:solidFill>
                            <a:schemeClr val="tx1"/>
                          </a:solidFill>
                        </a:rPr>
                        <a:t>Objective: Travelling by train from A to B to arrive on time for a meeting</a:t>
                      </a:r>
                    </a:p>
                  </a:txBody>
                  <a:tcPr anchor="ctr"/>
                </a:tc>
                <a:tc hMerge="1">
                  <a:txBody>
                    <a:bodyPr/>
                    <a:lstStyle/>
                    <a:p>
                      <a:endParaRPr lang="en-GB" dirty="0"/>
                    </a:p>
                  </a:txBody>
                  <a:tcPr/>
                </a:tc>
                <a:extLst>
                  <a:ext uri="{0D108BD9-81ED-4DB2-BD59-A6C34878D82A}">
                    <a16:rowId xmlns:a16="http://schemas.microsoft.com/office/drawing/2014/main" xmlns="" val="875528046"/>
                  </a:ext>
                </a:extLst>
              </a:tr>
              <a:tr h="370840">
                <a:tc>
                  <a:txBody>
                    <a:bodyPr/>
                    <a:lstStyle/>
                    <a:p>
                      <a:r>
                        <a:rPr lang="en-GB" sz="1600" i="0" dirty="0"/>
                        <a:t>Not being able to get from A to B in time for the meeting</a:t>
                      </a:r>
                    </a:p>
                  </a:txBody>
                  <a:tcPr anchor="ctr"/>
                </a:tc>
                <a:tc>
                  <a:txBody>
                    <a:bodyPr/>
                    <a:lstStyle/>
                    <a:p>
                      <a:pPr algn="r"/>
                      <a:r>
                        <a:rPr lang="en-GB" sz="1600" dirty="0"/>
                        <a:t>This is only the opposite of the objective</a:t>
                      </a:r>
                    </a:p>
                  </a:txBody>
                  <a:tcPr anchor="ctr"/>
                </a:tc>
                <a:extLst>
                  <a:ext uri="{0D108BD9-81ED-4DB2-BD59-A6C34878D82A}">
                    <a16:rowId xmlns:a16="http://schemas.microsoft.com/office/drawing/2014/main" xmlns="" val="2952423605"/>
                  </a:ext>
                </a:extLst>
              </a:tr>
              <a:tr h="370840">
                <a:tc>
                  <a:txBody>
                    <a:bodyPr/>
                    <a:lstStyle/>
                    <a:p>
                      <a:r>
                        <a:rPr lang="en-GB" sz="1600" i="0" dirty="0"/>
                        <a:t>Be late &amp; miss the meeting</a:t>
                      </a:r>
                    </a:p>
                  </a:txBody>
                  <a:tcPr anchor="ctr"/>
                </a:tc>
                <a:tc>
                  <a:txBody>
                    <a:bodyPr/>
                    <a:lstStyle/>
                    <a:p>
                      <a:pPr algn="r"/>
                      <a:r>
                        <a:rPr lang="en-GB" sz="1600" dirty="0"/>
                        <a:t>This is the impact of the risk not </a:t>
                      </a:r>
                    </a:p>
                    <a:p>
                      <a:pPr algn="r"/>
                      <a:r>
                        <a:rPr lang="en-GB" sz="1600" dirty="0"/>
                        <a:t>the risk itself</a:t>
                      </a:r>
                    </a:p>
                  </a:txBody>
                  <a:tcPr anchor="ctr"/>
                </a:tc>
                <a:extLst>
                  <a:ext uri="{0D108BD9-81ED-4DB2-BD59-A6C34878D82A}">
                    <a16:rowId xmlns:a16="http://schemas.microsoft.com/office/drawing/2014/main" xmlns="" val="1067138412"/>
                  </a:ext>
                </a:extLst>
              </a:tr>
              <a:tr h="370840">
                <a:tc>
                  <a:txBody>
                    <a:bodyPr/>
                    <a:lstStyle/>
                    <a:p>
                      <a:r>
                        <a:rPr lang="en-GB" sz="1600" i="0" dirty="0"/>
                        <a:t>There isn’t a dining car so I’m hungry</a:t>
                      </a:r>
                    </a:p>
                  </a:txBody>
                  <a:tcPr anchor="ctr"/>
                </a:tc>
                <a:tc>
                  <a:txBody>
                    <a:bodyPr/>
                    <a:lstStyle/>
                    <a:p>
                      <a:pPr algn="r"/>
                      <a:r>
                        <a:rPr lang="en-GB" sz="2800" dirty="0">
                          <a:solidFill>
                            <a:schemeClr val="accent1">
                              <a:lumMod val="40000"/>
                              <a:lumOff val="60000"/>
                            </a:schemeClr>
                          </a:solidFill>
                        </a:rPr>
                        <a:t>.</a:t>
                      </a:r>
                      <a:r>
                        <a:rPr lang="en-GB" sz="1600" dirty="0"/>
                        <a:t>This does not impact on the objective</a:t>
                      </a:r>
                    </a:p>
                  </a:txBody>
                  <a:tcPr anchor="ctr"/>
                </a:tc>
                <a:extLst>
                  <a:ext uri="{0D108BD9-81ED-4DB2-BD59-A6C34878D82A}">
                    <a16:rowId xmlns:a16="http://schemas.microsoft.com/office/drawing/2014/main" xmlns="" val="2906498988"/>
                  </a:ext>
                </a:extLst>
              </a:tr>
              <a:tr h="370840">
                <a:tc>
                  <a:txBody>
                    <a:bodyPr/>
                    <a:lstStyle/>
                    <a:p>
                      <a:r>
                        <a:rPr lang="en-GB" sz="1600" i="0" dirty="0"/>
                        <a:t>I miss the train (so I’m late &amp; I cannot attend the meeting)</a:t>
                      </a:r>
                    </a:p>
                  </a:txBody>
                  <a:tcPr anchor="ctr"/>
                </a:tc>
                <a:tc>
                  <a: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itchFamily="34" charset="0"/>
                          <a:ea typeface="+mn-ea"/>
                          <a:cs typeface="Arial" pitchFamily="34" charset="0"/>
                        </a:rPr>
                        <a:t>This is a risk that I can control </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alibri" pitchFamily="34" charset="0"/>
                          <a:ea typeface="+mn-ea"/>
                          <a:cs typeface="Arial" pitchFamily="34" charset="0"/>
                        </a:rPr>
                        <a:t>making sure that I will arrive early </a:t>
                      </a:r>
                      <a:endParaRPr kumimoji="0" lang="it-IT" sz="16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txBody>
                  <a:tcPr anchor="ctr"/>
                </a:tc>
                <a:extLst>
                  <a:ext uri="{0D108BD9-81ED-4DB2-BD59-A6C34878D82A}">
                    <a16:rowId xmlns:a16="http://schemas.microsoft.com/office/drawing/2014/main" xmlns="" val="4086004545"/>
                  </a:ext>
                </a:extLst>
              </a:tr>
              <a:tr h="370840">
                <a:tc>
                  <a:txBody>
                    <a:bodyPr/>
                    <a:lstStyle/>
                    <a:p>
                      <a:r>
                        <a:rPr lang="en-GB" sz="1600" i="0" dirty="0"/>
                        <a:t>The bad weather conditions prevent the train from leaving the station</a:t>
                      </a:r>
                    </a:p>
                  </a:txBody>
                  <a:tcPr anchor="ctr"/>
                </a:tc>
                <a:tc>
                  <a:txBody>
                    <a:bodyPr/>
                    <a:lstStyle/>
                    <a:p>
                      <a:pPr algn="r"/>
                      <a:r>
                        <a:rPr lang="en-GB" sz="1600" dirty="0"/>
                        <a:t>This is a risk that I cannot control but </a:t>
                      </a:r>
                    </a:p>
                    <a:p>
                      <a:pPr algn="r"/>
                      <a:r>
                        <a:rPr lang="en-GB" sz="1600" dirty="0"/>
                        <a:t>I can manage with an emergency plan</a:t>
                      </a:r>
                    </a:p>
                  </a:txBody>
                  <a:tcPr anchor="ctr"/>
                </a:tc>
                <a:extLst>
                  <a:ext uri="{0D108BD9-81ED-4DB2-BD59-A6C34878D82A}">
                    <a16:rowId xmlns:a16="http://schemas.microsoft.com/office/drawing/2014/main" xmlns="" val="3462792239"/>
                  </a:ext>
                </a:extLst>
              </a:tr>
            </a:tbl>
          </a:graphicData>
        </a:graphic>
      </p:graphicFrame>
      <p:sp>
        <p:nvSpPr>
          <p:cNvPr id="7" name="Rectangle 33">
            <a:extLst>
              <a:ext uri="{FF2B5EF4-FFF2-40B4-BE49-F238E27FC236}">
                <a16:creationId xmlns:a16="http://schemas.microsoft.com/office/drawing/2014/main" xmlns="" id="{8732002E-2A9F-41AE-A80B-568E4D086AD2}"/>
              </a:ext>
            </a:extLst>
          </p:cNvPr>
          <p:cNvSpPr>
            <a:spLocks noChangeArrowheads="1"/>
          </p:cNvSpPr>
          <p:nvPr/>
        </p:nvSpPr>
        <p:spPr bwMode="auto">
          <a:xfrm>
            <a:off x="4362263" y="4076432"/>
            <a:ext cx="742021" cy="580775"/>
          </a:xfrm>
          <a:prstGeom prst="rect">
            <a:avLst/>
          </a:prstGeom>
          <a:noFill/>
          <a:ln w="9525">
            <a:noFill/>
            <a:miter lim="800000"/>
            <a:headEnd/>
            <a:tailEnd/>
          </a:ln>
        </p:spPr>
        <p:txBody>
          <a:bodyPr/>
          <a:lstStyle/>
          <a:p>
            <a:pPr marL="342900" indent="-342900" algn="ctr" eaLnBrk="0" hangingPunct="0">
              <a:lnSpc>
                <a:spcPts val="2500"/>
              </a:lnSpc>
              <a:spcBef>
                <a:spcPts val="1200"/>
              </a:spcBef>
              <a:buClr>
                <a:srgbClr val="990033"/>
              </a:buClr>
              <a:buSzPct val="150000"/>
              <a:buFont typeface="Wingdings" pitchFamily="2" charset="2"/>
              <a:buChar char=""/>
            </a:pPr>
            <a:r>
              <a:rPr lang="it-IT" sz="3200" dirty="0"/>
              <a:t> </a:t>
            </a:r>
            <a:endParaRPr lang="it-IT" sz="3200" b="0" dirty="0"/>
          </a:p>
        </p:txBody>
      </p:sp>
      <p:sp>
        <p:nvSpPr>
          <p:cNvPr id="9" name="Rectangle 33">
            <a:extLst>
              <a:ext uri="{FF2B5EF4-FFF2-40B4-BE49-F238E27FC236}">
                <a16:creationId xmlns:a16="http://schemas.microsoft.com/office/drawing/2014/main" xmlns="" id="{AF9FDCF9-C2B3-48BB-B39C-A16D1464594F}"/>
              </a:ext>
            </a:extLst>
          </p:cNvPr>
          <p:cNvSpPr>
            <a:spLocks noChangeArrowheads="1"/>
          </p:cNvSpPr>
          <p:nvPr/>
        </p:nvSpPr>
        <p:spPr bwMode="auto">
          <a:xfrm>
            <a:off x="4362263" y="4657207"/>
            <a:ext cx="742021" cy="580775"/>
          </a:xfrm>
          <a:prstGeom prst="rect">
            <a:avLst/>
          </a:prstGeom>
          <a:noFill/>
          <a:ln w="9525">
            <a:noFill/>
            <a:miter lim="800000"/>
            <a:headEnd/>
            <a:tailEnd/>
          </a:ln>
        </p:spPr>
        <p:txBody>
          <a:bodyPr/>
          <a:lstStyle/>
          <a:p>
            <a:pPr marL="342900" indent="-342900" algn="ctr" eaLnBrk="0" hangingPunct="0">
              <a:lnSpc>
                <a:spcPts val="2500"/>
              </a:lnSpc>
              <a:spcBef>
                <a:spcPts val="1200"/>
              </a:spcBef>
              <a:buClr>
                <a:srgbClr val="990033"/>
              </a:buClr>
              <a:buSzPct val="150000"/>
              <a:buFont typeface="Wingdings" pitchFamily="2" charset="2"/>
              <a:buChar char=""/>
            </a:pPr>
            <a:r>
              <a:rPr lang="it-IT" sz="3200" dirty="0"/>
              <a:t> </a:t>
            </a:r>
            <a:endParaRPr lang="it-IT" sz="3200" b="0" dirty="0"/>
          </a:p>
        </p:txBody>
      </p:sp>
      <p:sp>
        <p:nvSpPr>
          <p:cNvPr id="10" name="Rectangle 33">
            <a:extLst>
              <a:ext uri="{FF2B5EF4-FFF2-40B4-BE49-F238E27FC236}">
                <a16:creationId xmlns:a16="http://schemas.microsoft.com/office/drawing/2014/main" xmlns="" id="{291F3498-0046-457B-86E7-C37158F03DE7}"/>
              </a:ext>
            </a:extLst>
          </p:cNvPr>
          <p:cNvSpPr>
            <a:spLocks noChangeArrowheads="1"/>
          </p:cNvSpPr>
          <p:nvPr/>
        </p:nvSpPr>
        <p:spPr bwMode="auto">
          <a:xfrm>
            <a:off x="4362263" y="5194254"/>
            <a:ext cx="742021" cy="580775"/>
          </a:xfrm>
          <a:prstGeom prst="rect">
            <a:avLst/>
          </a:prstGeom>
          <a:noFill/>
          <a:ln w="9525">
            <a:noFill/>
            <a:miter lim="800000"/>
            <a:headEnd/>
            <a:tailEnd/>
          </a:ln>
        </p:spPr>
        <p:txBody>
          <a:bodyPr/>
          <a:lstStyle/>
          <a:p>
            <a:pPr marL="342900" indent="-342900" algn="ctr" eaLnBrk="0" hangingPunct="0">
              <a:lnSpc>
                <a:spcPts val="2500"/>
              </a:lnSpc>
              <a:spcBef>
                <a:spcPts val="1200"/>
              </a:spcBef>
              <a:buClr>
                <a:srgbClr val="990033"/>
              </a:buClr>
              <a:buSzPct val="150000"/>
              <a:buFont typeface="Wingdings" pitchFamily="2" charset="2"/>
              <a:buChar char=""/>
            </a:pPr>
            <a:r>
              <a:rPr lang="it-IT" sz="3200" dirty="0"/>
              <a:t> </a:t>
            </a:r>
            <a:endParaRPr lang="it-IT" sz="3200" b="0" dirty="0"/>
          </a:p>
        </p:txBody>
      </p:sp>
      <p:sp>
        <p:nvSpPr>
          <p:cNvPr id="11" name="Rectangle 32">
            <a:extLst>
              <a:ext uri="{FF2B5EF4-FFF2-40B4-BE49-F238E27FC236}">
                <a16:creationId xmlns:a16="http://schemas.microsoft.com/office/drawing/2014/main" xmlns="" id="{26632C62-E593-4779-99C6-D1839E57D808}"/>
              </a:ext>
            </a:extLst>
          </p:cNvPr>
          <p:cNvSpPr txBox="1">
            <a:spLocks noChangeArrowheads="1"/>
          </p:cNvSpPr>
          <p:nvPr/>
        </p:nvSpPr>
        <p:spPr bwMode="auto">
          <a:xfrm>
            <a:off x="4394648" y="5657770"/>
            <a:ext cx="610367" cy="39371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58775" marR="0" lvl="0" indent="-273050" algn="ctr" defTabSz="914400" rtl="0" eaLnBrk="0" fontAlgn="base" latinLnBrk="0" hangingPunct="0">
              <a:lnSpc>
                <a:spcPct val="150000"/>
              </a:lnSpc>
              <a:spcBef>
                <a:spcPts val="1200"/>
              </a:spcBef>
              <a:spcAft>
                <a:spcPct val="0"/>
              </a:spcAft>
              <a:buClr>
                <a:srgbClr val="006600"/>
              </a:buClr>
              <a:buSzPct val="150000"/>
              <a:buFont typeface="Wingdings" pitchFamily="2" charset="2"/>
              <a:buChar char=""/>
              <a:tabLst/>
              <a:defRPr/>
            </a:pPr>
            <a:r>
              <a:rPr kumimoji="0" lang="it-IT" sz="3200" b="0" i="0" u="none" strike="noStrike" kern="1200" cap="none" spc="0" normalizeH="0" baseline="0" noProof="0" dirty="0">
                <a:ln>
                  <a:noFill/>
                </a:ln>
                <a:solidFill>
                  <a:schemeClr val="tx2"/>
                </a:solidFill>
                <a:effectLst/>
                <a:uLnTx/>
                <a:uFillTx/>
                <a:latin typeface="Arial" pitchFamily="34" charset="0"/>
                <a:ea typeface="+mn-ea"/>
                <a:cs typeface="Arial" pitchFamily="34" charset="0"/>
              </a:rPr>
              <a:t>  </a:t>
            </a:r>
          </a:p>
        </p:txBody>
      </p:sp>
      <p:sp>
        <p:nvSpPr>
          <p:cNvPr id="12" name="Rectangle 32">
            <a:extLst>
              <a:ext uri="{FF2B5EF4-FFF2-40B4-BE49-F238E27FC236}">
                <a16:creationId xmlns:a16="http://schemas.microsoft.com/office/drawing/2014/main" xmlns="" id="{98D056DE-AD8E-4735-9806-0AFFACA1D7A9}"/>
              </a:ext>
            </a:extLst>
          </p:cNvPr>
          <p:cNvSpPr txBox="1">
            <a:spLocks noChangeArrowheads="1"/>
          </p:cNvSpPr>
          <p:nvPr/>
        </p:nvSpPr>
        <p:spPr bwMode="auto">
          <a:xfrm>
            <a:off x="4394648" y="6233188"/>
            <a:ext cx="610367" cy="39371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58775" marR="0" lvl="0" indent="-273050" algn="ctr" defTabSz="914400" rtl="0" eaLnBrk="0" fontAlgn="base" latinLnBrk="0" hangingPunct="0">
              <a:lnSpc>
                <a:spcPct val="150000"/>
              </a:lnSpc>
              <a:spcBef>
                <a:spcPts val="1200"/>
              </a:spcBef>
              <a:spcAft>
                <a:spcPct val="0"/>
              </a:spcAft>
              <a:buClr>
                <a:srgbClr val="006600"/>
              </a:buClr>
              <a:buSzPct val="150000"/>
              <a:buFont typeface="Wingdings" pitchFamily="2" charset="2"/>
              <a:buChar char=""/>
              <a:tabLst/>
              <a:defRPr/>
            </a:pPr>
            <a:r>
              <a:rPr kumimoji="0" lang="it-IT" sz="3200" b="0" i="0" u="none" strike="noStrike" kern="1200" cap="none" spc="0" normalizeH="0" baseline="0" noProof="0" dirty="0">
                <a:ln>
                  <a:noFill/>
                </a:ln>
                <a:solidFill>
                  <a:schemeClr val="tx2"/>
                </a:solidFill>
                <a:effectLst/>
                <a:uLnTx/>
                <a:uFillTx/>
                <a:latin typeface="Arial" pitchFamily="34" charset="0"/>
                <a:ea typeface="+mn-ea"/>
                <a:cs typeface="Arial" pitchFamily="34" charset="0"/>
              </a:rPr>
              <a:t>  </a:t>
            </a:r>
          </a:p>
        </p:txBody>
      </p:sp>
      <p:pic>
        <p:nvPicPr>
          <p:cNvPr id="3074" name="Picture 2" descr="Related image">
            <a:extLst>
              <a:ext uri="{FF2B5EF4-FFF2-40B4-BE49-F238E27FC236}">
                <a16:creationId xmlns:a16="http://schemas.microsoft.com/office/drawing/2014/main" xmlns="" id="{D4A85F9D-333F-40FF-8D2F-0C1F610433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71038" y="3470632"/>
            <a:ext cx="3308629" cy="3205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0687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8C6696B4-CB1F-445A-8356-7E8677B77000}"/>
              </a:ext>
            </a:extLst>
          </p:cNvPr>
          <p:cNvSpPr/>
          <p:nvPr/>
        </p:nvSpPr>
        <p:spPr>
          <a:xfrm>
            <a:off x="450333" y="691634"/>
            <a:ext cx="8077083" cy="707886"/>
          </a:xfrm>
          <a:prstGeom prst="rect">
            <a:avLst/>
          </a:prstGeom>
        </p:spPr>
        <p:txBody>
          <a:bodyPr wrap="none">
            <a:spAutoFit/>
          </a:bodyPr>
          <a:lstStyle/>
          <a:p>
            <a:r>
              <a:rPr lang="en-US" sz="4000" b="1" dirty="0">
                <a:solidFill>
                  <a:schemeClr val="tx2"/>
                </a:solidFill>
              </a:rPr>
              <a:t>Are you a Risk Seeker or Risk Averse?</a:t>
            </a:r>
            <a:endParaRPr lang="en-GB" sz="4000" b="1" dirty="0">
              <a:solidFill>
                <a:schemeClr val="tx2"/>
              </a:solidFill>
            </a:endParaRPr>
          </a:p>
        </p:txBody>
      </p:sp>
      <p:sp>
        <p:nvSpPr>
          <p:cNvPr id="3" name="Rectangle 2">
            <a:extLst>
              <a:ext uri="{FF2B5EF4-FFF2-40B4-BE49-F238E27FC236}">
                <a16:creationId xmlns:a16="http://schemas.microsoft.com/office/drawing/2014/main" xmlns="" id="{13FEF0E9-E677-4A9F-A1DE-5C64751BD173}"/>
              </a:ext>
            </a:extLst>
          </p:cNvPr>
          <p:cNvSpPr/>
          <p:nvPr/>
        </p:nvSpPr>
        <p:spPr>
          <a:xfrm>
            <a:off x="450333" y="1250246"/>
            <a:ext cx="11500367" cy="5170646"/>
          </a:xfrm>
          <a:prstGeom prst="rect">
            <a:avLst/>
          </a:prstGeom>
        </p:spPr>
        <p:txBody>
          <a:bodyPr wrap="square">
            <a:spAutoFit/>
          </a:bodyPr>
          <a:lstStyle/>
          <a:p>
            <a:r>
              <a:rPr lang="en-US" sz="2000" dirty="0">
                <a:solidFill>
                  <a:schemeClr val="accent2">
                    <a:lumMod val="50000"/>
                  </a:schemeClr>
                </a:solidFill>
              </a:rPr>
              <a:t>Read the excerpts that follow and decide which option you would choose.</a:t>
            </a:r>
          </a:p>
          <a:p>
            <a:endParaRPr lang="en-US" sz="2000" dirty="0">
              <a:solidFill>
                <a:schemeClr val="accent2">
                  <a:lumMod val="50000"/>
                </a:schemeClr>
              </a:solidFill>
            </a:endParaRPr>
          </a:p>
          <a:p>
            <a:r>
              <a:rPr lang="en-US" sz="2000" dirty="0">
                <a:solidFill>
                  <a:schemeClr val="accent2">
                    <a:lumMod val="50000"/>
                  </a:schemeClr>
                </a:solidFill>
              </a:rPr>
              <a:t>A manager is sourcing equipment for a new IT project. The project has to choose between two</a:t>
            </a:r>
          </a:p>
          <a:p>
            <a:r>
              <a:rPr lang="en-US" sz="2000" dirty="0">
                <a:solidFill>
                  <a:schemeClr val="accent2">
                    <a:lumMod val="50000"/>
                  </a:schemeClr>
                </a:solidFill>
              </a:rPr>
              <a:t>vendors, </a:t>
            </a:r>
            <a:r>
              <a:rPr lang="en-US" sz="2000" b="1" dirty="0">
                <a:solidFill>
                  <a:schemeClr val="accent2">
                    <a:lumMod val="50000"/>
                  </a:schemeClr>
                </a:solidFill>
              </a:rPr>
              <a:t>Best Retailer IT </a:t>
            </a:r>
            <a:r>
              <a:rPr lang="en-US" sz="2000" dirty="0">
                <a:solidFill>
                  <a:schemeClr val="accent2">
                    <a:lumMod val="50000"/>
                  </a:schemeClr>
                </a:solidFill>
              </a:rPr>
              <a:t>and </a:t>
            </a:r>
            <a:r>
              <a:rPr lang="en-US" sz="2000" b="1" dirty="0">
                <a:solidFill>
                  <a:schemeClr val="accent2">
                    <a:lumMod val="50000"/>
                  </a:schemeClr>
                </a:solidFill>
              </a:rPr>
              <a:t>New Retailer IT</a:t>
            </a:r>
            <a:r>
              <a:rPr lang="en-US" sz="2000" dirty="0">
                <a:solidFill>
                  <a:schemeClr val="accent2">
                    <a:lumMod val="50000"/>
                  </a:schemeClr>
                </a:solidFill>
              </a:rPr>
              <a:t>. To simplify the problem, the project manager decides to</a:t>
            </a:r>
          </a:p>
          <a:p>
            <a:r>
              <a:rPr lang="en-US" sz="2000" dirty="0">
                <a:solidFill>
                  <a:schemeClr val="accent2">
                    <a:lumMod val="50000"/>
                  </a:schemeClr>
                </a:solidFill>
              </a:rPr>
              <a:t>estimate the potential profit of these vendors on the basis of product reliability.</a:t>
            </a:r>
          </a:p>
          <a:p>
            <a:endParaRPr lang="en-US" sz="2000" dirty="0">
              <a:solidFill>
                <a:schemeClr val="accent2">
                  <a:lumMod val="50000"/>
                </a:schemeClr>
              </a:solidFill>
            </a:endParaRPr>
          </a:p>
          <a:p>
            <a:pPr marL="342900" indent="-342900">
              <a:buFont typeface="Arial" panose="020B0604020202020204" pitchFamily="34" charset="0"/>
              <a:buChar char="•"/>
            </a:pPr>
            <a:r>
              <a:rPr lang="en-US" sz="2000" dirty="0">
                <a:solidFill>
                  <a:schemeClr val="accent2">
                    <a:lumMod val="50000"/>
                  </a:schemeClr>
                </a:solidFill>
              </a:rPr>
              <a:t>Through research , the manager finds that </a:t>
            </a:r>
            <a:r>
              <a:rPr lang="en-US" sz="2000" b="1" dirty="0">
                <a:solidFill>
                  <a:schemeClr val="accent2">
                    <a:lumMod val="50000"/>
                  </a:schemeClr>
                </a:solidFill>
              </a:rPr>
              <a:t>Best Retailer IT </a:t>
            </a:r>
            <a:r>
              <a:rPr lang="en-US" sz="2000" dirty="0">
                <a:solidFill>
                  <a:schemeClr val="accent2">
                    <a:lumMod val="50000"/>
                  </a:schemeClr>
                </a:solidFill>
              </a:rPr>
              <a:t>has a </a:t>
            </a:r>
            <a:r>
              <a:rPr lang="en-US" sz="2000" b="1" dirty="0">
                <a:solidFill>
                  <a:srgbClr val="FF0000"/>
                </a:solidFill>
              </a:rPr>
              <a:t>60%</a:t>
            </a:r>
            <a:r>
              <a:rPr lang="en-US" sz="2000" dirty="0">
                <a:solidFill>
                  <a:schemeClr val="accent2">
                    <a:lumMod val="50000"/>
                  </a:schemeClr>
                </a:solidFill>
              </a:rPr>
              <a:t> chance of providing reliable equipment, and its parts cost </a:t>
            </a:r>
            <a:r>
              <a:rPr lang="en-US" sz="2000" b="1" dirty="0">
                <a:solidFill>
                  <a:srgbClr val="FF0000"/>
                </a:solidFill>
              </a:rPr>
              <a:t>£300,000 </a:t>
            </a:r>
            <a:r>
              <a:rPr lang="en-US" sz="2000" dirty="0">
                <a:solidFill>
                  <a:schemeClr val="accent2">
                    <a:lumMod val="50000"/>
                  </a:schemeClr>
                </a:solidFill>
              </a:rPr>
              <a:t>(this includes costs of installations and maintenance).</a:t>
            </a:r>
          </a:p>
          <a:p>
            <a:pPr marL="342900" indent="-342900">
              <a:buFont typeface="Arial" panose="020B0604020202020204" pitchFamily="34" charset="0"/>
              <a:buChar char="•"/>
            </a:pPr>
            <a:r>
              <a:rPr lang="en-US" sz="2000" dirty="0">
                <a:solidFill>
                  <a:schemeClr val="accent2">
                    <a:lumMod val="50000"/>
                  </a:schemeClr>
                </a:solidFill>
              </a:rPr>
              <a:t>There is, a </a:t>
            </a:r>
            <a:r>
              <a:rPr lang="en-US" sz="2000" b="1" dirty="0">
                <a:solidFill>
                  <a:srgbClr val="FF0000"/>
                </a:solidFill>
              </a:rPr>
              <a:t>40%</a:t>
            </a:r>
            <a:r>
              <a:rPr lang="en-US" sz="2000" dirty="0">
                <a:solidFill>
                  <a:schemeClr val="accent2">
                    <a:lumMod val="50000"/>
                  </a:schemeClr>
                </a:solidFill>
              </a:rPr>
              <a:t> chance that the equipment will fail – in which case, costs can increase to </a:t>
            </a:r>
            <a:r>
              <a:rPr lang="en-US" sz="2000" b="1" dirty="0">
                <a:solidFill>
                  <a:srgbClr val="FF0000"/>
                </a:solidFill>
              </a:rPr>
              <a:t>£850,000</a:t>
            </a:r>
            <a:r>
              <a:rPr lang="en-US" sz="2000" dirty="0">
                <a:solidFill>
                  <a:schemeClr val="accent2">
                    <a:lumMod val="50000"/>
                  </a:schemeClr>
                </a:solidFill>
              </a:rPr>
              <a:t>.</a:t>
            </a:r>
          </a:p>
          <a:p>
            <a:pPr marL="342900" indent="-342900">
              <a:buFont typeface="Arial" panose="020B0604020202020204" pitchFamily="34" charset="0"/>
              <a:buChar char="•"/>
            </a:pPr>
            <a:r>
              <a:rPr lang="en-US" sz="2000" dirty="0">
                <a:solidFill>
                  <a:schemeClr val="accent2">
                    <a:lumMod val="50000"/>
                  </a:schemeClr>
                </a:solidFill>
              </a:rPr>
              <a:t>If </a:t>
            </a:r>
            <a:r>
              <a:rPr lang="en-US" sz="2000" b="1" dirty="0">
                <a:solidFill>
                  <a:schemeClr val="accent2">
                    <a:lumMod val="50000"/>
                  </a:schemeClr>
                </a:solidFill>
              </a:rPr>
              <a:t>New Retailer IT </a:t>
            </a:r>
            <a:r>
              <a:rPr lang="en-US" sz="2000" dirty="0">
                <a:solidFill>
                  <a:schemeClr val="accent2">
                    <a:lumMod val="50000"/>
                  </a:schemeClr>
                </a:solidFill>
              </a:rPr>
              <a:t>is chosen, there is an </a:t>
            </a:r>
            <a:r>
              <a:rPr lang="en-US" sz="2000" b="1" dirty="0">
                <a:solidFill>
                  <a:srgbClr val="FF0000"/>
                </a:solidFill>
              </a:rPr>
              <a:t>80%</a:t>
            </a:r>
            <a:r>
              <a:rPr lang="en-US" sz="2000" dirty="0">
                <a:solidFill>
                  <a:schemeClr val="accent2">
                    <a:lumMod val="50000"/>
                  </a:schemeClr>
                </a:solidFill>
              </a:rPr>
              <a:t> chance of high reliability at a cost of </a:t>
            </a:r>
            <a:r>
              <a:rPr lang="en-US" sz="2000" b="1" dirty="0">
                <a:solidFill>
                  <a:srgbClr val="FF0000"/>
                </a:solidFill>
              </a:rPr>
              <a:t>£750,000 </a:t>
            </a:r>
            <a:r>
              <a:rPr lang="en-US" sz="2000" dirty="0">
                <a:solidFill>
                  <a:schemeClr val="accent2">
                    <a:lumMod val="50000"/>
                  </a:schemeClr>
                </a:solidFill>
              </a:rPr>
              <a:t>and a </a:t>
            </a:r>
            <a:r>
              <a:rPr lang="en-US" sz="2000" b="1" dirty="0">
                <a:solidFill>
                  <a:srgbClr val="FF0000"/>
                </a:solidFill>
              </a:rPr>
              <a:t>20%</a:t>
            </a:r>
            <a:r>
              <a:rPr lang="en-US" sz="2000" dirty="0">
                <a:solidFill>
                  <a:schemeClr val="accent2">
                    <a:lumMod val="50000"/>
                  </a:schemeClr>
                </a:solidFill>
              </a:rPr>
              <a:t> chance of failure.</a:t>
            </a:r>
          </a:p>
          <a:p>
            <a:pPr marL="342900" indent="-342900">
              <a:buFont typeface="Arial" panose="020B0604020202020204" pitchFamily="34" charset="0"/>
              <a:buChar char="•"/>
            </a:pPr>
            <a:r>
              <a:rPr lang="en-US" sz="2000" b="1" dirty="0">
                <a:solidFill>
                  <a:schemeClr val="accent2">
                    <a:lumMod val="50000"/>
                  </a:schemeClr>
                </a:solidFill>
              </a:rPr>
              <a:t>New Retailer IT </a:t>
            </a:r>
            <a:r>
              <a:rPr lang="en-US" sz="2000" dirty="0">
                <a:solidFill>
                  <a:schemeClr val="accent2">
                    <a:lumMod val="50000"/>
                  </a:schemeClr>
                </a:solidFill>
              </a:rPr>
              <a:t>provides lifelong guarantees and maintenance services.</a:t>
            </a:r>
          </a:p>
          <a:p>
            <a:endParaRPr lang="en-US" sz="2000" dirty="0">
              <a:solidFill>
                <a:schemeClr val="accent2">
                  <a:lumMod val="50000"/>
                </a:schemeClr>
              </a:solidFill>
            </a:endParaRPr>
          </a:p>
          <a:p>
            <a:endParaRPr lang="en-US" sz="600" dirty="0">
              <a:solidFill>
                <a:schemeClr val="accent2">
                  <a:lumMod val="50000"/>
                </a:schemeClr>
              </a:solidFill>
            </a:endParaRPr>
          </a:p>
          <a:p>
            <a:r>
              <a:rPr lang="en-US" sz="3200" dirty="0">
                <a:solidFill>
                  <a:schemeClr val="accent2">
                    <a:lumMod val="50000"/>
                  </a:schemeClr>
                </a:solidFill>
              </a:rPr>
              <a:t>Would you choose </a:t>
            </a:r>
          </a:p>
          <a:p>
            <a:r>
              <a:rPr lang="en-US" sz="3200" b="1" dirty="0">
                <a:solidFill>
                  <a:schemeClr val="accent2">
                    <a:lumMod val="50000"/>
                  </a:schemeClr>
                </a:solidFill>
              </a:rPr>
              <a:t>Best Retailer IT </a:t>
            </a:r>
            <a:r>
              <a:rPr lang="en-US" sz="3200" dirty="0">
                <a:solidFill>
                  <a:schemeClr val="accent2">
                    <a:lumMod val="50000"/>
                  </a:schemeClr>
                </a:solidFill>
              </a:rPr>
              <a:t>or </a:t>
            </a:r>
            <a:r>
              <a:rPr lang="en-US" sz="3200" b="1" dirty="0">
                <a:solidFill>
                  <a:schemeClr val="accent2">
                    <a:lumMod val="50000"/>
                  </a:schemeClr>
                </a:solidFill>
              </a:rPr>
              <a:t>New Retailer IT</a:t>
            </a:r>
            <a:r>
              <a:rPr lang="en-US" sz="3200" dirty="0">
                <a:solidFill>
                  <a:schemeClr val="accent2">
                    <a:lumMod val="50000"/>
                  </a:schemeClr>
                </a:solidFill>
              </a:rPr>
              <a:t>?</a:t>
            </a:r>
            <a:endParaRPr lang="en-GB" sz="3200" dirty="0">
              <a:solidFill>
                <a:schemeClr val="accent2">
                  <a:lumMod val="50000"/>
                </a:schemeClr>
              </a:solidFill>
            </a:endParaRPr>
          </a:p>
        </p:txBody>
      </p:sp>
      <p:pic>
        <p:nvPicPr>
          <p:cNvPr id="5" name="Picture 4">
            <a:extLst>
              <a:ext uri="{FF2B5EF4-FFF2-40B4-BE49-F238E27FC236}">
                <a16:creationId xmlns:a16="http://schemas.microsoft.com/office/drawing/2014/main" xmlns="" id="{CE11965C-50DC-4058-905B-699CB37066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5307" y="4406900"/>
            <a:ext cx="2748197" cy="2235200"/>
          </a:xfrm>
          <a:prstGeom prst="rect">
            <a:avLst/>
          </a:prstGeom>
        </p:spPr>
      </p:pic>
    </p:spTree>
    <p:extLst>
      <p:ext uri="{BB962C8B-B14F-4D97-AF65-F5344CB8AC3E}">
        <p14:creationId xmlns:p14="http://schemas.microsoft.com/office/powerpoint/2010/main" val="930512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CAC12B3E-54B3-496E-8F24-A88183D80B1C}"/>
              </a:ext>
            </a:extLst>
          </p:cNvPr>
          <p:cNvSpPr txBox="1">
            <a:spLocks/>
          </p:cNvSpPr>
          <p:nvPr/>
        </p:nvSpPr>
        <p:spPr>
          <a:xfrm>
            <a:off x="373295" y="624842"/>
            <a:ext cx="10972800" cy="1066800"/>
          </a:xfrm>
          <a:prstGeom prst="rect">
            <a:avLst/>
          </a:prstGeom>
        </p:spPr>
        <p:txBody>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n-US" b="1" dirty="0"/>
              <a:t>The Risk Management System</a:t>
            </a:r>
          </a:p>
        </p:txBody>
      </p:sp>
      <p:sp>
        <p:nvSpPr>
          <p:cNvPr id="5" name="Subtitle 3">
            <a:extLst>
              <a:ext uri="{FF2B5EF4-FFF2-40B4-BE49-F238E27FC236}">
                <a16:creationId xmlns:a16="http://schemas.microsoft.com/office/drawing/2014/main" xmlns="" id="{80E9119F-3209-4E01-8763-C6CE4930F162}"/>
              </a:ext>
            </a:extLst>
          </p:cNvPr>
          <p:cNvSpPr txBox="1">
            <a:spLocks/>
          </p:cNvSpPr>
          <p:nvPr/>
        </p:nvSpPr>
        <p:spPr>
          <a:xfrm>
            <a:off x="373295" y="2049366"/>
            <a:ext cx="11274419" cy="3828919"/>
          </a:xfrm>
          <a:prstGeom prst="rect">
            <a:avLst/>
          </a:prstGeom>
        </p:spPr>
        <p:txBody>
          <a:bodyPr vert="horz">
            <a:normAutofit/>
          </a:bodyPr>
          <a:lst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a:lstStyle>
          <a:p>
            <a:pPr marL="109728" indent="0">
              <a:buNone/>
            </a:pPr>
            <a:r>
              <a:rPr lang="en-US" sz="4400" dirty="0"/>
              <a:t>According to the ISO 31000:2018, Risk Management refers to the architecture used to manage risks. This architecture includes Principles, Framework, and Process.</a:t>
            </a:r>
          </a:p>
          <a:p>
            <a:endParaRPr lang="en-GB" sz="4400" dirty="0"/>
          </a:p>
        </p:txBody>
      </p:sp>
    </p:spTree>
    <p:extLst>
      <p:ext uri="{BB962C8B-B14F-4D97-AF65-F5344CB8AC3E}">
        <p14:creationId xmlns:p14="http://schemas.microsoft.com/office/powerpoint/2010/main" val="3421986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ining presentatio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xmlns="" name="Training presentation.potx" id="{7B9FCAFE-DDE5-4198-9987-54DFCAD80598}" vid="{6015A8B0-C387-4E39-945C-0F39E3EB10B6}"/>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Training presentation</Template>
  <TotalTime>3416</TotalTime>
  <Words>6162</Words>
  <Application>Microsoft Office PowerPoint</Application>
  <PresentationFormat>Custom</PresentationFormat>
  <Paragraphs>610</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Training presentation</vt:lpstr>
      <vt:lpstr>Risk Management in Statistical Organizations</vt:lpstr>
      <vt:lpstr>Module 1: The Concept of Risk Management</vt:lpstr>
      <vt:lpstr>The Definition of Risk</vt:lpstr>
      <vt:lpstr>The Definition of Risk</vt:lpstr>
      <vt:lpstr>Risk Complexity</vt:lpstr>
      <vt:lpstr>Risk Components</vt:lpstr>
      <vt:lpstr>PowerPoint Presentation</vt:lpstr>
      <vt:lpstr>PowerPoint Presentation</vt:lpstr>
      <vt:lpstr>PowerPoint Presentation</vt:lpstr>
      <vt:lpstr>PowerPoint Presentation</vt:lpstr>
      <vt:lpstr>The Principles     The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Management</dc:title>
  <dc:creator>Baldwin, Julian</dc:creator>
  <cp:lastModifiedBy>Tetyana Kolomiyets</cp:lastModifiedBy>
  <cp:revision>227</cp:revision>
  <dcterms:created xsi:type="dcterms:W3CDTF">2018-02-26T14:49:38Z</dcterms:created>
  <dcterms:modified xsi:type="dcterms:W3CDTF">2018-08-29T14:40:56Z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