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notesMasterIdLst>
    <p:notesMasterId r:id="rId11"/>
  </p:notesMasterIdLst>
  <p:sldIdLst>
    <p:sldId id="256" r:id="rId2"/>
    <p:sldId id="271" r:id="rId3"/>
    <p:sldId id="269" r:id="rId4"/>
    <p:sldId id="272" r:id="rId5"/>
    <p:sldId id="273" r:id="rId6"/>
    <p:sldId id="274" r:id="rId7"/>
    <p:sldId id="275" r:id="rId8"/>
    <p:sldId id="276" r:id="rId9"/>
    <p:sldId id="25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3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/>
    <p:restoredTop sz="94613"/>
  </p:normalViewPr>
  <p:slideViewPr>
    <p:cSldViewPr snapToGrid="0" snapToObjects="1" showGuides="1">
      <p:cViewPr varScale="1">
        <p:scale>
          <a:sx n="60" d="100"/>
          <a:sy n="60" d="100"/>
        </p:scale>
        <p:origin x="728" y="36"/>
      </p:cViewPr>
      <p:guideLst>
        <p:guide orient="horz" pos="2160"/>
        <p:guide pos="33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0F15F-C187-D845-8EDB-FDDB7E0EF558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9B181-A1EE-0A45-A2F4-C41890C20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43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0156F6A-1D3B-4C48-926D-050F86ECE74B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6F52FBE-D42F-F741-919B-E64A2E4A2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3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927C3B-99B6-4CC8-9B17-E037F849958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1D606D-4DA3-4806-8F40-02982F4AD00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42" y="643464"/>
            <a:ext cx="10905291" cy="5571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softEdge rad="0"/>
          </a:effectLst>
        </p:spPr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D7A4F52-D451-483C-8243-5B0F83B91D2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680" y="809244"/>
            <a:ext cx="10579608" cy="5239512"/>
          </a:xfrm>
          <a:prstGeom prst="rect">
            <a:avLst/>
          </a:prstGeom>
          <a:ln w="6350" cap="sq" cmpd="sng" algn="ctr">
            <a:noFill/>
            <a:prstDash val="solid"/>
            <a:miter lim="800000"/>
          </a:ln>
          <a:effectLst/>
        </p:spPr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413C9D-32A8-4475-92E1-327E029906D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2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883" y="1260389"/>
            <a:ext cx="6704658" cy="4335616"/>
          </a:xfrm>
        </p:spPr>
        <p:txBody>
          <a:bodyPr>
            <a:normAutofit/>
          </a:bodyPr>
          <a:lstStyle/>
          <a:p>
            <a:pPr algn="r"/>
            <a:r>
              <a:rPr lang="en-US" sz="5400" dirty="0">
                <a:solidFill>
                  <a:schemeClr val="tx1"/>
                </a:solidFill>
              </a:rPr>
              <a:t>Strategic communication framework project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13205" y="1260389"/>
            <a:ext cx="2658449" cy="4334006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000" b="1" dirty="0"/>
              <a:t>Business Case Presentation</a:t>
            </a:r>
          </a:p>
          <a:p>
            <a:pPr algn="l">
              <a:spcAft>
                <a:spcPts val="600"/>
              </a:spcAft>
            </a:pPr>
            <a:endParaRPr lang="en-US" sz="2000" b="1" dirty="0"/>
          </a:p>
          <a:p>
            <a:pPr algn="l">
              <a:spcAft>
                <a:spcPts val="600"/>
              </a:spcAft>
            </a:pPr>
            <a:r>
              <a:rPr lang="en-US" sz="2000" dirty="0"/>
              <a:t>HLG Workshop</a:t>
            </a:r>
          </a:p>
          <a:p>
            <a:pPr algn="l">
              <a:spcAft>
                <a:spcPts val="600"/>
              </a:spcAft>
            </a:pPr>
            <a:r>
              <a:rPr lang="en-US" sz="2000" dirty="0"/>
              <a:t>November 2017</a:t>
            </a:r>
          </a:p>
        </p:txBody>
      </p:sp>
    </p:spTree>
    <p:extLst>
      <p:ext uri="{BB962C8B-B14F-4D97-AF65-F5344CB8AC3E}">
        <p14:creationId xmlns:p14="http://schemas.microsoft.com/office/powerpoint/2010/main" val="13578737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118" r="26138" b="-10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91D1FF4-7F97-4936-9A4C-9FB71D8FB4F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en-US" dirty="0"/>
              <a:t>Acting now to remain relevant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The environment in which we operate has changed significantly in the past 20 years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Proliferation of data providers requires NSOs to compete in order to be seen and known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Communication has entered a new era: citizens are interconnected, news media is transforming, social media is here to stay, with 2.8 billion active social media users in the world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Organizations in every field are rethinking their public communication model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38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CD000060-D06D-4A48-BD8E-978966CCA7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654" y="727628"/>
            <a:ext cx="5367164" cy="5415552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4E5113-B3D0-40F8-9F39-B2C2BF92AE3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3978" y="886862"/>
            <a:ext cx="5054517" cy="509708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204017" y="1874999"/>
            <a:ext cx="4414438" cy="3120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en-US" dirty="0"/>
              <a:t>Project purpose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579450" y="2133600"/>
            <a:ext cx="4957554" cy="3901439"/>
          </a:xfrm>
        </p:spPr>
        <p:txBody>
          <a:bodyPr>
            <a:normAutofit/>
          </a:bodyPr>
          <a:lstStyle/>
          <a:p>
            <a:r>
              <a:rPr lang="en-US" sz="2000" dirty="0"/>
              <a:t>Strategic communication is relatively new for most NSOs</a:t>
            </a:r>
          </a:p>
          <a:p>
            <a:r>
              <a:rPr lang="en-US" sz="2000" dirty="0"/>
              <a:t>Effective </a:t>
            </a:r>
            <a:r>
              <a:rPr lang="en-US" sz="2000" dirty="0" err="1"/>
              <a:t>comm</a:t>
            </a:r>
            <a:r>
              <a:rPr lang="en-US" sz="2000" dirty="0"/>
              <a:t> strategy essential for maintaining relevance</a:t>
            </a:r>
          </a:p>
          <a:p>
            <a:r>
              <a:rPr lang="en-US" sz="2000" dirty="0"/>
              <a:t>We must rethink approach and methods for communicating with data users</a:t>
            </a:r>
          </a:p>
          <a:p>
            <a:r>
              <a:rPr lang="en-US" sz="2000" dirty="0"/>
              <a:t>We need to clearly communicate values, purpose and differentiation through strategic approach to communication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2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D15573D-0E45-4691-B525-471152EC18C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448559-19A4-4252-8C27-54C1DA906F8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US" sz="3400"/>
              <a:t>WP1: Guidelines on the strategic communication development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8124" y="237745"/>
            <a:ext cx="5647076" cy="638251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Create toolkit that includes: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</a:rPr>
              <a:t>Guidelines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/>
              <a:t>on:</a:t>
            </a:r>
          </a:p>
          <a:p>
            <a:pPr lvl="1"/>
            <a:r>
              <a:rPr lang="en-US" sz="1800" dirty="0"/>
              <a:t>Assessing public environment</a:t>
            </a:r>
          </a:p>
          <a:p>
            <a:pPr lvl="1"/>
            <a:r>
              <a:rPr lang="en-US" sz="1800" dirty="0"/>
              <a:t>Positioning</a:t>
            </a:r>
          </a:p>
          <a:p>
            <a:pPr lvl="1"/>
            <a:r>
              <a:rPr lang="en-US" sz="1800" dirty="0"/>
              <a:t>Identification of NSOs values and strengths</a:t>
            </a:r>
          </a:p>
          <a:p>
            <a:pPr lvl="1"/>
            <a:r>
              <a:rPr lang="en-US" sz="1800" dirty="0"/>
              <a:t>Definition of comm. objectives and principles</a:t>
            </a:r>
          </a:p>
          <a:p>
            <a:pPr lvl="1"/>
            <a:r>
              <a:rPr lang="en-US" sz="1800" dirty="0"/>
              <a:t>Identification of issues and challenges</a:t>
            </a:r>
          </a:p>
          <a:p>
            <a:pPr lvl="1"/>
            <a:r>
              <a:rPr lang="en-US" sz="1800" dirty="0"/>
              <a:t>Organization strategic alignment</a:t>
            </a:r>
          </a:p>
          <a:p>
            <a:pPr lvl="1"/>
            <a:r>
              <a:rPr lang="en-US" sz="1800" dirty="0"/>
              <a:t>Performance indicators; evaluation; etc.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</a:rPr>
              <a:t>Successful methods</a:t>
            </a:r>
            <a:r>
              <a:rPr lang="en-US" sz="2000" dirty="0"/>
              <a:t> to engage with audiences and gain traction in the public domain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</a:rPr>
              <a:t>Best practices</a:t>
            </a:r>
            <a:r>
              <a:rPr lang="en-US" sz="2000" dirty="0"/>
              <a:t> in measuring success + impact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Organizational communications </a:t>
            </a:r>
            <a:r>
              <a:rPr lang="en-US" sz="2000" b="1" dirty="0">
                <a:solidFill>
                  <a:schemeClr val="tx2"/>
                </a:solidFill>
              </a:rPr>
              <a:t>maturity model</a:t>
            </a:r>
            <a:endParaRPr lang="en-US" b="1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52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B6401A4-FEE5-4976-857C-1FD0CDB2E2D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162" y="0"/>
            <a:ext cx="81687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497" y="940544"/>
            <a:ext cx="6880072" cy="481605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E9B969E-CD96-4162-BA90-449BBDA95E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316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AF1DF-6993-45FB-92A5-C36B1A680F6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5029" cy="6858000"/>
          </a:xfrm>
          <a:prstGeom prst="rect">
            <a:avLst/>
          </a:prstGeom>
          <a:blipFill dpi="0" rotWithShape="1">
            <a:blip r:embed="rId3">
              <a:alphaModFix amt="6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33" y="643464"/>
            <a:ext cx="2888344" cy="1896536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WP2: Best practices in building brand awareness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43337" y="2539999"/>
            <a:ext cx="2888439" cy="3742267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Develop generic guidance on building brand awareness </a:t>
            </a:r>
            <a:r>
              <a:rPr lang="mr-IN" sz="2000" b="1" dirty="0">
                <a:solidFill>
                  <a:srgbClr val="FFFFFF"/>
                </a:solidFill>
              </a:rPr>
              <a:t>–</a:t>
            </a:r>
            <a:r>
              <a:rPr lang="en-US" sz="2000" b="1" dirty="0">
                <a:solidFill>
                  <a:srgbClr val="FFFFFF"/>
                </a:solidFill>
              </a:rPr>
              <a:t> which is is intrinsically linked to all communications outputs</a:t>
            </a:r>
          </a:p>
          <a:p>
            <a:r>
              <a:rPr lang="en-US" sz="2000" b="1" dirty="0">
                <a:solidFill>
                  <a:srgbClr val="FFFFFF"/>
                </a:solidFill>
              </a:rPr>
              <a:t>The work of the DIGICOM Marketing/Brand study could be leveraged to support this work package</a:t>
            </a:r>
          </a:p>
        </p:txBody>
      </p:sp>
    </p:spTree>
    <p:extLst>
      <p:ext uri="{BB962C8B-B14F-4D97-AF65-F5344CB8AC3E}">
        <p14:creationId xmlns:p14="http://schemas.microsoft.com/office/powerpoint/2010/main" val="251933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3047B46-4F2F-4746-8B82-B30EAAAE03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4E8A8E-D194-4D55-92A3-6B0799722E6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8761" r="6" b="6"/>
          <a:stretch/>
        </p:blipFill>
        <p:spPr>
          <a:xfrm>
            <a:off x="407432" y="419292"/>
            <a:ext cx="5522976" cy="6053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 fontScale="90000"/>
          </a:bodyPr>
          <a:lstStyle/>
          <a:p>
            <a:r>
              <a:rPr lang="en-US" dirty="0"/>
              <a:t>WP3: Guidelines on issue and reputation management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46137" y="2997199"/>
            <a:ext cx="4602152" cy="3138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Guidance document on:</a:t>
            </a:r>
          </a:p>
          <a:p>
            <a:r>
              <a:rPr lang="en-US" dirty="0"/>
              <a:t>Issue identification</a:t>
            </a:r>
          </a:p>
          <a:p>
            <a:r>
              <a:rPr lang="en-US" dirty="0"/>
              <a:t>Communication protocols</a:t>
            </a:r>
          </a:p>
          <a:p>
            <a:r>
              <a:rPr lang="en-US" dirty="0"/>
              <a:t>Writing holding lines and QAs</a:t>
            </a:r>
          </a:p>
          <a:p>
            <a:r>
              <a:rPr lang="en-US" dirty="0"/>
              <a:t>Scenario planning</a:t>
            </a:r>
          </a:p>
          <a:p>
            <a:r>
              <a:rPr lang="en-US" dirty="0"/>
              <a:t>Spokesperson training</a:t>
            </a:r>
          </a:p>
          <a:p>
            <a:pPr marL="0" indent="0">
              <a:buNone/>
            </a:pPr>
            <a:r>
              <a:rPr lang="en-US" dirty="0"/>
              <a:t>Will include:</a:t>
            </a:r>
          </a:p>
          <a:p>
            <a:r>
              <a:rPr lang="en-US" dirty="0"/>
              <a:t>Best practices and case studies</a:t>
            </a:r>
          </a:p>
        </p:txBody>
      </p:sp>
    </p:spTree>
    <p:extLst>
      <p:ext uri="{BB962C8B-B14F-4D97-AF65-F5344CB8AC3E}">
        <p14:creationId xmlns:p14="http://schemas.microsoft.com/office/powerpoint/2010/main" val="431072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3047B46-4F2F-4746-8B82-B30EAAAE03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4E8A8E-D194-4D55-92A3-6B0799722E6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9" name="Content Placeholder 5"/>
          <p:cNvPicPr>
            <a:picLocks noChangeAspect="1"/>
          </p:cNvPicPr>
          <p:nvPr/>
        </p:nvPicPr>
        <p:blipFill rotWithShape="1">
          <a:blip r:embed="rId2"/>
          <a:srcRect l="14281" r="24924"/>
          <a:stretch/>
        </p:blipFill>
        <p:spPr>
          <a:xfrm>
            <a:off x="407432" y="419292"/>
            <a:ext cx="5522976" cy="6053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/>
          </a:bodyPr>
          <a:lstStyle/>
          <a:p>
            <a:r>
              <a:rPr lang="en-US" dirty="0"/>
              <a:t>Benefits for NSOs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9688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Access to practical tools to communicate effectively with audiences</a:t>
            </a:r>
          </a:p>
          <a:p>
            <a:r>
              <a:rPr lang="en-US" sz="2000" dirty="0"/>
              <a:t>Increased visibility and relevance</a:t>
            </a:r>
          </a:p>
          <a:p>
            <a:r>
              <a:rPr lang="en-US" sz="2000" dirty="0"/>
              <a:t>Stronger brand</a:t>
            </a:r>
          </a:p>
          <a:p>
            <a:r>
              <a:rPr lang="en-US" sz="2000" dirty="0"/>
              <a:t>Approach to react to emerging issues in the public domain </a:t>
            </a:r>
            <a:r>
              <a:rPr lang="mr-IN" sz="2000" dirty="0"/>
              <a:t>–</a:t>
            </a:r>
            <a:r>
              <a:rPr lang="en-US" sz="2000" dirty="0"/>
              <a:t> thus strengthening positive image and reputation</a:t>
            </a:r>
          </a:p>
          <a:p>
            <a:r>
              <a:rPr lang="en-US" sz="2000" dirty="0"/>
              <a:t>Ultimate result: increased access and use of stats by new audiences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3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B6401A4-FEE5-4976-857C-1FD0CDB2E2D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162" y="0"/>
            <a:ext cx="81687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497" y="1056382"/>
            <a:ext cx="6880072" cy="45843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E9B969E-CD96-4162-BA90-449BBDA95E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316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7AF1DF-6993-45FB-92A5-C36B1A680F6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5029" cy="6858000"/>
          </a:xfrm>
          <a:prstGeom prst="rect">
            <a:avLst/>
          </a:prstGeom>
          <a:blipFill dpi="0" rotWithShape="1">
            <a:blip r:embed="rId3">
              <a:alphaModFix amt="6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67" y="643464"/>
            <a:ext cx="3420533" cy="142873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Project implementation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23333" y="2184035"/>
            <a:ext cx="3108443" cy="42336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FFFFFF"/>
                </a:solidFill>
              </a:rPr>
              <a:t>Timing</a:t>
            </a:r>
            <a:r>
              <a:rPr lang="en-US" sz="1600" dirty="0">
                <a:solidFill>
                  <a:srgbClr val="FFFFFF"/>
                </a:solidFill>
              </a:rPr>
              <a:t>:</a:t>
            </a:r>
          </a:p>
          <a:p>
            <a:r>
              <a:rPr lang="en-US" sz="1600" dirty="0">
                <a:solidFill>
                  <a:srgbClr val="FFFFFF"/>
                </a:solidFill>
              </a:rPr>
              <a:t>January to December 2018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FFFF"/>
                </a:solidFill>
              </a:rPr>
              <a:t>Leads:</a:t>
            </a:r>
          </a:p>
          <a:p>
            <a:r>
              <a:rPr lang="en-US" sz="1600" dirty="0">
                <a:solidFill>
                  <a:srgbClr val="FFFFFF"/>
                </a:solidFill>
              </a:rPr>
              <a:t>Statistics Canada and CSO Ireland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FFFF"/>
                </a:solidFill>
              </a:rPr>
              <a:t>Process</a:t>
            </a:r>
            <a:r>
              <a:rPr lang="en-US" sz="1600" dirty="0">
                <a:solidFill>
                  <a:srgbClr val="FFFFFF"/>
                </a:solidFill>
              </a:rPr>
              <a:t>: </a:t>
            </a:r>
          </a:p>
          <a:p>
            <a:r>
              <a:rPr lang="en-US" sz="1600" dirty="0">
                <a:solidFill>
                  <a:srgbClr val="FFFFFF"/>
                </a:solidFill>
              </a:rPr>
              <a:t>Volunteers from NSOs contribute case studies and content, and provide feedback on the framework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FFFF"/>
                </a:solidFill>
              </a:rPr>
              <a:t>Expected costs:</a:t>
            </a:r>
          </a:p>
          <a:p>
            <a:r>
              <a:rPr lang="en-US" sz="1600" dirty="0">
                <a:solidFill>
                  <a:srgbClr val="FFFFFF"/>
                </a:solidFill>
              </a:rPr>
              <a:t>6 person months for project manager</a:t>
            </a:r>
          </a:p>
          <a:p>
            <a:r>
              <a:rPr lang="en-US" sz="1600" dirty="0">
                <a:solidFill>
                  <a:srgbClr val="FFFFFF"/>
                </a:solidFill>
              </a:rPr>
              <a:t>Costs for 10-12 participants to attend project sprint </a:t>
            </a:r>
            <a:r>
              <a:rPr lang="en-US" sz="1600">
                <a:solidFill>
                  <a:srgbClr val="FFFFFF"/>
                </a:solidFill>
              </a:rPr>
              <a:t>in 2018</a:t>
            </a:r>
            <a:endParaRPr lang="en-US" sz="1600" dirty="0">
              <a:solidFill>
                <a:srgbClr val="FFFFFF"/>
              </a:solidFill>
            </a:endParaRPr>
          </a:p>
          <a:p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99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8C6BC2-E9E2-4780-8A41-064073CD436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0450CF-22E9-4B1D-B146-30FEE770C4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238079-1F65-476A-BC6C-F2D3BD2683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40C935-D2D3-4F63-A4DA-CD768BB3F40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8D8045-0F80-4964-B591-0D599AB42DAF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F8A5889-0EE6-4E19-98FE-29F79E987B5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B0FE4C3-64BE-4A2B-818D-4D84479344F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4670D04-30D8-487E-A3F4-0655E48016D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7B80A51-3224-4134-8413-79708750D8C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2C6BB88-5524-41E6-8092-5F71A0FE401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00472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A1C36C-0CCE-4EF8-B411-E7A8258011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416949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947" y="447333"/>
            <a:ext cx="10354096" cy="3235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60" y="4328598"/>
            <a:ext cx="10694388" cy="11515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6000" cap="all" spc="-1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060" y="5480185"/>
            <a:ext cx="10694388" cy="3811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b="1" spc="80" dirty="0">
                <a:solidFill>
                  <a:srgbClr val="FFFFFF"/>
                </a:solidFill>
              </a:rPr>
              <a:t>STÉPHANE DUFOUR</a:t>
            </a:r>
            <a:r>
              <a:rPr lang="en-US" sz="1400" b="1" spc="80">
                <a:solidFill>
                  <a:srgbClr val="FFFFFF"/>
                </a:solidFill>
              </a:rPr>
              <a:t>, ASSISTANT CHIEF STATISTICIAN, STATISTICS </a:t>
            </a:r>
            <a:r>
              <a:rPr lang="en-US" sz="1400" b="1" spc="80" dirty="0">
                <a:solidFill>
                  <a:srgbClr val="FFFFFF"/>
                </a:solidFill>
              </a:rPr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2146721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1" width="52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3425D72-1BDA-9848-9A10-292728CA0400}">
  <we:reference id="wa104178141" version="3.1.2.28" store="en-US" storeType="OMEX"/>
  <we:alternateReferences>
    <we:reference id="WA104178141" version="3.1.2.28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577</TotalTime>
  <Words>388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Garamond</vt:lpstr>
      <vt:lpstr>Mangal</vt:lpstr>
      <vt:lpstr>Savon</vt:lpstr>
      <vt:lpstr>Strategic communication framework project </vt:lpstr>
      <vt:lpstr>Acting now to remain relevant</vt:lpstr>
      <vt:lpstr>Project purpose</vt:lpstr>
      <vt:lpstr>WP1: Guidelines on the strategic communication development process</vt:lpstr>
      <vt:lpstr>WP2: Best practices in building brand awareness</vt:lpstr>
      <vt:lpstr>WP3: Guidelines on issue and reputation management</vt:lpstr>
      <vt:lpstr>Benefits for NSOs</vt:lpstr>
      <vt:lpstr>Project implementation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visualization Framework</dc:title>
  <dc:creator>Gabrielle Beaudoin</dc:creator>
  <cp:lastModifiedBy>Therese Lalor</cp:lastModifiedBy>
  <cp:revision>37</cp:revision>
  <dcterms:created xsi:type="dcterms:W3CDTF">2017-10-15T15:35:58Z</dcterms:created>
  <dcterms:modified xsi:type="dcterms:W3CDTF">2017-11-20T22:03:22Z</dcterms:modified>
</cp:coreProperties>
</file>