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04" r:id="rId2"/>
    <p:sldId id="306" r:id="rId3"/>
    <p:sldId id="307" r:id="rId4"/>
    <p:sldId id="308" r:id="rId5"/>
    <p:sldId id="310" r:id="rId6"/>
    <p:sldId id="312" r:id="rId7"/>
    <p:sldId id="313" r:id="rId8"/>
    <p:sldId id="314" r:id="rId9"/>
    <p:sldId id="316" r:id="rId10"/>
    <p:sldId id="315" r:id="rId11"/>
    <p:sldId id="318" r:id="rId12"/>
    <p:sldId id="317" r:id="rId13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2880">
          <p15:clr>
            <a:srgbClr val="A4A3A4"/>
          </p15:clr>
        </p15:guide>
        <p15:guide id="6" pos="288">
          <p15:clr>
            <a:srgbClr val="A4A3A4"/>
          </p15:clr>
        </p15:guide>
        <p15:guide id="7" pos="54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583D"/>
    <a:srgbClr val="5B92E5"/>
    <a:srgbClr val="0A387A"/>
    <a:srgbClr val="4B92DB"/>
    <a:srgbClr val="0A2E6D"/>
    <a:srgbClr val="0A1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49" autoAdjust="0"/>
  </p:normalViewPr>
  <p:slideViewPr>
    <p:cSldViewPr>
      <p:cViewPr varScale="1">
        <p:scale>
          <a:sx n="99" d="100"/>
          <a:sy n="99" d="100"/>
        </p:scale>
        <p:origin x="168" y="84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2880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11/21/2017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3432175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 Result</a:t>
            </a:r>
            <a:r>
              <a:rPr lang="en-US" baseline="0" dirty="0" smtClean="0"/>
              <a:t> of Sprint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 Result</a:t>
            </a:r>
            <a:r>
              <a:rPr lang="en-US" baseline="0" dirty="0" smtClean="0"/>
              <a:t> of Sprint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80512" cy="6858000"/>
          </a:xfrm>
          <a:prstGeom prst="rect">
            <a:avLst/>
          </a:prstGeom>
          <a:solidFill>
            <a:srgbClr val="4B92DB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593853" cy="795530"/>
          </a:xfrm>
          <a:prstGeom prst="rect">
            <a:avLst/>
          </a:prstGeom>
        </p:spPr>
      </p:pic>
      <p:pic>
        <p:nvPicPr>
          <p:cNvPr id="1026" name="Picture 2" descr="G:\Stat\_Statistical Management and Modernisation Unit\_MCs\Blue Sky Thinking Network\images\iStock_000050107046_Larg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30775"/>
            <a:ext cx="917249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Stat\_Statistical Management and Modernisation Unit\_MCs\Blue Sky Thinking Network\images\BlueSkies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55997"/>
            <a:ext cx="3037259" cy="211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>
                <a:solidFill>
                  <a:srgbClr val="0A387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rgbClr val="0A387A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632848" cy="762000"/>
          </a:xfrm>
        </p:spPr>
        <p:txBody>
          <a:bodyPr/>
          <a:lstStyle>
            <a:lvl1pPr>
              <a:defRPr>
                <a:solidFill>
                  <a:srgbClr val="0A387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784976" cy="5184576"/>
          </a:xfrm>
        </p:spPr>
        <p:txBody>
          <a:bodyPr/>
          <a:lstStyle>
            <a:lvl1pPr>
              <a:defRPr>
                <a:solidFill>
                  <a:srgbClr val="0A387A"/>
                </a:solidFill>
              </a:defRPr>
            </a:lvl1pPr>
            <a:lvl2pPr>
              <a:defRPr>
                <a:solidFill>
                  <a:srgbClr val="0A387A"/>
                </a:solidFill>
              </a:defRPr>
            </a:lvl2pPr>
            <a:lvl3pPr>
              <a:defRPr>
                <a:solidFill>
                  <a:srgbClr val="0A387A"/>
                </a:solidFill>
              </a:defRPr>
            </a:lvl3pPr>
            <a:lvl4pPr>
              <a:defRPr>
                <a:solidFill>
                  <a:srgbClr val="0A387A"/>
                </a:solidFill>
              </a:defRPr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8000"/>
            <a:lum/>
          </a:blip>
          <a:srcRect/>
          <a:stretch>
            <a:fillRect b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409506"/>
            <a:ext cx="2445260" cy="47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Q:\Shared\ECE_Temp\UNECE 70th Anniversary Branding &amp; Templates\LOGOs\LOGO_UNECE 70\70 UNECE Logo\UNECE 70 Logo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172" y="188640"/>
            <a:ext cx="2633595" cy="61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50" r:id="rId3"/>
    <p:sldLayoutId id="2147483652" r:id="rId4"/>
    <p:sldLayoutId id="2147483666" r:id="rId5"/>
    <p:sldLayoutId id="2147483656" r:id="rId6"/>
    <p:sldLayoutId id="2147483657" r:id="rId7"/>
    <p:sldLayoutId id="2147483670" r:id="rId8"/>
    <p:sldLayoutId id="2147483671" r:id="rId9"/>
    <p:sldLayoutId id="2147483672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hyperlink" Target="mailto:bbka@cbs.nl" TargetMode="Externa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jpeg"/><Relationship Id="rId5" Type="http://schemas.openxmlformats.org/officeDocument/2006/relationships/hyperlink" Target="https://statswiki.unece.org/display/BST" TargetMode="External"/><Relationship Id="rId4" Type="http://schemas.openxmlformats.org/officeDocument/2006/relationships/hyperlink" Target="mailto:gerald.muriel@unece.or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Blue Sky Thinking Network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800" i="1" dirty="0" smtClean="0"/>
              <a:t>By UNECE </a:t>
            </a:r>
            <a:r>
              <a:rPr lang="en-GB" sz="2800" i="1" dirty="0" err="1" smtClean="0"/>
              <a:t>Modernstats</a:t>
            </a:r>
            <a:endParaRPr lang="en-GB" sz="2800" i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5445224"/>
            <a:ext cx="9200381" cy="1296144"/>
          </a:xfrm>
          <a:prstGeom prst="rect">
            <a:avLst/>
          </a:prstGeom>
          <a:solidFill>
            <a:schemeClr val="tx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92960"/>
            <a:ext cx="2736304" cy="533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G:\Stat\_Statistical Management and Modernisation Unit\_MCs\Blue Sky Thinking Network\images\iStock_000050107046_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461" y="5553296"/>
            <a:ext cx="110069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1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ideas floating around…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052736"/>
            <a:ext cx="8784976" cy="5184576"/>
          </a:xfrm>
        </p:spPr>
        <p:txBody>
          <a:bodyPr>
            <a:normAutofit fontScale="92500" lnSpcReduction="10000"/>
          </a:bodyPr>
          <a:lstStyle/>
          <a:p>
            <a:endParaRPr lang="en-GB" b="1" dirty="0" smtClean="0"/>
          </a:p>
          <a:p>
            <a:r>
              <a:rPr lang="en-GB" b="1" dirty="0" smtClean="0"/>
              <a:t>Methods</a:t>
            </a:r>
            <a:endParaRPr lang="en-GB" b="1" dirty="0"/>
          </a:p>
          <a:p>
            <a:pPr lvl="1"/>
            <a:r>
              <a:rPr lang="en-GB" b="1" dirty="0" smtClean="0"/>
              <a:t>Responsive data collection</a:t>
            </a:r>
          </a:p>
          <a:p>
            <a:pPr lvl="1"/>
            <a:r>
              <a:rPr lang="en-GB" b="1" dirty="0" err="1" smtClean="0"/>
              <a:t>Paradata</a:t>
            </a:r>
            <a:endParaRPr lang="en-GB" b="1" dirty="0" smtClean="0"/>
          </a:p>
          <a:p>
            <a:pPr lvl="1"/>
            <a:r>
              <a:rPr lang="en-GB" b="1" dirty="0" smtClean="0"/>
              <a:t>Confidentiality</a:t>
            </a:r>
            <a:endParaRPr lang="en-GB" dirty="0" smtClean="0"/>
          </a:p>
          <a:p>
            <a:r>
              <a:rPr lang="en-GB" b="1" dirty="0" smtClean="0"/>
              <a:t>Tools</a:t>
            </a:r>
          </a:p>
          <a:p>
            <a:pPr lvl="1"/>
            <a:r>
              <a:rPr lang="en-GB" b="1" dirty="0" smtClean="0"/>
              <a:t>Metadata driven imputation</a:t>
            </a:r>
            <a:endParaRPr lang="en-GB" dirty="0" smtClean="0"/>
          </a:p>
          <a:p>
            <a:pPr lvl="1"/>
            <a:r>
              <a:rPr lang="en-GB" b="1" dirty="0" smtClean="0"/>
              <a:t>Apps</a:t>
            </a:r>
          </a:p>
          <a:p>
            <a:pPr lvl="1"/>
            <a:r>
              <a:rPr lang="en-GB" b="1"/>
              <a:t>Crowd </a:t>
            </a:r>
            <a:r>
              <a:rPr lang="en-GB" b="1" smtClean="0"/>
              <a:t>sourcing</a:t>
            </a:r>
            <a:endParaRPr lang="en-GB" dirty="0" smtClean="0"/>
          </a:p>
          <a:p>
            <a:r>
              <a:rPr lang="en-GB" b="1" dirty="0" smtClean="0"/>
              <a:t>IT</a:t>
            </a:r>
          </a:p>
          <a:p>
            <a:pPr lvl="1"/>
            <a:r>
              <a:rPr lang="en-GB" b="1" dirty="0" smtClean="0"/>
              <a:t>Edge computing</a:t>
            </a:r>
          </a:p>
          <a:p>
            <a:pPr lvl="1"/>
            <a:r>
              <a:rPr lang="en-GB" b="1" dirty="0" smtClean="0"/>
              <a:t>Block chain</a:t>
            </a:r>
          </a:p>
          <a:p>
            <a:r>
              <a:rPr lang="en-GB" b="1" dirty="0" smtClean="0"/>
              <a:t>Products</a:t>
            </a:r>
          </a:p>
          <a:p>
            <a:pPr lvl="1"/>
            <a:r>
              <a:rPr lang="en-GB" b="1" dirty="0"/>
              <a:t>E</a:t>
            </a:r>
            <a:r>
              <a:rPr lang="en-GB" b="1" dirty="0" smtClean="0"/>
              <a:t>xperimental statistics</a:t>
            </a:r>
          </a:p>
          <a:p>
            <a:pPr lvl="1"/>
            <a:r>
              <a:rPr lang="en-GB" b="1" dirty="0"/>
              <a:t>U</a:t>
            </a:r>
            <a:r>
              <a:rPr lang="en-GB" b="1" dirty="0" smtClean="0"/>
              <a:t>rban statistics</a:t>
            </a:r>
          </a:p>
          <a:p>
            <a:endParaRPr lang="en-GB" dirty="0"/>
          </a:p>
        </p:txBody>
      </p:sp>
      <p:pic>
        <p:nvPicPr>
          <p:cNvPr id="5" name="Picture 10" descr="Image result for call detail recor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204864"/>
            <a:ext cx="182655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3593903"/>
            <a:ext cx="1836204" cy="122413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2007" y="959913"/>
            <a:ext cx="1836204" cy="1224136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821" y="4949035"/>
            <a:ext cx="2259288" cy="1129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985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you can do: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8784976" cy="4968552"/>
          </a:xfrm>
        </p:spPr>
        <p:txBody>
          <a:bodyPr>
            <a:normAutofit lnSpcReduction="10000"/>
          </a:bodyPr>
          <a:lstStyle/>
          <a:p>
            <a:pPr marL="358775" lvl="0" indent="-358775"/>
            <a:r>
              <a:rPr lang="en-GB" sz="3200" dirty="0" smtClean="0"/>
              <a:t>Join the Network</a:t>
            </a:r>
          </a:p>
          <a:p>
            <a:pPr marL="358775" lvl="0" indent="-358775"/>
            <a:r>
              <a:rPr lang="en-GB" sz="3200" dirty="0" smtClean="0"/>
              <a:t>Bring </a:t>
            </a:r>
            <a:r>
              <a:rPr lang="en-GB" sz="3200" dirty="0"/>
              <a:t>your </a:t>
            </a:r>
            <a:r>
              <a:rPr lang="en-GB" sz="3200" dirty="0" smtClean="0"/>
              <a:t>ideas</a:t>
            </a:r>
          </a:p>
          <a:p>
            <a:pPr marL="358775" lvl="0" indent="-358775"/>
            <a:r>
              <a:rPr lang="en-GB" sz="3200" dirty="0" smtClean="0"/>
              <a:t>Contribute to ideas</a:t>
            </a:r>
            <a:endParaRPr lang="en-GB" sz="3200" dirty="0"/>
          </a:p>
          <a:p>
            <a:pPr marL="358775" lvl="0" indent="-358775"/>
            <a:r>
              <a:rPr lang="en-GB" sz="3200" dirty="0" smtClean="0"/>
              <a:t>See what is happening</a:t>
            </a:r>
          </a:p>
          <a:p>
            <a:pPr marL="358775" lvl="0" indent="-358775"/>
            <a:endParaRPr lang="en-GB" sz="3200" dirty="0"/>
          </a:p>
          <a:p>
            <a:pPr marL="358775" lvl="0" indent="-358775"/>
            <a:r>
              <a:rPr lang="en-GB" sz="3200" dirty="0" smtClean="0"/>
              <a:t>Contact:</a:t>
            </a:r>
          </a:p>
          <a:p>
            <a:pPr lvl="1"/>
            <a:r>
              <a:rPr lang="en-GB" dirty="0" smtClean="0"/>
              <a:t>Innovation Manager: </a:t>
            </a:r>
            <a:r>
              <a:rPr lang="en-GB" dirty="0" err="1"/>
              <a:t>Barteld</a:t>
            </a:r>
            <a:r>
              <a:rPr lang="en-GB" dirty="0"/>
              <a:t> </a:t>
            </a:r>
            <a:r>
              <a:rPr lang="en-GB" dirty="0" err="1"/>
              <a:t>Braaksma</a:t>
            </a:r>
            <a:r>
              <a:rPr lang="en-GB" dirty="0"/>
              <a:t> (</a:t>
            </a:r>
            <a:r>
              <a:rPr lang="en-GB" dirty="0">
                <a:hlinkClick r:id="rId3"/>
              </a:rPr>
              <a:t>bbka@cbs.nl</a:t>
            </a:r>
            <a:r>
              <a:rPr lang="en-GB" dirty="0"/>
              <a:t>)</a:t>
            </a:r>
            <a:endParaRPr lang="en-GB" sz="1600" dirty="0"/>
          </a:p>
          <a:p>
            <a:pPr lvl="1"/>
            <a:r>
              <a:rPr lang="en-GB" dirty="0"/>
              <a:t>Network Support: Gerald Muriel (</a:t>
            </a:r>
            <a:r>
              <a:rPr lang="en-GB" dirty="0">
                <a:hlinkClick r:id="rId4"/>
              </a:rPr>
              <a:t>gerald.muriel@unece.org</a:t>
            </a:r>
            <a:r>
              <a:rPr lang="en-GB" dirty="0" smtClean="0"/>
              <a:t>)</a:t>
            </a:r>
          </a:p>
          <a:p>
            <a:pPr marL="358775" indent="-358775"/>
            <a:r>
              <a:rPr lang="en-GB" sz="3200" dirty="0"/>
              <a:t>Wiki platform</a:t>
            </a:r>
            <a:r>
              <a:rPr lang="en-GB" sz="3200"/>
              <a:t>: </a:t>
            </a:r>
            <a:r>
              <a:rPr lang="en-GB" sz="2800" u="sng">
                <a:hlinkClick r:id="rId5"/>
              </a:rPr>
              <a:t>https://statswiki.unece.org/display/BST</a:t>
            </a:r>
            <a:endParaRPr lang="en-GB" sz="2800"/>
          </a:p>
          <a:p>
            <a:endParaRPr lang="en-GB" sz="4400" dirty="0"/>
          </a:p>
          <a:p>
            <a:pPr lvl="1"/>
            <a:endParaRPr lang="en-GB" sz="4400" dirty="0"/>
          </a:p>
          <a:p>
            <a:endParaRPr lang="en-GB" dirty="0"/>
          </a:p>
        </p:txBody>
      </p:sp>
      <p:pic>
        <p:nvPicPr>
          <p:cNvPr id="6146" name="Picture 2" descr="G:\Stat\_Statistical Management and Modernisation Unit\_MCs\Blue Sky Thinking Network\images\iStock_000038050226_Lar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64704"/>
            <a:ext cx="2259023" cy="195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4244434"/>
              </p:ext>
            </p:extLst>
          </p:nvPr>
        </p:nvGraphicFramePr>
        <p:xfrm>
          <a:off x="6663865" y="1196752"/>
          <a:ext cx="2467456" cy="3491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Acrobat Document" r:id="rId7" imgW="4533695" imgH="6415848" progId="Acrobat.Document.DC">
                  <p:embed/>
                </p:oleObj>
              </mc:Choice>
              <mc:Fallback>
                <p:oleObj name="Acrobat Document" r:id="rId7" imgW="4533695" imgH="6415848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63865" y="1196752"/>
                        <a:ext cx="2467456" cy="34912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092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Blue Sky Thinking Network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800" i="1" dirty="0" smtClean="0"/>
              <a:t>By UNECE </a:t>
            </a:r>
            <a:r>
              <a:rPr lang="en-GB" sz="2800" i="1" dirty="0" err="1" smtClean="0"/>
              <a:t>Modernstats</a:t>
            </a:r>
            <a:endParaRPr lang="en-GB" sz="2800" i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5445224"/>
            <a:ext cx="9200381" cy="1296144"/>
          </a:xfrm>
          <a:prstGeom prst="rect">
            <a:avLst/>
          </a:prstGeom>
          <a:solidFill>
            <a:schemeClr val="tx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92960"/>
            <a:ext cx="2736304" cy="533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G:\Stat\_Statistical Management and Modernisation Unit\_MCs\Blue Sky Thinking Network\images\iStock_000050107046_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461" y="5553296"/>
            <a:ext cx="110069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70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HLG Structure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22" y="1701800"/>
            <a:ext cx="6812280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21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632848" cy="576064"/>
          </a:xfrm>
        </p:spPr>
        <p:txBody>
          <a:bodyPr/>
          <a:lstStyle/>
          <a:p>
            <a:r>
              <a:rPr lang="en-GB" dirty="0"/>
              <a:t>Why Blue Sky Thinking </a:t>
            </a:r>
            <a:r>
              <a:rPr lang="en-GB" dirty="0" smtClean="0"/>
              <a:t>Network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3429000"/>
            <a:ext cx="8784976" cy="2808312"/>
          </a:xfrm>
        </p:spPr>
        <p:txBody>
          <a:bodyPr>
            <a:normAutofit lnSpcReduction="10000"/>
          </a:bodyPr>
          <a:lstStyle/>
          <a:p>
            <a:pPr marL="358775" indent="-358775"/>
            <a:r>
              <a:rPr lang="en-GB" sz="3200" dirty="0" smtClean="0"/>
              <a:t>Innovative environment/non restrictive</a:t>
            </a:r>
          </a:p>
          <a:p>
            <a:pPr marL="358775" indent="-358775"/>
            <a:r>
              <a:rPr lang="en-GB" sz="3200" dirty="0" smtClean="0"/>
              <a:t>But aligned with HLG strategy (prevent investing/frustration</a:t>
            </a:r>
          </a:p>
          <a:p>
            <a:pPr marL="358775" indent="-358775"/>
            <a:r>
              <a:rPr lang="en-GB" sz="3200" dirty="0" smtClean="0"/>
              <a:t>Wide capabilities</a:t>
            </a:r>
          </a:p>
          <a:p>
            <a:pPr marL="358775" indent="-358775"/>
            <a:r>
              <a:rPr lang="en-GB" sz="3200" dirty="0" smtClean="0"/>
              <a:t>Replace MCs where previously such activities took place and widen …</a:t>
            </a:r>
          </a:p>
          <a:p>
            <a:endParaRPr lang="en-GB" dirty="0"/>
          </a:p>
        </p:txBody>
      </p:sp>
      <p:pic>
        <p:nvPicPr>
          <p:cNvPr id="4099" name="Picture 3" descr="L:\_blue sky thinking\Blue Sky Thinking Network\images\BTS background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64704"/>
            <a:ext cx="396044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06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BST Network to: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4744"/>
            <a:ext cx="6828080" cy="5184576"/>
          </a:xfrm>
        </p:spPr>
        <p:txBody>
          <a:bodyPr/>
          <a:lstStyle/>
          <a:p>
            <a:pPr marL="358775" lvl="0" indent="-358775"/>
            <a:r>
              <a:rPr lang="en-GB" sz="3200" dirty="0"/>
              <a:t>Identify and evaluate new opportunities </a:t>
            </a:r>
          </a:p>
          <a:p>
            <a:pPr marL="358775" lvl="0" indent="-358775"/>
            <a:r>
              <a:rPr lang="en-GB" sz="3200" dirty="0"/>
              <a:t>Generate new ideas</a:t>
            </a:r>
          </a:p>
          <a:p>
            <a:pPr marL="358775" lvl="0" indent="-358775"/>
            <a:r>
              <a:rPr lang="en-GB" sz="3200" dirty="0"/>
              <a:t>Develop concrete proposals</a:t>
            </a:r>
          </a:p>
          <a:p>
            <a:pPr marL="358775" lvl="0" indent="-358775"/>
            <a:r>
              <a:rPr lang="en-GB" sz="3200" dirty="0"/>
              <a:t>Coordinate internationally</a:t>
            </a:r>
          </a:p>
          <a:p>
            <a:pPr marL="358775" lvl="0" indent="-358775"/>
            <a:r>
              <a:rPr lang="en-GB" sz="3200" dirty="0"/>
              <a:t>Create synergy with other platforms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621771"/>
            <a:ext cx="1978548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338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Operational Procedures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7877372" cy="5328592"/>
          </a:xfrm>
        </p:spPr>
        <p:txBody>
          <a:bodyPr>
            <a:normAutofit lnSpcReduction="10000"/>
          </a:bodyPr>
          <a:lstStyle/>
          <a:p>
            <a:pPr marL="536575" indent="-357188"/>
            <a:r>
              <a:rPr lang="en-GB" sz="2800" dirty="0" smtClean="0"/>
              <a:t>Virtual community (wiki &amp; </a:t>
            </a:r>
            <a:r>
              <a:rPr lang="en-GB" sz="2800" dirty="0" err="1" smtClean="0"/>
              <a:t>webex</a:t>
            </a:r>
            <a:r>
              <a:rPr lang="en-GB" sz="2800" dirty="0" smtClean="0"/>
              <a:t>)</a:t>
            </a:r>
          </a:p>
          <a:p>
            <a:pPr marL="536575" indent="-357188"/>
            <a:r>
              <a:rPr lang="en-GB" sz="2800" dirty="0" smtClean="0"/>
              <a:t>Network members propose a new activity (with support from their office)</a:t>
            </a:r>
          </a:p>
          <a:p>
            <a:pPr marL="536575" indent="-357188"/>
            <a:r>
              <a:rPr lang="en-GB" sz="2800" dirty="0" smtClean="0"/>
              <a:t>Review by Innovation Manager (when needed advice from Executive Board)</a:t>
            </a:r>
          </a:p>
          <a:p>
            <a:pPr marL="536575" indent="-357188"/>
            <a:r>
              <a:rPr lang="en-GB" sz="2800" dirty="0" smtClean="0"/>
              <a:t>Posted between 2 weeks and 3 months to get support</a:t>
            </a:r>
          </a:p>
          <a:p>
            <a:pPr marL="536575" indent="-357188"/>
            <a:r>
              <a:rPr lang="en-GB" sz="2800" dirty="0" smtClean="0"/>
              <a:t>If one or more supporters, start evaluation project</a:t>
            </a:r>
          </a:p>
          <a:p>
            <a:pPr marL="536575" indent="-357188"/>
            <a:r>
              <a:rPr lang="en-GB" sz="2800" dirty="0" smtClean="0"/>
              <a:t>Project team set up and evaluates up to 6 month</a:t>
            </a:r>
          </a:p>
          <a:p>
            <a:pPr marL="536575" lvl="1" indent="-357188"/>
            <a:r>
              <a:rPr lang="en-GB" sz="2800" dirty="0" smtClean="0"/>
              <a:t>Funding by team members</a:t>
            </a:r>
          </a:p>
        </p:txBody>
      </p:sp>
      <p:pic>
        <p:nvPicPr>
          <p:cNvPr id="1026" name="Picture 2" descr="L:\_blue sky thinking\Blue Sky Thinking Network\images\bul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876" y="4546240"/>
            <a:ext cx="1159124" cy="164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83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784976" cy="468052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sz="3200" dirty="0" smtClean="0"/>
              <a:t>Published </a:t>
            </a:r>
            <a:r>
              <a:rPr lang="en-GB" sz="3200" dirty="0"/>
              <a:t>report (public)</a:t>
            </a:r>
          </a:p>
          <a:p>
            <a:pPr>
              <a:spcAft>
                <a:spcPts val="1200"/>
              </a:spcAft>
            </a:pPr>
            <a:r>
              <a:rPr lang="en-GB" sz="3200" dirty="0"/>
              <a:t>CSPA compliant software</a:t>
            </a:r>
          </a:p>
          <a:p>
            <a:pPr>
              <a:spcAft>
                <a:spcPts val="1200"/>
              </a:spcAft>
            </a:pPr>
            <a:r>
              <a:rPr lang="en-GB" sz="3200" dirty="0"/>
              <a:t>Proposal for further work (e.g. HLG project)</a:t>
            </a:r>
          </a:p>
          <a:p>
            <a:pPr>
              <a:spcAft>
                <a:spcPts val="1200"/>
              </a:spcAft>
            </a:pPr>
            <a:r>
              <a:rPr lang="en-GB" sz="3200" dirty="0"/>
              <a:t>Recommendation to not proceed</a:t>
            </a:r>
          </a:p>
          <a:p>
            <a:endParaRPr lang="en-GB" dirty="0"/>
          </a:p>
        </p:txBody>
      </p:sp>
      <p:pic>
        <p:nvPicPr>
          <p:cNvPr id="2050" name="Picture 2" descr="L:\_blue sky thinking\Blue Sky Thinking Network\images\Fotolia_70777997_Subscription_X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836712"/>
            <a:ext cx="23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19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 2017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Communication (presentations, flyers, website)</a:t>
            </a:r>
          </a:p>
          <a:p>
            <a:r>
              <a:rPr lang="en-GB" sz="2800" dirty="0" smtClean="0"/>
              <a:t>Recruiting network members</a:t>
            </a:r>
            <a:endParaRPr lang="en-GB" sz="2800" dirty="0"/>
          </a:p>
          <a:p>
            <a:r>
              <a:rPr lang="en-GB" sz="2800" dirty="0" smtClean="0"/>
              <a:t>Virtual </a:t>
            </a:r>
            <a:r>
              <a:rPr lang="en-GB" sz="2800" dirty="0" err="1" smtClean="0"/>
              <a:t>hackathon</a:t>
            </a:r>
            <a:endParaRPr lang="en-GB" sz="2800" dirty="0" smtClean="0"/>
          </a:p>
          <a:p>
            <a:r>
              <a:rPr lang="en-GB" sz="2800" dirty="0" smtClean="0"/>
              <a:t>Machine Learning group</a:t>
            </a:r>
          </a:p>
          <a:p>
            <a:r>
              <a:rPr lang="en-GB" sz="2800" dirty="0" smtClean="0"/>
              <a:t>Identifying further BSTN ideas (2018 work?)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3" descr="C:\CBSTEMP\USER\Temporary Internet Files\Content.Outlook\0LQNH2HR\cooperation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48158"/>
            <a:ext cx="2664296" cy="153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932004" y="1519246"/>
            <a:ext cx="3744416" cy="504056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2800" dirty="0" smtClean="0">
                <a:solidFill>
                  <a:srgbClr val="0A387A"/>
                </a:solidFill>
                <a:latin typeface="Arial"/>
              </a:rPr>
              <a:t>(</a:t>
            </a:r>
            <a:r>
              <a:rPr lang="nl-NL" sz="2800" dirty="0" err="1" smtClean="0">
                <a:solidFill>
                  <a:srgbClr val="0A387A"/>
                </a:solidFill>
                <a:latin typeface="Arial"/>
              </a:rPr>
              <a:t>You</a:t>
            </a:r>
            <a:r>
              <a:rPr lang="nl-NL" sz="2800" dirty="0" smtClean="0">
                <a:solidFill>
                  <a:srgbClr val="0A387A"/>
                </a:solidFill>
                <a:latin typeface="Arial"/>
              </a:rPr>
              <a:t> </a:t>
            </a:r>
            <a:r>
              <a:rPr lang="nl-NL" sz="2800" dirty="0">
                <a:solidFill>
                  <a:srgbClr val="0A387A"/>
                </a:solidFill>
                <a:latin typeface="Arial"/>
              </a:rPr>
              <a:t>are </a:t>
            </a:r>
            <a:r>
              <a:rPr lang="nl-NL" sz="2800" dirty="0" err="1">
                <a:solidFill>
                  <a:srgbClr val="0A387A"/>
                </a:solidFill>
                <a:latin typeface="Arial"/>
              </a:rPr>
              <a:t>still</a:t>
            </a:r>
            <a:r>
              <a:rPr lang="nl-NL" sz="2800" dirty="0">
                <a:solidFill>
                  <a:srgbClr val="0A387A"/>
                </a:solidFill>
                <a:latin typeface="Arial"/>
              </a:rPr>
              <a:t> </a:t>
            </a:r>
            <a:r>
              <a:rPr lang="nl-NL" sz="2800" dirty="0" err="1">
                <a:solidFill>
                  <a:srgbClr val="0A387A"/>
                </a:solidFill>
                <a:latin typeface="Arial"/>
              </a:rPr>
              <a:t>welcome</a:t>
            </a:r>
            <a:r>
              <a:rPr lang="nl-NL" sz="2800" dirty="0">
                <a:solidFill>
                  <a:srgbClr val="0A387A"/>
                </a:solidFill>
                <a:latin typeface="Arial"/>
              </a:rPr>
              <a:t>!)</a:t>
            </a:r>
          </a:p>
        </p:txBody>
      </p:sp>
    </p:spTree>
    <p:extLst>
      <p:ext uri="{BB962C8B-B14F-4D97-AF65-F5344CB8AC3E}">
        <p14:creationId xmlns:p14="http://schemas.microsoft.com/office/powerpoint/2010/main" val="25879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Learning (1)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Members from Canada, Finland, Italy, Netherlands, Norway</a:t>
            </a:r>
          </a:p>
          <a:p>
            <a:r>
              <a:rPr lang="en-GB" sz="2400" dirty="0" smtClean="0"/>
              <a:t>Virtual group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Four initial ideas for concrete ML activities</a:t>
            </a:r>
          </a:p>
          <a:p>
            <a:pPr lvl="1"/>
            <a:r>
              <a:rPr lang="en-GB" dirty="0" smtClean="0"/>
              <a:t>Scanner data classification</a:t>
            </a:r>
          </a:p>
          <a:p>
            <a:pPr lvl="1"/>
            <a:r>
              <a:rPr lang="en-GB" dirty="0" smtClean="0"/>
              <a:t>Extracting information from companies websites</a:t>
            </a:r>
          </a:p>
          <a:p>
            <a:pPr lvl="1"/>
            <a:r>
              <a:rPr lang="en-GB" dirty="0" smtClean="0"/>
              <a:t>ML for admin data</a:t>
            </a:r>
          </a:p>
          <a:p>
            <a:pPr lvl="1"/>
            <a:r>
              <a:rPr lang="en-GB" dirty="0" smtClean="0"/>
              <a:t>ML methodology</a:t>
            </a:r>
          </a:p>
          <a:p>
            <a:pPr marL="228600" lvl="1" indent="0">
              <a:buNone/>
            </a:pPr>
            <a:endParaRPr lang="en-GB" dirty="0" smtClean="0"/>
          </a:p>
          <a:p>
            <a:r>
              <a:rPr lang="en-GB" sz="2400" dirty="0" smtClean="0"/>
              <a:t>Small collection of relevant ML documents</a:t>
            </a:r>
            <a:endParaRPr lang="en-GB" sz="2400" dirty="0"/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492896"/>
            <a:ext cx="1978548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900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Learning (2)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Current main activity: position paper on ML for OS</a:t>
            </a:r>
          </a:p>
          <a:p>
            <a:pPr lvl="1"/>
            <a:endParaRPr lang="en-GB" sz="2400" dirty="0" smtClean="0"/>
          </a:p>
          <a:p>
            <a:pPr lvl="1"/>
            <a:r>
              <a:rPr lang="en-GB" sz="2400" dirty="0" smtClean="0"/>
              <a:t>Context</a:t>
            </a:r>
          </a:p>
          <a:p>
            <a:pPr lvl="1"/>
            <a:r>
              <a:rPr lang="en-GB" sz="2400" dirty="0" smtClean="0"/>
              <a:t>Background</a:t>
            </a:r>
          </a:p>
          <a:p>
            <a:pPr lvl="1"/>
            <a:r>
              <a:rPr lang="en-GB" sz="2400" dirty="0" smtClean="0"/>
              <a:t>Where can it be useful</a:t>
            </a:r>
          </a:p>
          <a:p>
            <a:pPr lvl="1"/>
            <a:r>
              <a:rPr lang="en-GB" sz="2400" dirty="0" smtClean="0"/>
              <a:t>Pros and cons</a:t>
            </a:r>
          </a:p>
          <a:p>
            <a:pPr lvl="1"/>
            <a:r>
              <a:rPr lang="en-GB" sz="2400" dirty="0" smtClean="0"/>
              <a:t>Relation to GSBPM</a:t>
            </a:r>
          </a:p>
          <a:p>
            <a:pPr lvl="1"/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6096" y="1673664"/>
            <a:ext cx="3295253" cy="2855886"/>
          </a:xfrm>
          <a:prstGeom prst="rect">
            <a:avLst/>
          </a:prstGeom>
        </p:spPr>
      </p:pic>
      <p:sp>
        <p:nvSpPr>
          <p:cNvPr id="6" name="Cloud Callout 1"/>
          <p:cNvSpPr/>
          <p:nvPr/>
        </p:nvSpPr>
        <p:spPr>
          <a:xfrm>
            <a:off x="2411760" y="4189090"/>
            <a:ext cx="3024336" cy="1504156"/>
          </a:xfrm>
          <a:prstGeom prst="cloudCallout">
            <a:avLst>
              <a:gd name="adj1" fmla="val 68237"/>
              <a:gd name="adj2" fmla="val -94126"/>
            </a:avLst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rgbClr val="271D6C"/>
              </a:solidFill>
            </a:endParaRPr>
          </a:p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impressive, colleague…</a:t>
            </a:r>
          </a:p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does it work in theory?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4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0</TotalTime>
  <Words>355</Words>
  <Application>Microsoft Office PowerPoint</Application>
  <PresentationFormat>On-screen Show (4:3)</PresentationFormat>
  <Paragraphs>89</Paragraphs>
  <Slides>12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HP Simplified</vt:lpstr>
      <vt:lpstr>UNECE_POTX_4x3</vt:lpstr>
      <vt:lpstr>Acrobat Document</vt:lpstr>
      <vt:lpstr>Blue Sky Thinking Network</vt:lpstr>
      <vt:lpstr>New HLG Structure</vt:lpstr>
      <vt:lpstr>Why Blue Sky Thinking Network</vt:lpstr>
      <vt:lpstr>BST Network to:</vt:lpstr>
      <vt:lpstr>Operational Procedures</vt:lpstr>
      <vt:lpstr>Outcome</vt:lpstr>
      <vt:lpstr>Activities 2017</vt:lpstr>
      <vt:lpstr>Machine Learning (1)</vt:lpstr>
      <vt:lpstr>Machine Learning (2)</vt:lpstr>
      <vt:lpstr>New ideas floating around…</vt:lpstr>
      <vt:lpstr>What you can do:</vt:lpstr>
      <vt:lpstr>Blue Sky Thinking Network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this template</dc:title>
  <dc:creator>Jean Rodriguez</dc:creator>
  <cp:lastModifiedBy>Gerald Muriel</cp:lastModifiedBy>
  <cp:revision>113</cp:revision>
  <dcterms:created xsi:type="dcterms:W3CDTF">2015-05-13T14:05:37Z</dcterms:created>
  <dcterms:modified xsi:type="dcterms:W3CDTF">2017-11-21T09:54:57Z</dcterms:modified>
</cp:coreProperties>
</file>