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15"/>
  </p:notesMasterIdLst>
  <p:sldIdLst>
    <p:sldId id="256" r:id="rId2"/>
    <p:sldId id="259" r:id="rId3"/>
    <p:sldId id="257" r:id="rId4"/>
    <p:sldId id="260" r:id="rId5"/>
    <p:sldId id="272" r:id="rId6"/>
    <p:sldId id="262" r:id="rId7"/>
    <p:sldId id="269" r:id="rId8"/>
    <p:sldId id="264" r:id="rId9"/>
    <p:sldId id="270" r:id="rId10"/>
    <p:sldId id="261" r:id="rId11"/>
    <p:sldId id="265" r:id="rId12"/>
    <p:sldId id="273" r:id="rId13"/>
    <p:sldId id="27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55" autoAdjust="0"/>
    <p:restoredTop sz="92593" autoAdjust="0"/>
  </p:normalViewPr>
  <p:slideViewPr>
    <p:cSldViewPr snapToGrid="0">
      <p:cViewPr varScale="1">
        <p:scale>
          <a:sx n="96" d="100"/>
          <a:sy n="96" d="100"/>
        </p:scale>
        <p:origin x="102" y="408"/>
      </p:cViewPr>
      <p:guideLst>
        <p:guide orient="horz" pos="2160"/>
        <p:guide pos="3840"/>
      </p:guideLst>
    </p:cSldViewPr>
  </p:slideViewPr>
  <p:notesTextViewPr>
    <p:cViewPr>
      <p:scale>
        <a:sx n="1" d="1"/>
        <a:sy n="1" d="1"/>
      </p:scale>
      <p:origin x="0" y="0"/>
    </p:cViewPr>
  </p:notesTextViewPr>
  <p:notesViewPr>
    <p:cSldViewPr snapToGrid="0">
      <p:cViewPr varScale="1">
        <p:scale>
          <a:sx n="62" d="100"/>
          <a:sy n="62" d="100"/>
        </p:scale>
        <p:origin x="169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Business</c:v>
                </c:pt>
              </c:strCache>
            </c:strRef>
          </c:tx>
          <c:spPr>
            <a:solidFill>
              <a:schemeClr val="accent1">
                <a:alpha val="85000"/>
              </a:schemeClr>
            </a:solidFill>
            <a:ln w="9525" cap="flat" cmpd="sng" algn="ctr">
              <a:solidFill>
                <a:schemeClr val="lt1">
                  <a:alpha val="50000"/>
                </a:schemeClr>
              </a:solidFill>
              <a:round/>
            </a:ln>
            <a:effectLst/>
          </c:spPr>
          <c:invertIfNegative val="0"/>
          <c:dLbls>
            <c:dLbl>
              <c:idx val="0"/>
              <c:layout/>
              <c:tx>
                <c:rich>
                  <a:bodyPr/>
                  <a:lstStyle/>
                  <a:p>
                    <a:r>
                      <a:rPr lang="en-US" smtClean="0"/>
                      <a:t>Pre</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1"/>
              <c:layout/>
              <c:tx>
                <c:rich>
                  <a:bodyPr/>
                  <a:lstStyle/>
                  <a:p>
                    <a:r>
                      <a:rPr lang="en-US" smtClean="0"/>
                      <a:t>Early</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2"/>
              <c:layout/>
              <c:tx>
                <c:rich>
                  <a:bodyPr/>
                  <a:lstStyle/>
                  <a:p>
                    <a:r>
                      <a:rPr lang="en-US" smtClean="0"/>
                      <a:t>Pre</a:t>
                    </a:r>
                    <a:endParaRPr lang="en-US"/>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3"/>
              <c:layout/>
              <c:tx>
                <c:rich>
                  <a:bodyPr/>
                  <a:lstStyle/>
                  <a:p>
                    <a:r>
                      <a:rPr lang="en-US" smtClean="0"/>
                      <a:t>Early</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GAMSO</c:v>
                </c:pt>
                <c:pt idx="1">
                  <c:v>GSBPM</c:v>
                </c:pt>
                <c:pt idx="2">
                  <c:v>GSIM</c:v>
                </c:pt>
                <c:pt idx="3">
                  <c:v>CSPA</c:v>
                </c:pt>
              </c:strCache>
            </c:strRef>
          </c:cat>
          <c:val>
            <c:numRef>
              <c:f>Sheet1!$B$2:$B$5</c:f>
              <c:numCache>
                <c:formatCode>General</c:formatCode>
                <c:ptCount val="4"/>
                <c:pt idx="0">
                  <c:v>2</c:v>
                </c:pt>
                <c:pt idx="1">
                  <c:v>3</c:v>
                </c:pt>
                <c:pt idx="2">
                  <c:v>2</c:v>
                </c:pt>
                <c:pt idx="3">
                  <c:v>3</c:v>
                </c:pt>
              </c:numCache>
            </c:numRef>
          </c:val>
        </c:ser>
        <c:ser>
          <c:idx val="1"/>
          <c:order val="1"/>
          <c:tx>
            <c:strRef>
              <c:f>Sheet1!$C$1</c:f>
              <c:strCache>
                <c:ptCount val="1"/>
                <c:pt idx="0">
                  <c:v>Methods</c:v>
                </c:pt>
              </c:strCache>
            </c:strRef>
          </c:tx>
          <c:spPr>
            <a:solidFill>
              <a:schemeClr val="accent2">
                <a:alpha val="85000"/>
              </a:schemeClr>
            </a:solidFill>
            <a:ln w="9525" cap="flat" cmpd="sng" algn="ctr">
              <a:solidFill>
                <a:schemeClr val="lt1">
                  <a:alpha val="50000"/>
                </a:schemeClr>
              </a:solidFill>
              <a:round/>
            </a:ln>
            <a:effectLst/>
          </c:spPr>
          <c:invertIfNegative val="0"/>
          <c:dLbls>
            <c:dLbl>
              <c:idx val="0"/>
              <c:layout/>
              <c:tx>
                <c:rich>
                  <a:bodyPr/>
                  <a:lstStyle/>
                  <a:p>
                    <a:r>
                      <a:rPr lang="en-US" smtClean="0"/>
                      <a:t>Pre</a:t>
                    </a:r>
                    <a:endParaRPr lang="en-US"/>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1"/>
              <c:layout/>
              <c:tx>
                <c:rich>
                  <a:bodyPr/>
                  <a:lstStyle/>
                  <a:p>
                    <a:r>
                      <a:rPr lang="en-US" smtClean="0"/>
                      <a:t>Early</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2"/>
              <c:layout/>
              <c:tx>
                <c:rich>
                  <a:bodyPr/>
                  <a:lstStyle/>
                  <a:p>
                    <a:r>
                      <a:rPr lang="en-US" smtClean="0"/>
                      <a:t>Initial</a:t>
                    </a:r>
                    <a:endParaRPr lang="en-US"/>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3"/>
              <c:layout/>
              <c:tx>
                <c:rich>
                  <a:bodyPr/>
                  <a:lstStyle/>
                  <a:p>
                    <a:r>
                      <a:rPr lang="en-US" smtClean="0"/>
                      <a:t>Pre</a:t>
                    </a:r>
                    <a:endParaRPr lang="en-US"/>
                  </a:p>
                </c:rich>
              </c:tx>
              <c:dLblPos val="in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GAMSO</c:v>
                </c:pt>
                <c:pt idx="1">
                  <c:v>GSBPM</c:v>
                </c:pt>
                <c:pt idx="2">
                  <c:v>GSIM</c:v>
                </c:pt>
                <c:pt idx="3">
                  <c:v>CSPA</c:v>
                </c:pt>
              </c:strCache>
            </c:strRef>
          </c:cat>
          <c:val>
            <c:numRef>
              <c:f>Sheet1!$C$2:$C$5</c:f>
              <c:numCache>
                <c:formatCode>General</c:formatCode>
                <c:ptCount val="4"/>
                <c:pt idx="0">
                  <c:v>2</c:v>
                </c:pt>
                <c:pt idx="1">
                  <c:v>3</c:v>
                </c:pt>
                <c:pt idx="2">
                  <c:v>1</c:v>
                </c:pt>
                <c:pt idx="3">
                  <c:v>2</c:v>
                </c:pt>
              </c:numCache>
            </c:numRef>
          </c:val>
        </c:ser>
        <c:ser>
          <c:idx val="2"/>
          <c:order val="2"/>
          <c:tx>
            <c:strRef>
              <c:f>Sheet1!$D$1</c:f>
              <c:strCache>
                <c:ptCount val="1"/>
                <c:pt idx="0">
                  <c:v>Information</c:v>
                </c:pt>
              </c:strCache>
            </c:strRef>
          </c:tx>
          <c:spPr>
            <a:solidFill>
              <a:schemeClr val="accent3">
                <a:alpha val="85000"/>
              </a:schemeClr>
            </a:solidFill>
            <a:ln w="9525" cap="flat" cmpd="sng" algn="ctr">
              <a:solidFill>
                <a:schemeClr val="lt1">
                  <a:alpha val="50000"/>
                </a:schemeClr>
              </a:solidFill>
              <a:round/>
            </a:ln>
            <a:effectLst/>
          </c:spPr>
          <c:invertIfNegative val="0"/>
          <c:dLbls>
            <c:dLbl>
              <c:idx val="0"/>
              <c:layout/>
              <c:tx>
                <c:rich>
                  <a:bodyPr/>
                  <a:lstStyle/>
                  <a:p>
                    <a:r>
                      <a:rPr lang="en-US" smtClean="0"/>
                      <a:t>Early</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1"/>
              <c:layout/>
              <c:tx>
                <c:rich>
                  <a:bodyPr/>
                  <a:lstStyle/>
                  <a:p>
                    <a:r>
                      <a:rPr lang="en-US" smtClean="0"/>
                      <a:t>Early</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2"/>
              <c:layout/>
              <c:tx>
                <c:rich>
                  <a:bodyPr/>
                  <a:lstStyle/>
                  <a:p>
                    <a:r>
                      <a:rPr lang="en-US" smtClean="0"/>
                      <a:t>Early</a:t>
                    </a:r>
                    <a:endParaRPr lang="en-US"/>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3"/>
              <c:layout/>
              <c:tx>
                <c:rich>
                  <a:bodyPr/>
                  <a:lstStyle/>
                  <a:p>
                    <a:r>
                      <a:rPr lang="en-US" smtClean="0"/>
                      <a:t>Early</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GAMSO</c:v>
                </c:pt>
                <c:pt idx="1">
                  <c:v>GSBPM</c:v>
                </c:pt>
                <c:pt idx="2">
                  <c:v>GSIM</c:v>
                </c:pt>
                <c:pt idx="3">
                  <c:v>CSPA</c:v>
                </c:pt>
              </c:strCache>
            </c:strRef>
          </c:cat>
          <c:val>
            <c:numRef>
              <c:f>Sheet1!$D$2:$D$5</c:f>
              <c:numCache>
                <c:formatCode>General</c:formatCode>
                <c:ptCount val="4"/>
                <c:pt idx="0">
                  <c:v>3</c:v>
                </c:pt>
                <c:pt idx="1">
                  <c:v>3</c:v>
                </c:pt>
                <c:pt idx="2">
                  <c:v>3</c:v>
                </c:pt>
                <c:pt idx="3">
                  <c:v>3</c:v>
                </c:pt>
              </c:numCache>
            </c:numRef>
          </c:val>
        </c:ser>
        <c:ser>
          <c:idx val="3"/>
          <c:order val="3"/>
          <c:tx>
            <c:strRef>
              <c:f>Sheet1!$E$1</c:f>
              <c:strCache>
                <c:ptCount val="1"/>
                <c:pt idx="0">
                  <c:v>Applications</c:v>
                </c:pt>
              </c:strCache>
            </c:strRef>
          </c:tx>
          <c:spPr>
            <a:solidFill>
              <a:schemeClr val="accent4">
                <a:alpha val="85000"/>
              </a:schemeClr>
            </a:solidFill>
            <a:ln w="9525" cap="flat" cmpd="sng" algn="ctr">
              <a:solidFill>
                <a:schemeClr val="lt1">
                  <a:alpha val="50000"/>
                </a:schemeClr>
              </a:solidFill>
              <a:round/>
            </a:ln>
            <a:effectLst/>
          </c:spPr>
          <c:invertIfNegative val="0"/>
          <c:dLbls>
            <c:dLbl>
              <c:idx val="0"/>
              <c:layout/>
              <c:tx>
                <c:rich>
                  <a:bodyPr/>
                  <a:lstStyle/>
                  <a:p>
                    <a:r>
                      <a:rPr lang="en-US" smtClean="0"/>
                      <a:t>Early</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1"/>
              <c:layout/>
              <c:tx>
                <c:rich>
                  <a:bodyPr/>
                  <a:lstStyle/>
                  <a:p>
                    <a:r>
                      <a:rPr lang="en-US" smtClean="0"/>
                      <a:t>Pre</a:t>
                    </a:r>
                    <a:endParaRPr lang="en-US"/>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2"/>
              <c:layout/>
              <c:tx>
                <c:rich>
                  <a:bodyPr/>
                  <a:lstStyle/>
                  <a:p>
                    <a:r>
                      <a:rPr lang="en-US" smtClean="0"/>
                      <a:t>Initial</a:t>
                    </a:r>
                    <a:endParaRPr lang="en-US"/>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3"/>
              <c:layout/>
              <c:tx>
                <c:rich>
                  <a:bodyPr/>
                  <a:lstStyle/>
                  <a:p>
                    <a:r>
                      <a:rPr lang="en-US" smtClean="0"/>
                      <a:t>Early</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GAMSO</c:v>
                </c:pt>
                <c:pt idx="1">
                  <c:v>GSBPM</c:v>
                </c:pt>
                <c:pt idx="2">
                  <c:v>GSIM</c:v>
                </c:pt>
                <c:pt idx="3">
                  <c:v>CSPA</c:v>
                </c:pt>
              </c:strCache>
            </c:strRef>
          </c:cat>
          <c:val>
            <c:numRef>
              <c:f>Sheet1!$E$2:$E$5</c:f>
              <c:numCache>
                <c:formatCode>General</c:formatCode>
                <c:ptCount val="4"/>
                <c:pt idx="0">
                  <c:v>3</c:v>
                </c:pt>
                <c:pt idx="1">
                  <c:v>2</c:v>
                </c:pt>
                <c:pt idx="2">
                  <c:v>1</c:v>
                </c:pt>
                <c:pt idx="3">
                  <c:v>3</c:v>
                </c:pt>
              </c:numCache>
            </c:numRef>
          </c:val>
        </c:ser>
        <c:ser>
          <c:idx val="4"/>
          <c:order val="4"/>
          <c:tx>
            <c:strRef>
              <c:f>Sheet1!$F$1</c:f>
              <c:strCache>
                <c:ptCount val="1"/>
                <c:pt idx="0">
                  <c:v>Technology</c:v>
                </c:pt>
              </c:strCache>
            </c:strRef>
          </c:tx>
          <c:spPr>
            <a:solidFill>
              <a:schemeClr val="accent5">
                <a:alpha val="85000"/>
              </a:schemeClr>
            </a:solidFill>
            <a:ln w="9525" cap="flat" cmpd="sng" algn="ctr">
              <a:solidFill>
                <a:schemeClr val="lt1">
                  <a:alpha val="50000"/>
                </a:schemeClr>
              </a:solidFill>
              <a:round/>
            </a:ln>
            <a:effectLst/>
          </c:spPr>
          <c:invertIfNegative val="0"/>
          <c:dLbls>
            <c:dLbl>
              <c:idx val="0"/>
              <c:layout/>
              <c:tx>
                <c:rich>
                  <a:bodyPr/>
                  <a:lstStyle/>
                  <a:p>
                    <a:r>
                      <a:rPr lang="en-US" smtClean="0"/>
                      <a:t>Early</a:t>
                    </a:r>
                    <a:endParaRPr lang="en-US"/>
                  </a:p>
                </c:rich>
              </c:tx>
              <c:dLblPos val="inEnd"/>
              <c:showLegendKey val="0"/>
              <c:showVal val="1"/>
              <c:showCatName val="0"/>
              <c:showSerName val="0"/>
              <c:showPercent val="0"/>
              <c:showBubbleSize val="0"/>
              <c:extLst>
                <c:ext xmlns:c15="http://schemas.microsoft.com/office/drawing/2012/chart" uri="{CE6537A1-D6FC-4f65-9D91-7224C49458BB}">
                  <c15:layout/>
                </c:ext>
              </c:extLst>
            </c:dLbl>
            <c:dLbl>
              <c:idx val="3"/>
              <c:layout/>
              <c:tx>
                <c:rich>
                  <a:bodyPr/>
                  <a:lstStyle/>
                  <a:p>
                    <a:r>
                      <a:rPr lang="en-US" smtClean="0"/>
                      <a:t>Pre</a:t>
                    </a:r>
                    <a:endParaRPr lang="en-US"/>
                  </a:p>
                </c:rich>
              </c:tx>
              <c:dLblPos val="in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GAMSO</c:v>
                </c:pt>
                <c:pt idx="1">
                  <c:v>GSBPM</c:v>
                </c:pt>
                <c:pt idx="2">
                  <c:v>GSIM</c:v>
                </c:pt>
                <c:pt idx="3">
                  <c:v>CSPA</c:v>
                </c:pt>
              </c:strCache>
            </c:strRef>
          </c:cat>
          <c:val>
            <c:numRef>
              <c:f>Sheet1!$F$2:$F$5</c:f>
              <c:numCache>
                <c:formatCode>General</c:formatCode>
                <c:ptCount val="4"/>
                <c:pt idx="0">
                  <c:v>3</c:v>
                </c:pt>
                <c:pt idx="3">
                  <c:v>2</c:v>
                </c:pt>
              </c:numCache>
            </c:numRef>
          </c:val>
        </c:ser>
        <c:dLbls>
          <c:dLblPos val="inEnd"/>
          <c:showLegendKey val="0"/>
          <c:showVal val="1"/>
          <c:showCatName val="0"/>
          <c:showSerName val="0"/>
          <c:showPercent val="0"/>
          <c:showBubbleSize val="0"/>
        </c:dLbls>
        <c:gapWidth val="65"/>
        <c:axId val="344933960"/>
        <c:axId val="344930432"/>
      </c:barChart>
      <c:catAx>
        <c:axId val="34493396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44930432"/>
        <c:crosses val="autoZero"/>
        <c:auto val="1"/>
        <c:lblAlgn val="ctr"/>
        <c:lblOffset val="100"/>
        <c:noMultiLvlLbl val="0"/>
      </c:catAx>
      <c:valAx>
        <c:axId val="34493043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44933960"/>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3242C7-20C5-4D20-A69F-B8DDD68B532B}" type="doc">
      <dgm:prSet loTypeId="urn:microsoft.com/office/officeart/2005/8/layout/hProcess3" loCatId="process" qsTypeId="urn:microsoft.com/office/officeart/2005/8/quickstyle/simple1" qsCatId="simple" csTypeId="urn:microsoft.com/office/officeart/2005/8/colors/accent1_2" csCatId="accent1" phldr="1"/>
      <dgm:spPr/>
    </dgm:pt>
    <dgm:pt modelId="{53DFA2B3-D79D-4A67-8CA5-E7034B8462BB}">
      <dgm:prSet phldrT="[Text]" custT="1"/>
      <dgm:spPr/>
      <dgm:t>
        <a:bodyPr/>
        <a:lstStyle/>
        <a:p>
          <a:r>
            <a:rPr lang="en-GB" sz="1600" dirty="0" smtClean="0"/>
            <a:t>Within each dimension, different organisations may have different </a:t>
          </a:r>
          <a:r>
            <a:rPr lang="en-GB" sz="1600" b="1" i="1" dirty="0" smtClean="0"/>
            <a:t>levels</a:t>
          </a:r>
          <a:r>
            <a:rPr lang="en-GB" sz="1600" dirty="0" smtClean="0"/>
            <a:t> of maturity</a:t>
          </a:r>
          <a:endParaRPr lang="en-CA" sz="1600" dirty="0"/>
        </a:p>
      </dgm:t>
    </dgm:pt>
    <dgm:pt modelId="{8FCC9314-1B5E-48BF-9A5F-93E84D3908DD}" type="parTrans" cxnId="{C27377C9-D7D2-43C2-B9BD-B59E41868D58}">
      <dgm:prSet/>
      <dgm:spPr/>
      <dgm:t>
        <a:bodyPr/>
        <a:lstStyle/>
        <a:p>
          <a:endParaRPr lang="en-CA"/>
        </a:p>
      </dgm:t>
    </dgm:pt>
    <dgm:pt modelId="{FBECFBF1-7600-4089-A832-45E87AA35108}" type="sibTrans" cxnId="{C27377C9-D7D2-43C2-B9BD-B59E41868D58}">
      <dgm:prSet/>
      <dgm:spPr/>
      <dgm:t>
        <a:bodyPr/>
        <a:lstStyle/>
        <a:p>
          <a:endParaRPr lang="en-CA"/>
        </a:p>
      </dgm:t>
    </dgm:pt>
    <dgm:pt modelId="{C9FB197A-E23F-4AB2-A115-F9118AED6C69}" type="pres">
      <dgm:prSet presAssocID="{573242C7-20C5-4D20-A69F-B8DDD68B532B}" presName="Name0" presStyleCnt="0">
        <dgm:presLayoutVars>
          <dgm:dir/>
          <dgm:animLvl val="lvl"/>
          <dgm:resizeHandles val="exact"/>
        </dgm:presLayoutVars>
      </dgm:prSet>
      <dgm:spPr/>
    </dgm:pt>
    <dgm:pt modelId="{EF13574E-D1CD-4727-BD58-9D4575BA216A}" type="pres">
      <dgm:prSet presAssocID="{573242C7-20C5-4D20-A69F-B8DDD68B532B}" presName="dummy" presStyleCnt="0"/>
      <dgm:spPr/>
    </dgm:pt>
    <dgm:pt modelId="{8C4F1C67-A003-4681-A6C0-98EC5D18F4EF}" type="pres">
      <dgm:prSet presAssocID="{573242C7-20C5-4D20-A69F-B8DDD68B532B}" presName="linH" presStyleCnt="0"/>
      <dgm:spPr/>
    </dgm:pt>
    <dgm:pt modelId="{2D1F0D7E-E962-44F3-97EB-C78BFBE4A731}" type="pres">
      <dgm:prSet presAssocID="{573242C7-20C5-4D20-A69F-B8DDD68B532B}" presName="padding1" presStyleCnt="0"/>
      <dgm:spPr/>
    </dgm:pt>
    <dgm:pt modelId="{A707B2E1-6771-42A0-B47D-F6AE4E2CDC0D}" type="pres">
      <dgm:prSet presAssocID="{53DFA2B3-D79D-4A67-8CA5-E7034B8462BB}" presName="linV" presStyleCnt="0"/>
      <dgm:spPr/>
    </dgm:pt>
    <dgm:pt modelId="{F4E45AA9-F2C5-4874-9C26-EA6CF6EC608C}" type="pres">
      <dgm:prSet presAssocID="{53DFA2B3-D79D-4A67-8CA5-E7034B8462BB}" presName="spVertical1" presStyleCnt="0"/>
      <dgm:spPr/>
    </dgm:pt>
    <dgm:pt modelId="{E5A9555A-2EB8-403F-A97E-EB1B052B245F}" type="pres">
      <dgm:prSet presAssocID="{53DFA2B3-D79D-4A67-8CA5-E7034B8462BB}" presName="parTx" presStyleLbl="revTx" presStyleIdx="0" presStyleCnt="1" custAng="1975612">
        <dgm:presLayoutVars>
          <dgm:chMax val="0"/>
          <dgm:chPref val="0"/>
          <dgm:bulletEnabled val="1"/>
        </dgm:presLayoutVars>
      </dgm:prSet>
      <dgm:spPr/>
      <dgm:t>
        <a:bodyPr/>
        <a:lstStyle/>
        <a:p>
          <a:endParaRPr lang="en-CA"/>
        </a:p>
      </dgm:t>
    </dgm:pt>
    <dgm:pt modelId="{9DC9F88B-0916-49D2-B602-7D68AE9A23E6}" type="pres">
      <dgm:prSet presAssocID="{53DFA2B3-D79D-4A67-8CA5-E7034B8462BB}" presName="spVertical2" presStyleCnt="0"/>
      <dgm:spPr/>
    </dgm:pt>
    <dgm:pt modelId="{D343A4E3-F484-42F7-B063-FBE5BE8A6A32}" type="pres">
      <dgm:prSet presAssocID="{53DFA2B3-D79D-4A67-8CA5-E7034B8462BB}" presName="spVertical3" presStyleCnt="0"/>
      <dgm:spPr/>
    </dgm:pt>
    <dgm:pt modelId="{391E236F-1372-44E1-8B69-700BF0A878D9}" type="pres">
      <dgm:prSet presAssocID="{573242C7-20C5-4D20-A69F-B8DDD68B532B}" presName="padding2" presStyleCnt="0"/>
      <dgm:spPr/>
    </dgm:pt>
    <dgm:pt modelId="{01AFB6CB-0AAD-4215-BF38-7352E99E39C4}" type="pres">
      <dgm:prSet presAssocID="{573242C7-20C5-4D20-A69F-B8DDD68B532B}" presName="negArrow" presStyleCnt="0"/>
      <dgm:spPr/>
    </dgm:pt>
    <dgm:pt modelId="{C5F586FA-4078-4444-A78A-06336BC20528}" type="pres">
      <dgm:prSet presAssocID="{573242C7-20C5-4D20-A69F-B8DDD68B532B}" presName="backgroundArrow" presStyleLbl="node1" presStyleIdx="0" presStyleCnt="1" custAng="12753976" custScaleX="91553" custScaleY="54405" custLinFactNeighborX="1386" custLinFactNeighborY="24854"/>
      <dgm:spPr/>
      <dgm:t>
        <a:bodyPr/>
        <a:lstStyle/>
        <a:p>
          <a:endParaRPr lang="en-CA"/>
        </a:p>
      </dgm:t>
    </dgm:pt>
  </dgm:ptLst>
  <dgm:cxnLst>
    <dgm:cxn modelId="{03854BD6-4D91-4769-89D2-CF761DA38E04}" type="presOf" srcId="{573242C7-20C5-4D20-A69F-B8DDD68B532B}" destId="{C9FB197A-E23F-4AB2-A115-F9118AED6C69}" srcOrd="0" destOrd="0" presId="urn:microsoft.com/office/officeart/2005/8/layout/hProcess3"/>
    <dgm:cxn modelId="{C27377C9-D7D2-43C2-B9BD-B59E41868D58}" srcId="{573242C7-20C5-4D20-A69F-B8DDD68B532B}" destId="{53DFA2B3-D79D-4A67-8CA5-E7034B8462BB}" srcOrd="0" destOrd="0" parTransId="{8FCC9314-1B5E-48BF-9A5F-93E84D3908DD}" sibTransId="{FBECFBF1-7600-4089-A832-45E87AA35108}"/>
    <dgm:cxn modelId="{E9756DAA-10E5-4AB4-A360-25ED18873142}" type="presOf" srcId="{53DFA2B3-D79D-4A67-8CA5-E7034B8462BB}" destId="{E5A9555A-2EB8-403F-A97E-EB1B052B245F}" srcOrd="0" destOrd="0" presId="urn:microsoft.com/office/officeart/2005/8/layout/hProcess3"/>
    <dgm:cxn modelId="{32409C96-E62C-43EA-8444-D9DF7140C433}" type="presParOf" srcId="{C9FB197A-E23F-4AB2-A115-F9118AED6C69}" destId="{EF13574E-D1CD-4727-BD58-9D4575BA216A}" srcOrd="0" destOrd="0" presId="urn:microsoft.com/office/officeart/2005/8/layout/hProcess3"/>
    <dgm:cxn modelId="{AF3C28D9-A931-4841-9725-4083C0D02F57}" type="presParOf" srcId="{C9FB197A-E23F-4AB2-A115-F9118AED6C69}" destId="{8C4F1C67-A003-4681-A6C0-98EC5D18F4EF}" srcOrd="1" destOrd="0" presId="urn:microsoft.com/office/officeart/2005/8/layout/hProcess3"/>
    <dgm:cxn modelId="{D97E77ED-F4AB-46BD-B400-FA80D480D3F2}" type="presParOf" srcId="{8C4F1C67-A003-4681-A6C0-98EC5D18F4EF}" destId="{2D1F0D7E-E962-44F3-97EB-C78BFBE4A731}" srcOrd="0" destOrd="0" presId="urn:microsoft.com/office/officeart/2005/8/layout/hProcess3"/>
    <dgm:cxn modelId="{7D30DE5F-FE33-4B3D-A158-CEB18335CDB9}" type="presParOf" srcId="{8C4F1C67-A003-4681-A6C0-98EC5D18F4EF}" destId="{A707B2E1-6771-42A0-B47D-F6AE4E2CDC0D}" srcOrd="1" destOrd="0" presId="urn:microsoft.com/office/officeart/2005/8/layout/hProcess3"/>
    <dgm:cxn modelId="{D1B6B003-5BC5-47CB-B365-F7AF0F02D80D}" type="presParOf" srcId="{A707B2E1-6771-42A0-B47D-F6AE4E2CDC0D}" destId="{F4E45AA9-F2C5-4874-9C26-EA6CF6EC608C}" srcOrd="0" destOrd="0" presId="urn:microsoft.com/office/officeart/2005/8/layout/hProcess3"/>
    <dgm:cxn modelId="{B152D1CA-F94C-4437-AA15-901F07E1EB7C}" type="presParOf" srcId="{A707B2E1-6771-42A0-B47D-F6AE4E2CDC0D}" destId="{E5A9555A-2EB8-403F-A97E-EB1B052B245F}" srcOrd="1" destOrd="0" presId="urn:microsoft.com/office/officeart/2005/8/layout/hProcess3"/>
    <dgm:cxn modelId="{CDF9A32C-3CC7-401C-9E39-369A4F4B118E}" type="presParOf" srcId="{A707B2E1-6771-42A0-B47D-F6AE4E2CDC0D}" destId="{9DC9F88B-0916-49D2-B602-7D68AE9A23E6}" srcOrd="2" destOrd="0" presId="urn:microsoft.com/office/officeart/2005/8/layout/hProcess3"/>
    <dgm:cxn modelId="{3B41F718-710D-4D08-988B-7E72B04EA2B9}" type="presParOf" srcId="{A707B2E1-6771-42A0-B47D-F6AE4E2CDC0D}" destId="{D343A4E3-F484-42F7-B063-FBE5BE8A6A32}" srcOrd="3" destOrd="0" presId="urn:microsoft.com/office/officeart/2005/8/layout/hProcess3"/>
    <dgm:cxn modelId="{A7DC3443-00B4-44DE-BD1C-EE067D1B7F75}" type="presParOf" srcId="{8C4F1C67-A003-4681-A6C0-98EC5D18F4EF}" destId="{391E236F-1372-44E1-8B69-700BF0A878D9}" srcOrd="2" destOrd="0" presId="urn:microsoft.com/office/officeart/2005/8/layout/hProcess3"/>
    <dgm:cxn modelId="{E43DA2E7-1A44-49DA-B5B9-B843BD18BB14}" type="presParOf" srcId="{8C4F1C67-A003-4681-A6C0-98EC5D18F4EF}" destId="{01AFB6CB-0AAD-4215-BF38-7352E99E39C4}" srcOrd="3" destOrd="0" presId="urn:microsoft.com/office/officeart/2005/8/layout/hProcess3"/>
    <dgm:cxn modelId="{DCE2D8E2-8096-4883-8F58-94C9B6A7D0D9}" type="presParOf" srcId="{8C4F1C67-A003-4681-A6C0-98EC5D18F4EF}" destId="{C5F586FA-4078-4444-A78A-06336BC20528}" srcOrd="4"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4F2B18-A3C4-4998-8251-7269E8021A7E}" type="doc">
      <dgm:prSet loTypeId="urn:microsoft.com/office/officeart/2005/8/layout/hProcess3" loCatId="process" qsTypeId="urn:microsoft.com/office/officeart/2005/8/quickstyle/simple1" qsCatId="simple" csTypeId="urn:microsoft.com/office/officeart/2005/8/colors/accent1_2" csCatId="accent1" phldr="1"/>
      <dgm:spPr/>
    </dgm:pt>
    <dgm:pt modelId="{7CFA5C8C-1520-4B54-9386-AEBE51B84F4A}">
      <dgm:prSet phldrT="[Text]"/>
      <dgm:spPr/>
      <dgm:t>
        <a:bodyPr/>
        <a:lstStyle/>
        <a:p>
          <a:r>
            <a:rPr lang="en-CA" dirty="0" smtClean="0"/>
            <a:t>There are a number of distinct </a:t>
          </a:r>
          <a:r>
            <a:rPr lang="en-CA" b="1" i="1" dirty="0" smtClean="0"/>
            <a:t>dimensions</a:t>
          </a:r>
          <a:endParaRPr lang="en-CA" b="1" i="1" dirty="0"/>
        </a:p>
      </dgm:t>
    </dgm:pt>
    <dgm:pt modelId="{752E0363-E8EA-4572-B67B-3C20F2E1BAF0}" type="parTrans" cxnId="{BF5C4889-E862-477F-B0BC-EB6C518C25D4}">
      <dgm:prSet/>
      <dgm:spPr/>
      <dgm:t>
        <a:bodyPr/>
        <a:lstStyle/>
        <a:p>
          <a:endParaRPr lang="en-CA"/>
        </a:p>
      </dgm:t>
    </dgm:pt>
    <dgm:pt modelId="{4F0504B2-0289-49A3-B687-B8A8160F2BAA}" type="sibTrans" cxnId="{BF5C4889-E862-477F-B0BC-EB6C518C25D4}">
      <dgm:prSet/>
      <dgm:spPr/>
      <dgm:t>
        <a:bodyPr/>
        <a:lstStyle/>
        <a:p>
          <a:endParaRPr lang="en-CA"/>
        </a:p>
      </dgm:t>
    </dgm:pt>
    <dgm:pt modelId="{A29D6C27-F8CA-4FE5-B90A-C1BA90D08EC7}" type="pres">
      <dgm:prSet presAssocID="{4A4F2B18-A3C4-4998-8251-7269E8021A7E}" presName="Name0" presStyleCnt="0">
        <dgm:presLayoutVars>
          <dgm:dir/>
          <dgm:animLvl val="lvl"/>
          <dgm:resizeHandles val="exact"/>
        </dgm:presLayoutVars>
      </dgm:prSet>
      <dgm:spPr/>
    </dgm:pt>
    <dgm:pt modelId="{D900D993-C622-4AA1-A606-B0E480826A34}" type="pres">
      <dgm:prSet presAssocID="{4A4F2B18-A3C4-4998-8251-7269E8021A7E}" presName="dummy" presStyleCnt="0"/>
      <dgm:spPr/>
    </dgm:pt>
    <dgm:pt modelId="{0AD9AFF1-77EB-48A0-9586-E8B828ABDA42}" type="pres">
      <dgm:prSet presAssocID="{4A4F2B18-A3C4-4998-8251-7269E8021A7E}" presName="linH" presStyleCnt="0"/>
      <dgm:spPr/>
    </dgm:pt>
    <dgm:pt modelId="{E40969EC-3BF7-4BB2-B5D9-74E1EBB8564A}" type="pres">
      <dgm:prSet presAssocID="{4A4F2B18-A3C4-4998-8251-7269E8021A7E}" presName="padding1" presStyleCnt="0"/>
      <dgm:spPr/>
    </dgm:pt>
    <dgm:pt modelId="{BFFE7371-4030-4D93-A6E0-A0006AB9EC80}" type="pres">
      <dgm:prSet presAssocID="{7CFA5C8C-1520-4B54-9386-AEBE51B84F4A}" presName="linV" presStyleCnt="0"/>
      <dgm:spPr/>
    </dgm:pt>
    <dgm:pt modelId="{C229AB06-FA45-4BF5-9FBF-3B1CD7C9ACA2}" type="pres">
      <dgm:prSet presAssocID="{7CFA5C8C-1520-4B54-9386-AEBE51B84F4A}" presName="spVertical1" presStyleCnt="0"/>
      <dgm:spPr/>
    </dgm:pt>
    <dgm:pt modelId="{A012DB37-757C-4C59-BE74-55457BC8A628}" type="pres">
      <dgm:prSet presAssocID="{7CFA5C8C-1520-4B54-9386-AEBE51B84F4A}" presName="parTx" presStyleLbl="revTx" presStyleIdx="0" presStyleCnt="1" custAng="0" custLinFactNeighborX="4390" custLinFactNeighborY="-41261">
        <dgm:presLayoutVars>
          <dgm:chMax val="0"/>
          <dgm:chPref val="0"/>
          <dgm:bulletEnabled val="1"/>
        </dgm:presLayoutVars>
      </dgm:prSet>
      <dgm:spPr/>
      <dgm:t>
        <a:bodyPr/>
        <a:lstStyle/>
        <a:p>
          <a:endParaRPr lang="en-CA"/>
        </a:p>
      </dgm:t>
    </dgm:pt>
    <dgm:pt modelId="{2ED28CC6-46EA-4E80-B6C0-7E7B2365C584}" type="pres">
      <dgm:prSet presAssocID="{7CFA5C8C-1520-4B54-9386-AEBE51B84F4A}" presName="spVertical2" presStyleCnt="0"/>
      <dgm:spPr/>
    </dgm:pt>
    <dgm:pt modelId="{7298FA4E-93C0-483E-9F92-08C5A12CB778}" type="pres">
      <dgm:prSet presAssocID="{7CFA5C8C-1520-4B54-9386-AEBE51B84F4A}" presName="spVertical3" presStyleCnt="0"/>
      <dgm:spPr/>
    </dgm:pt>
    <dgm:pt modelId="{7E87E4CD-5AE1-4FAE-8884-287A30BA1B6E}" type="pres">
      <dgm:prSet presAssocID="{4A4F2B18-A3C4-4998-8251-7269E8021A7E}" presName="padding2" presStyleCnt="0"/>
      <dgm:spPr/>
    </dgm:pt>
    <dgm:pt modelId="{1385D957-8995-44A3-91D4-098EC72ECC6F}" type="pres">
      <dgm:prSet presAssocID="{4A4F2B18-A3C4-4998-8251-7269E8021A7E}" presName="negArrow" presStyleCnt="0"/>
      <dgm:spPr/>
    </dgm:pt>
    <dgm:pt modelId="{C6F21F9A-0058-439A-AE61-B859B7D138E5}" type="pres">
      <dgm:prSet presAssocID="{4A4F2B18-A3C4-4998-8251-7269E8021A7E}" presName="backgroundArrow" presStyleLbl="node1" presStyleIdx="0" presStyleCnt="1" custAng="10800000" custLinFactNeighborX="-1260" custLinFactNeighborY="-13330"/>
      <dgm:spPr/>
    </dgm:pt>
  </dgm:ptLst>
  <dgm:cxnLst>
    <dgm:cxn modelId="{2D179F76-3632-428C-84E8-C75980441334}" type="presOf" srcId="{4A4F2B18-A3C4-4998-8251-7269E8021A7E}" destId="{A29D6C27-F8CA-4FE5-B90A-C1BA90D08EC7}" srcOrd="0" destOrd="0" presId="urn:microsoft.com/office/officeart/2005/8/layout/hProcess3"/>
    <dgm:cxn modelId="{10DA0A0C-255C-4349-A98A-105A7193FBAA}" type="presOf" srcId="{7CFA5C8C-1520-4B54-9386-AEBE51B84F4A}" destId="{A012DB37-757C-4C59-BE74-55457BC8A628}" srcOrd="0" destOrd="0" presId="urn:microsoft.com/office/officeart/2005/8/layout/hProcess3"/>
    <dgm:cxn modelId="{BF5C4889-E862-477F-B0BC-EB6C518C25D4}" srcId="{4A4F2B18-A3C4-4998-8251-7269E8021A7E}" destId="{7CFA5C8C-1520-4B54-9386-AEBE51B84F4A}" srcOrd="0" destOrd="0" parTransId="{752E0363-E8EA-4572-B67B-3C20F2E1BAF0}" sibTransId="{4F0504B2-0289-49A3-B687-B8A8160F2BAA}"/>
    <dgm:cxn modelId="{93A52084-95DE-4913-ACFF-70C3A0E77415}" type="presParOf" srcId="{A29D6C27-F8CA-4FE5-B90A-C1BA90D08EC7}" destId="{D900D993-C622-4AA1-A606-B0E480826A34}" srcOrd="0" destOrd="0" presId="urn:microsoft.com/office/officeart/2005/8/layout/hProcess3"/>
    <dgm:cxn modelId="{1888AF4B-FAC1-477E-869F-5A23C47DA2FC}" type="presParOf" srcId="{A29D6C27-F8CA-4FE5-B90A-C1BA90D08EC7}" destId="{0AD9AFF1-77EB-48A0-9586-E8B828ABDA42}" srcOrd="1" destOrd="0" presId="urn:microsoft.com/office/officeart/2005/8/layout/hProcess3"/>
    <dgm:cxn modelId="{C6E858AC-7D1A-4885-973E-AA5A072827D5}" type="presParOf" srcId="{0AD9AFF1-77EB-48A0-9586-E8B828ABDA42}" destId="{E40969EC-3BF7-4BB2-B5D9-74E1EBB8564A}" srcOrd="0" destOrd="0" presId="urn:microsoft.com/office/officeart/2005/8/layout/hProcess3"/>
    <dgm:cxn modelId="{0CD64CBF-65BF-4753-9D2F-3D1467D14587}" type="presParOf" srcId="{0AD9AFF1-77EB-48A0-9586-E8B828ABDA42}" destId="{BFFE7371-4030-4D93-A6E0-A0006AB9EC80}" srcOrd="1" destOrd="0" presId="urn:microsoft.com/office/officeart/2005/8/layout/hProcess3"/>
    <dgm:cxn modelId="{93BF0D18-8C82-4DCF-8A65-86129BA310C5}" type="presParOf" srcId="{BFFE7371-4030-4D93-A6E0-A0006AB9EC80}" destId="{C229AB06-FA45-4BF5-9FBF-3B1CD7C9ACA2}" srcOrd="0" destOrd="0" presId="urn:microsoft.com/office/officeart/2005/8/layout/hProcess3"/>
    <dgm:cxn modelId="{757285C8-B23B-470C-AA3F-0F6EF2B7A502}" type="presParOf" srcId="{BFFE7371-4030-4D93-A6E0-A0006AB9EC80}" destId="{A012DB37-757C-4C59-BE74-55457BC8A628}" srcOrd="1" destOrd="0" presId="urn:microsoft.com/office/officeart/2005/8/layout/hProcess3"/>
    <dgm:cxn modelId="{5CB294F6-E49B-42C4-913F-43D343BACA8A}" type="presParOf" srcId="{BFFE7371-4030-4D93-A6E0-A0006AB9EC80}" destId="{2ED28CC6-46EA-4E80-B6C0-7E7B2365C584}" srcOrd="2" destOrd="0" presId="urn:microsoft.com/office/officeart/2005/8/layout/hProcess3"/>
    <dgm:cxn modelId="{F7398812-917A-4AB5-AFE4-C2F43A56F43C}" type="presParOf" srcId="{BFFE7371-4030-4D93-A6E0-A0006AB9EC80}" destId="{7298FA4E-93C0-483E-9F92-08C5A12CB778}" srcOrd="3" destOrd="0" presId="urn:microsoft.com/office/officeart/2005/8/layout/hProcess3"/>
    <dgm:cxn modelId="{F28E1F20-5BA3-4272-8484-BDDF3824E093}" type="presParOf" srcId="{0AD9AFF1-77EB-48A0-9586-E8B828ABDA42}" destId="{7E87E4CD-5AE1-4FAE-8884-287A30BA1B6E}" srcOrd="2" destOrd="0" presId="urn:microsoft.com/office/officeart/2005/8/layout/hProcess3"/>
    <dgm:cxn modelId="{BAA1F99F-C7A9-48BC-BDAB-455B77FBD20E}" type="presParOf" srcId="{0AD9AFF1-77EB-48A0-9586-E8B828ABDA42}" destId="{1385D957-8995-44A3-91D4-098EC72ECC6F}" srcOrd="3" destOrd="0" presId="urn:microsoft.com/office/officeart/2005/8/layout/hProcess3"/>
    <dgm:cxn modelId="{48FA8435-7D97-4FC9-B13D-6CFC7D78D351}" type="presParOf" srcId="{0AD9AFF1-77EB-48A0-9586-E8B828ABDA42}" destId="{C6F21F9A-0058-439A-AE61-B859B7D138E5}" srcOrd="4"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397564-6C0C-463D-8FDB-F910B2D98105}"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CA"/>
        </a:p>
      </dgm:t>
    </dgm:pt>
    <dgm:pt modelId="{E4924178-2ABC-4FE5-B243-7D0F4B7941BD}">
      <dgm:prSet phldrT="[Text]"/>
      <dgm:spPr/>
      <dgm:t>
        <a:bodyPr/>
        <a:lstStyle/>
        <a:p>
          <a:r>
            <a:rPr lang="en-CA" dirty="0" smtClean="0"/>
            <a:t> Feedback</a:t>
          </a:r>
          <a:endParaRPr lang="en-CA" dirty="0"/>
        </a:p>
      </dgm:t>
    </dgm:pt>
    <dgm:pt modelId="{0EFF390F-7835-4400-9DC8-5B73420D07D2}" type="parTrans" cxnId="{0037376F-3FF1-4692-967F-7AF943AE874B}">
      <dgm:prSet/>
      <dgm:spPr/>
      <dgm:t>
        <a:bodyPr/>
        <a:lstStyle/>
        <a:p>
          <a:endParaRPr lang="en-CA"/>
        </a:p>
      </dgm:t>
    </dgm:pt>
    <dgm:pt modelId="{86C7996B-55E6-4FEE-9505-DED9110F94A6}" type="sibTrans" cxnId="{0037376F-3FF1-4692-967F-7AF943AE874B}">
      <dgm:prSet/>
      <dgm:spPr/>
      <dgm:t>
        <a:bodyPr/>
        <a:lstStyle/>
        <a:p>
          <a:endParaRPr lang="en-CA"/>
        </a:p>
      </dgm:t>
    </dgm:pt>
    <dgm:pt modelId="{DDE43C37-95A8-41E0-8512-0331D5B2DFB3}">
      <dgm:prSet phldrT="[Text]"/>
      <dgm:spPr/>
      <dgm:t>
        <a:bodyPr/>
        <a:lstStyle/>
        <a:p>
          <a:r>
            <a:rPr lang="en-CA" dirty="0" smtClean="0"/>
            <a:t> Better product!</a:t>
          </a:r>
          <a:endParaRPr lang="en-CA" dirty="0"/>
        </a:p>
      </dgm:t>
    </dgm:pt>
    <dgm:pt modelId="{6C98EF06-FAB3-4095-AA4C-265E24B8F0A5}" type="parTrans" cxnId="{DAF4981D-11AC-4DFB-BDC6-0642B6AB16D4}">
      <dgm:prSet/>
      <dgm:spPr/>
      <dgm:t>
        <a:bodyPr/>
        <a:lstStyle/>
        <a:p>
          <a:endParaRPr lang="en-CA"/>
        </a:p>
      </dgm:t>
    </dgm:pt>
    <dgm:pt modelId="{1E250F2D-B3E4-4B7B-A883-A227EA36B3C4}" type="sibTrans" cxnId="{DAF4981D-11AC-4DFB-BDC6-0642B6AB16D4}">
      <dgm:prSet/>
      <dgm:spPr/>
      <dgm:t>
        <a:bodyPr/>
        <a:lstStyle/>
        <a:p>
          <a:endParaRPr lang="en-CA"/>
        </a:p>
      </dgm:t>
    </dgm:pt>
    <dgm:pt modelId="{8068D3BF-5A93-49A7-87DE-ADF49C4F88B1}">
      <dgm:prSet phldrT="[Text]"/>
      <dgm:spPr/>
      <dgm:t>
        <a:bodyPr/>
        <a:lstStyle/>
        <a:p>
          <a:r>
            <a:rPr lang="en-CA" dirty="0" smtClean="0"/>
            <a:t> Ideas</a:t>
          </a:r>
          <a:endParaRPr lang="en-CA" dirty="0"/>
        </a:p>
      </dgm:t>
    </dgm:pt>
    <dgm:pt modelId="{0163D941-C9B3-487F-B7CC-1F52E1CEA0FE}" type="sibTrans" cxnId="{FB199443-87F1-41D9-A11E-3795A085AB5E}">
      <dgm:prSet/>
      <dgm:spPr/>
      <dgm:t>
        <a:bodyPr/>
        <a:lstStyle/>
        <a:p>
          <a:endParaRPr lang="en-CA"/>
        </a:p>
      </dgm:t>
    </dgm:pt>
    <dgm:pt modelId="{E714DE68-60C8-452E-993A-DFE9BD41758B}" type="parTrans" cxnId="{FB199443-87F1-41D9-A11E-3795A085AB5E}">
      <dgm:prSet/>
      <dgm:spPr/>
      <dgm:t>
        <a:bodyPr/>
        <a:lstStyle/>
        <a:p>
          <a:endParaRPr lang="en-CA"/>
        </a:p>
      </dgm:t>
    </dgm:pt>
    <dgm:pt modelId="{1DF0B229-1E51-42FC-B35B-0D0AE077C1C9}" type="pres">
      <dgm:prSet presAssocID="{61397564-6C0C-463D-8FDB-F910B2D98105}" presName="Name0" presStyleCnt="0">
        <dgm:presLayoutVars>
          <dgm:chMax val="7"/>
          <dgm:chPref val="7"/>
          <dgm:dir/>
          <dgm:animLvl val="lvl"/>
        </dgm:presLayoutVars>
      </dgm:prSet>
      <dgm:spPr/>
      <dgm:t>
        <a:bodyPr/>
        <a:lstStyle/>
        <a:p>
          <a:endParaRPr lang="en-CA"/>
        </a:p>
      </dgm:t>
    </dgm:pt>
    <dgm:pt modelId="{62F4A413-31E7-4AC3-9E61-975E827BE155}" type="pres">
      <dgm:prSet presAssocID="{8068D3BF-5A93-49A7-87DE-ADF49C4F88B1}" presName="Accent1" presStyleCnt="0"/>
      <dgm:spPr/>
    </dgm:pt>
    <dgm:pt modelId="{F62DC6FE-16FC-4E18-9314-3BB1A0AD1F8E}" type="pres">
      <dgm:prSet presAssocID="{8068D3BF-5A93-49A7-87DE-ADF49C4F88B1}" presName="Accent" presStyleLbl="node1" presStyleIdx="0" presStyleCnt="3"/>
      <dgm:spPr/>
    </dgm:pt>
    <dgm:pt modelId="{B45425FA-D782-4E8E-AC04-DDA7390B0424}" type="pres">
      <dgm:prSet presAssocID="{8068D3BF-5A93-49A7-87DE-ADF49C4F88B1}" presName="Parent1" presStyleLbl="revTx" presStyleIdx="0" presStyleCnt="3">
        <dgm:presLayoutVars>
          <dgm:chMax val="1"/>
          <dgm:chPref val="1"/>
          <dgm:bulletEnabled val="1"/>
        </dgm:presLayoutVars>
      </dgm:prSet>
      <dgm:spPr/>
      <dgm:t>
        <a:bodyPr/>
        <a:lstStyle/>
        <a:p>
          <a:endParaRPr lang="en-CA"/>
        </a:p>
      </dgm:t>
    </dgm:pt>
    <dgm:pt modelId="{C8E83BE3-2D09-4C08-9217-84D5A15BD78B}" type="pres">
      <dgm:prSet presAssocID="{E4924178-2ABC-4FE5-B243-7D0F4B7941BD}" presName="Accent2" presStyleCnt="0"/>
      <dgm:spPr/>
    </dgm:pt>
    <dgm:pt modelId="{0077210A-43F4-43FD-B931-2A37250DDC2D}" type="pres">
      <dgm:prSet presAssocID="{E4924178-2ABC-4FE5-B243-7D0F4B7941BD}" presName="Accent" presStyleLbl="node1" presStyleIdx="1" presStyleCnt="3"/>
      <dgm:spPr/>
    </dgm:pt>
    <dgm:pt modelId="{D8218C29-7B31-4CF4-94D1-0F882FC3F719}" type="pres">
      <dgm:prSet presAssocID="{E4924178-2ABC-4FE5-B243-7D0F4B7941BD}" presName="Parent2" presStyleLbl="revTx" presStyleIdx="1" presStyleCnt="3" custLinFactNeighborY="-38233">
        <dgm:presLayoutVars>
          <dgm:chMax val="1"/>
          <dgm:chPref val="1"/>
          <dgm:bulletEnabled val="1"/>
        </dgm:presLayoutVars>
      </dgm:prSet>
      <dgm:spPr/>
      <dgm:t>
        <a:bodyPr/>
        <a:lstStyle/>
        <a:p>
          <a:endParaRPr lang="en-CA"/>
        </a:p>
      </dgm:t>
    </dgm:pt>
    <dgm:pt modelId="{B55EFCF0-D171-4E73-BCF2-DDE53B5CA776}" type="pres">
      <dgm:prSet presAssocID="{DDE43C37-95A8-41E0-8512-0331D5B2DFB3}" presName="Accent3" presStyleCnt="0"/>
      <dgm:spPr/>
    </dgm:pt>
    <dgm:pt modelId="{76499FA8-CA97-46E1-8170-A80A6E19282C}" type="pres">
      <dgm:prSet presAssocID="{DDE43C37-95A8-41E0-8512-0331D5B2DFB3}" presName="Accent" presStyleLbl="node1" presStyleIdx="2" presStyleCnt="3"/>
      <dgm:spPr/>
    </dgm:pt>
    <dgm:pt modelId="{CDBDB87B-D993-4625-8CF7-55A23AC27762}" type="pres">
      <dgm:prSet presAssocID="{DDE43C37-95A8-41E0-8512-0331D5B2DFB3}" presName="Parent3" presStyleLbl="revTx" presStyleIdx="2" presStyleCnt="3">
        <dgm:presLayoutVars>
          <dgm:chMax val="1"/>
          <dgm:chPref val="1"/>
          <dgm:bulletEnabled val="1"/>
        </dgm:presLayoutVars>
      </dgm:prSet>
      <dgm:spPr/>
      <dgm:t>
        <a:bodyPr/>
        <a:lstStyle/>
        <a:p>
          <a:endParaRPr lang="en-CA"/>
        </a:p>
      </dgm:t>
    </dgm:pt>
  </dgm:ptLst>
  <dgm:cxnLst>
    <dgm:cxn modelId="{C23E9758-D395-4B43-AF70-2E239F15417A}" type="presOf" srcId="{61397564-6C0C-463D-8FDB-F910B2D98105}" destId="{1DF0B229-1E51-42FC-B35B-0D0AE077C1C9}" srcOrd="0" destOrd="0" presId="urn:microsoft.com/office/officeart/2009/layout/CircleArrowProcess"/>
    <dgm:cxn modelId="{FB199443-87F1-41D9-A11E-3795A085AB5E}" srcId="{61397564-6C0C-463D-8FDB-F910B2D98105}" destId="{8068D3BF-5A93-49A7-87DE-ADF49C4F88B1}" srcOrd="0" destOrd="0" parTransId="{E714DE68-60C8-452E-993A-DFE9BD41758B}" sibTransId="{0163D941-C9B3-487F-B7CC-1F52E1CEA0FE}"/>
    <dgm:cxn modelId="{DAF4981D-11AC-4DFB-BDC6-0642B6AB16D4}" srcId="{61397564-6C0C-463D-8FDB-F910B2D98105}" destId="{DDE43C37-95A8-41E0-8512-0331D5B2DFB3}" srcOrd="2" destOrd="0" parTransId="{6C98EF06-FAB3-4095-AA4C-265E24B8F0A5}" sibTransId="{1E250F2D-B3E4-4B7B-A883-A227EA36B3C4}"/>
    <dgm:cxn modelId="{EC142C41-B084-4B93-8F42-31650F793B6D}" type="presOf" srcId="{DDE43C37-95A8-41E0-8512-0331D5B2DFB3}" destId="{CDBDB87B-D993-4625-8CF7-55A23AC27762}" srcOrd="0" destOrd="0" presId="urn:microsoft.com/office/officeart/2009/layout/CircleArrowProcess"/>
    <dgm:cxn modelId="{0037376F-3FF1-4692-967F-7AF943AE874B}" srcId="{61397564-6C0C-463D-8FDB-F910B2D98105}" destId="{E4924178-2ABC-4FE5-B243-7D0F4B7941BD}" srcOrd="1" destOrd="0" parTransId="{0EFF390F-7835-4400-9DC8-5B73420D07D2}" sibTransId="{86C7996B-55E6-4FEE-9505-DED9110F94A6}"/>
    <dgm:cxn modelId="{1A124B43-3CCC-4FA5-BA64-94DEC3C68994}" type="presOf" srcId="{E4924178-2ABC-4FE5-B243-7D0F4B7941BD}" destId="{D8218C29-7B31-4CF4-94D1-0F882FC3F719}" srcOrd="0" destOrd="0" presId="urn:microsoft.com/office/officeart/2009/layout/CircleArrowProcess"/>
    <dgm:cxn modelId="{B0123061-C4D9-4B0E-B5B8-FAFB56CFC0AF}" type="presOf" srcId="{8068D3BF-5A93-49A7-87DE-ADF49C4F88B1}" destId="{B45425FA-D782-4E8E-AC04-DDA7390B0424}" srcOrd="0" destOrd="0" presId="urn:microsoft.com/office/officeart/2009/layout/CircleArrowProcess"/>
    <dgm:cxn modelId="{FD0A442A-B57D-469C-AD4D-C3AD54940D90}" type="presParOf" srcId="{1DF0B229-1E51-42FC-B35B-0D0AE077C1C9}" destId="{62F4A413-31E7-4AC3-9E61-975E827BE155}" srcOrd="0" destOrd="0" presId="urn:microsoft.com/office/officeart/2009/layout/CircleArrowProcess"/>
    <dgm:cxn modelId="{3AC3A3F2-8872-49B3-ABA8-FDB86AAE4A53}" type="presParOf" srcId="{62F4A413-31E7-4AC3-9E61-975E827BE155}" destId="{F62DC6FE-16FC-4E18-9314-3BB1A0AD1F8E}" srcOrd="0" destOrd="0" presId="urn:microsoft.com/office/officeart/2009/layout/CircleArrowProcess"/>
    <dgm:cxn modelId="{08EBF680-AF9A-4FE2-92D3-BB788BEABDD0}" type="presParOf" srcId="{1DF0B229-1E51-42FC-B35B-0D0AE077C1C9}" destId="{B45425FA-D782-4E8E-AC04-DDA7390B0424}" srcOrd="1" destOrd="0" presId="urn:microsoft.com/office/officeart/2009/layout/CircleArrowProcess"/>
    <dgm:cxn modelId="{455A1C1F-F8FB-407F-A576-29414BCC66B1}" type="presParOf" srcId="{1DF0B229-1E51-42FC-B35B-0D0AE077C1C9}" destId="{C8E83BE3-2D09-4C08-9217-84D5A15BD78B}" srcOrd="2" destOrd="0" presId="urn:microsoft.com/office/officeart/2009/layout/CircleArrowProcess"/>
    <dgm:cxn modelId="{6294F7C8-04B0-4B1C-8475-BFFC9E6C7E23}" type="presParOf" srcId="{C8E83BE3-2D09-4C08-9217-84D5A15BD78B}" destId="{0077210A-43F4-43FD-B931-2A37250DDC2D}" srcOrd="0" destOrd="0" presId="urn:microsoft.com/office/officeart/2009/layout/CircleArrowProcess"/>
    <dgm:cxn modelId="{20977EB1-640F-49A5-9ACC-3499724F381B}" type="presParOf" srcId="{1DF0B229-1E51-42FC-B35B-0D0AE077C1C9}" destId="{D8218C29-7B31-4CF4-94D1-0F882FC3F719}" srcOrd="3" destOrd="0" presId="urn:microsoft.com/office/officeart/2009/layout/CircleArrowProcess"/>
    <dgm:cxn modelId="{8D579232-D41D-4EB2-858B-21A91962BA79}" type="presParOf" srcId="{1DF0B229-1E51-42FC-B35B-0D0AE077C1C9}" destId="{B55EFCF0-D171-4E73-BCF2-DDE53B5CA776}" srcOrd="4" destOrd="0" presId="urn:microsoft.com/office/officeart/2009/layout/CircleArrowProcess"/>
    <dgm:cxn modelId="{BE42C87B-2C33-4F96-B0D6-B35BC5EA2B82}" type="presParOf" srcId="{B55EFCF0-D171-4E73-BCF2-DDE53B5CA776}" destId="{76499FA8-CA97-46E1-8170-A80A6E19282C}" srcOrd="0" destOrd="0" presId="urn:microsoft.com/office/officeart/2009/layout/CircleArrowProcess"/>
    <dgm:cxn modelId="{886F9EC3-3D70-4727-98CF-947126CF5E6C}" type="presParOf" srcId="{1DF0B229-1E51-42FC-B35B-0D0AE077C1C9}" destId="{CDBDB87B-D993-4625-8CF7-55A23AC27762}"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F586FA-4078-4444-A78A-06336BC20528}">
      <dsp:nvSpPr>
        <dsp:cNvPr id="0" name=""/>
        <dsp:cNvSpPr/>
      </dsp:nvSpPr>
      <dsp:spPr>
        <a:xfrm rot="12753976">
          <a:off x="58963" y="791451"/>
          <a:ext cx="3894877" cy="1997751"/>
        </a:xfrm>
        <a:prstGeom prst="rightArrow">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9555A-2EB8-403F-A97E-EB1B052B245F}">
      <dsp:nvSpPr>
        <dsp:cNvPr id="0" name=""/>
        <dsp:cNvSpPr/>
      </dsp:nvSpPr>
      <dsp:spPr>
        <a:xfrm rot="1975612">
          <a:off x="343163" y="922203"/>
          <a:ext cx="3485645" cy="18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GB" sz="1600" kern="1200" dirty="0" smtClean="0"/>
            <a:t>Within each dimension, different organisations may have different </a:t>
          </a:r>
          <a:r>
            <a:rPr lang="en-GB" sz="1600" b="1" i="1" kern="1200" dirty="0" smtClean="0"/>
            <a:t>levels</a:t>
          </a:r>
          <a:r>
            <a:rPr lang="en-GB" sz="1600" kern="1200" dirty="0" smtClean="0"/>
            <a:t> of maturity</a:t>
          </a:r>
          <a:endParaRPr lang="en-CA" sz="1600" kern="1200" dirty="0"/>
        </a:p>
      </dsp:txBody>
      <dsp:txXfrm>
        <a:off x="343163" y="922203"/>
        <a:ext cx="3485645" cy="1836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21F9A-0058-439A-AE61-B859B7D138E5}">
      <dsp:nvSpPr>
        <dsp:cNvPr id="0" name=""/>
        <dsp:cNvSpPr/>
      </dsp:nvSpPr>
      <dsp:spPr>
        <a:xfrm rot="10800000">
          <a:off x="0" y="690014"/>
          <a:ext cx="3841679" cy="1500608"/>
        </a:xfrm>
        <a:prstGeom prst="rightArrow">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12DB37-757C-4C59-BE74-55457BC8A628}">
      <dsp:nvSpPr>
        <dsp:cNvPr id="0" name=""/>
        <dsp:cNvSpPr/>
      </dsp:nvSpPr>
      <dsp:spPr>
        <a:xfrm>
          <a:off x="448066" y="1110405"/>
          <a:ext cx="3147625" cy="750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CA" sz="1600" kern="1200" dirty="0" smtClean="0"/>
            <a:t>There are a number of distinct </a:t>
          </a:r>
          <a:r>
            <a:rPr lang="en-CA" sz="1600" b="1" i="1" kern="1200" dirty="0" smtClean="0"/>
            <a:t>dimensions</a:t>
          </a:r>
          <a:endParaRPr lang="en-CA" sz="1600" b="1" i="1" kern="1200" dirty="0"/>
        </a:p>
      </dsp:txBody>
      <dsp:txXfrm>
        <a:off x="448066" y="1110405"/>
        <a:ext cx="3147625" cy="7503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2DC6FE-16FC-4E18-9314-3BB1A0AD1F8E}">
      <dsp:nvSpPr>
        <dsp:cNvPr id="0" name=""/>
        <dsp:cNvSpPr/>
      </dsp:nvSpPr>
      <dsp:spPr>
        <a:xfrm>
          <a:off x="731733" y="401164"/>
          <a:ext cx="1266324" cy="1266517"/>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5425FA-D782-4E8E-AC04-DDA7390B0424}">
      <dsp:nvSpPr>
        <dsp:cNvPr id="0" name=""/>
        <dsp:cNvSpPr/>
      </dsp:nvSpPr>
      <dsp:spPr>
        <a:xfrm>
          <a:off x="1011633" y="858415"/>
          <a:ext cx="703672" cy="351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CA" sz="1200" kern="1200" dirty="0" smtClean="0"/>
            <a:t> Ideas</a:t>
          </a:r>
          <a:endParaRPr lang="en-CA" sz="1200" kern="1200" dirty="0"/>
        </a:p>
      </dsp:txBody>
      <dsp:txXfrm>
        <a:off x="1011633" y="858415"/>
        <a:ext cx="703672" cy="351751"/>
      </dsp:txXfrm>
    </dsp:sp>
    <dsp:sp modelId="{0077210A-43F4-43FD-B931-2A37250DDC2D}">
      <dsp:nvSpPr>
        <dsp:cNvPr id="0" name=""/>
        <dsp:cNvSpPr/>
      </dsp:nvSpPr>
      <dsp:spPr>
        <a:xfrm>
          <a:off x="380016" y="1128872"/>
          <a:ext cx="1266324" cy="1266517"/>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218C29-7B31-4CF4-94D1-0F882FC3F719}">
      <dsp:nvSpPr>
        <dsp:cNvPr id="0" name=""/>
        <dsp:cNvSpPr/>
      </dsp:nvSpPr>
      <dsp:spPr>
        <a:xfrm>
          <a:off x="661342" y="1455847"/>
          <a:ext cx="703672" cy="351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CA" sz="1200" kern="1200" dirty="0" smtClean="0"/>
            <a:t> Feedback</a:t>
          </a:r>
          <a:endParaRPr lang="en-CA" sz="1200" kern="1200" dirty="0"/>
        </a:p>
      </dsp:txBody>
      <dsp:txXfrm>
        <a:off x="661342" y="1455847"/>
        <a:ext cx="703672" cy="351751"/>
      </dsp:txXfrm>
    </dsp:sp>
    <dsp:sp modelId="{76499FA8-CA97-46E1-8170-A80A6E19282C}">
      <dsp:nvSpPr>
        <dsp:cNvPr id="0" name=""/>
        <dsp:cNvSpPr/>
      </dsp:nvSpPr>
      <dsp:spPr>
        <a:xfrm>
          <a:off x="821862" y="1943663"/>
          <a:ext cx="1087969" cy="1088405"/>
        </a:xfrm>
        <a:prstGeom prst="blockArc">
          <a:avLst>
            <a:gd name="adj1" fmla="val 13500000"/>
            <a:gd name="adj2" fmla="val 10800000"/>
            <a:gd name="adj3" fmla="val 1274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BDB87B-D993-4625-8CF7-55A23AC27762}">
      <dsp:nvSpPr>
        <dsp:cNvPr id="0" name=""/>
        <dsp:cNvSpPr/>
      </dsp:nvSpPr>
      <dsp:spPr>
        <a:xfrm>
          <a:off x="1013297" y="2323303"/>
          <a:ext cx="703672" cy="351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CA" sz="1200" kern="1200" dirty="0" smtClean="0"/>
            <a:t> Better product!</a:t>
          </a:r>
          <a:endParaRPr lang="en-CA" sz="1200" kern="1200" dirty="0"/>
        </a:p>
      </dsp:txBody>
      <dsp:txXfrm>
        <a:off x="1013297" y="2323303"/>
        <a:ext cx="703672" cy="35175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C1960-991C-4837-ACF9-3D8757893024}" type="datetimeFigureOut">
              <a:rPr lang="en-CA" smtClean="0"/>
              <a:t>2016-08-30</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BBD46D-8F2F-4293-9256-7AE3237DF010}" type="slidenum">
              <a:rPr lang="en-CA" smtClean="0"/>
              <a:t>‹#›</a:t>
            </a:fld>
            <a:endParaRPr lang="en-CA"/>
          </a:p>
        </p:txBody>
      </p:sp>
    </p:spTree>
    <p:extLst>
      <p:ext uri="{BB962C8B-B14F-4D97-AF65-F5344CB8AC3E}">
        <p14:creationId xmlns:p14="http://schemas.microsoft.com/office/powerpoint/2010/main" val="246340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8BBD46D-8F2F-4293-9256-7AE3237DF010}" type="slidenum">
              <a:rPr lang="en-CA" smtClean="0"/>
              <a:t>1</a:t>
            </a:fld>
            <a:endParaRPr lang="en-CA"/>
          </a:p>
        </p:txBody>
      </p:sp>
    </p:spTree>
    <p:extLst>
      <p:ext uri="{BB962C8B-B14F-4D97-AF65-F5344CB8AC3E}">
        <p14:creationId xmlns:p14="http://schemas.microsoft.com/office/powerpoint/2010/main" val="330426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5</a:t>
            </a:fld>
            <a:endParaRPr lang="en-CA"/>
          </a:p>
        </p:txBody>
      </p:sp>
    </p:spTree>
    <p:extLst>
      <p:ext uri="{BB962C8B-B14F-4D97-AF65-F5344CB8AC3E}">
        <p14:creationId xmlns:p14="http://schemas.microsoft.com/office/powerpoint/2010/main" val="3487833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8BBD46D-8F2F-4293-9256-7AE3237DF010}" type="slidenum">
              <a:rPr lang="en-CA" smtClean="0"/>
              <a:t>6</a:t>
            </a:fld>
            <a:endParaRPr lang="en-CA"/>
          </a:p>
        </p:txBody>
      </p:sp>
    </p:spTree>
    <p:extLst>
      <p:ext uri="{BB962C8B-B14F-4D97-AF65-F5344CB8AC3E}">
        <p14:creationId xmlns:p14="http://schemas.microsoft.com/office/powerpoint/2010/main" val="3417682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solidFill>
                  <a:schemeClr val="tx1">
                    <a:lumMod val="95000"/>
                    <a:lumOff val="5000"/>
                  </a:schemeClr>
                </a:solidFill>
              </a:rPr>
              <a:t>Level </a:t>
            </a:r>
            <a:r>
              <a:rPr lang="en-GB" sz="1400" dirty="0">
                <a:solidFill>
                  <a:schemeClr val="tx1">
                    <a:lumMod val="95000"/>
                    <a:lumOff val="5000"/>
                  </a:schemeClr>
                </a:solidFill>
              </a:rPr>
              <a:t>names and descriptions, Dimension names and descriptions</a:t>
            </a:r>
            <a:endParaRPr lang="en-CA" sz="1400" dirty="0">
              <a:solidFill>
                <a:schemeClr val="tx1">
                  <a:lumMod val="95000"/>
                  <a:lumOff val="5000"/>
                </a:schemeClr>
              </a:solidFill>
            </a:endParaRPr>
          </a:p>
          <a:p>
            <a:pPr lvl="2"/>
            <a:r>
              <a:rPr lang="en-GB" sz="1400" dirty="0">
                <a:solidFill>
                  <a:schemeClr val="tx1">
                    <a:lumMod val="95000"/>
                    <a:lumOff val="5000"/>
                  </a:schemeClr>
                </a:solidFill>
              </a:rPr>
              <a:t>Are the descriptions easy to understand? </a:t>
            </a:r>
          </a:p>
          <a:p>
            <a:pPr lvl="2"/>
            <a:r>
              <a:rPr lang="en-GB" sz="1400" dirty="0">
                <a:solidFill>
                  <a:schemeClr val="tx1">
                    <a:lumMod val="95000"/>
                    <a:lumOff val="5000"/>
                  </a:schemeClr>
                </a:solidFill>
              </a:rPr>
              <a:t>Are the Levels and Dimensions sufficiently distinct?</a:t>
            </a:r>
          </a:p>
          <a:p>
            <a:r>
              <a:rPr lang="en-GB" sz="1400" dirty="0">
                <a:solidFill>
                  <a:schemeClr val="tx1">
                    <a:lumMod val="95000"/>
                    <a:lumOff val="5000"/>
                  </a:schemeClr>
                </a:solidFill>
              </a:rPr>
              <a:t>Were there any self-assessment criteria that were </a:t>
            </a:r>
            <a:r>
              <a:rPr lang="en-GB" sz="1400" b="1" dirty="0">
                <a:solidFill>
                  <a:schemeClr val="tx1">
                    <a:lumMod val="95000"/>
                    <a:lumOff val="5000"/>
                  </a:schemeClr>
                </a:solidFill>
              </a:rPr>
              <a:t>particularly difficult to understand</a:t>
            </a:r>
            <a:r>
              <a:rPr lang="en-GB" sz="1400" dirty="0">
                <a:solidFill>
                  <a:schemeClr val="tx1">
                    <a:lumMod val="95000"/>
                    <a:lumOff val="5000"/>
                  </a:schemeClr>
                </a:solidFill>
              </a:rPr>
              <a:t>?</a:t>
            </a:r>
            <a:endParaRPr lang="en-CA" sz="1400" dirty="0">
              <a:solidFill>
                <a:schemeClr val="tx1">
                  <a:lumMod val="95000"/>
                  <a:lumOff val="5000"/>
                </a:schemeClr>
              </a:solidFill>
            </a:endParaRPr>
          </a:p>
          <a:p>
            <a:pPr lvl="1"/>
            <a:r>
              <a:rPr lang="en-GB" sz="1400" dirty="0">
                <a:solidFill>
                  <a:schemeClr val="tx1">
                    <a:lumMod val="95000"/>
                    <a:lumOff val="5000"/>
                  </a:schemeClr>
                </a:solidFill>
              </a:rPr>
              <a:t>If yes, please provide the Dimension and Level for those self-assessment criteria</a:t>
            </a:r>
            <a:endParaRPr lang="en-CA" sz="1400" dirty="0">
              <a:solidFill>
                <a:schemeClr val="tx1">
                  <a:lumMod val="95000"/>
                  <a:lumOff val="5000"/>
                </a:schemeClr>
              </a:solidFill>
            </a:endParaRPr>
          </a:p>
          <a:p>
            <a:r>
              <a:rPr lang="en-GB" sz="1400" dirty="0">
                <a:solidFill>
                  <a:schemeClr val="tx1">
                    <a:lumMod val="95000"/>
                    <a:lumOff val="5000"/>
                  </a:schemeClr>
                </a:solidFill>
              </a:rPr>
              <a:t> Were the Levels </a:t>
            </a:r>
            <a:r>
              <a:rPr lang="en-GB" sz="1400" b="1" dirty="0">
                <a:solidFill>
                  <a:schemeClr val="tx1">
                    <a:lumMod val="95000"/>
                    <a:lumOff val="5000"/>
                  </a:schemeClr>
                </a:solidFill>
              </a:rPr>
              <a:t>sufficiently distinct </a:t>
            </a:r>
            <a:r>
              <a:rPr lang="en-GB" sz="1400" dirty="0">
                <a:solidFill>
                  <a:schemeClr val="tx1">
                    <a:lumMod val="95000"/>
                    <a:lumOff val="5000"/>
                  </a:schemeClr>
                </a:solidFill>
              </a:rPr>
              <a:t>per Dimension?</a:t>
            </a:r>
            <a:endParaRPr lang="en-CA" sz="1400" dirty="0">
              <a:solidFill>
                <a:schemeClr val="tx1">
                  <a:lumMod val="95000"/>
                  <a:lumOff val="5000"/>
                </a:schemeClr>
              </a:solidFill>
            </a:endParaRPr>
          </a:p>
          <a:p>
            <a:pPr lvl="1"/>
            <a:r>
              <a:rPr lang="en-GB" sz="1400" dirty="0">
                <a:solidFill>
                  <a:schemeClr val="tx1">
                    <a:lumMod val="95000"/>
                    <a:lumOff val="5000"/>
                  </a:schemeClr>
                </a:solidFill>
              </a:rPr>
              <a:t>If not, please provide the Dimension(s) and Level(s) where you experienced difficulties</a:t>
            </a:r>
          </a:p>
          <a:p>
            <a:pPr>
              <a:lnSpc>
                <a:spcPct val="115000"/>
              </a:lnSpc>
              <a:spcAft>
                <a:spcPts val="1000"/>
              </a:spcAft>
            </a:pPr>
            <a:r>
              <a:rPr lang="en-GB" sz="1400" dirty="0">
                <a:solidFill>
                  <a:schemeClr val="tx1">
                    <a:lumMod val="95000"/>
                    <a:lumOff val="5000"/>
                  </a:schemeClr>
                </a:solidFill>
                <a:ea typeface="Calibri" panose="020F0502020204030204" pitchFamily="34" charset="0"/>
                <a:cs typeface="Arial" panose="020B0604020202020204" pitchFamily="34" charset="0"/>
              </a:rPr>
              <a:t>Any general feedback/suggestions to help us make the filling out of this maturity assessment easier? </a:t>
            </a:r>
            <a:endParaRPr lang="en-CA" sz="1400" dirty="0"/>
          </a:p>
          <a:p>
            <a:endParaRPr lang="en-CA" sz="1000" dirty="0"/>
          </a:p>
        </p:txBody>
      </p:sp>
      <p:sp>
        <p:nvSpPr>
          <p:cNvPr id="4" name="Slide Number Placeholder 3"/>
          <p:cNvSpPr>
            <a:spLocks noGrp="1"/>
          </p:cNvSpPr>
          <p:nvPr>
            <p:ph type="sldNum" sz="quarter" idx="10"/>
          </p:nvPr>
        </p:nvSpPr>
        <p:spPr/>
        <p:txBody>
          <a:bodyPr/>
          <a:lstStyle/>
          <a:p>
            <a:fld id="{98BBD46D-8F2F-4293-9256-7AE3237DF010}" type="slidenum">
              <a:rPr lang="en-CA" smtClean="0"/>
              <a:t>10</a:t>
            </a:fld>
            <a:endParaRPr lang="en-CA"/>
          </a:p>
        </p:txBody>
      </p:sp>
    </p:spTree>
    <p:extLst>
      <p:ext uri="{BB962C8B-B14F-4D97-AF65-F5344CB8AC3E}">
        <p14:creationId xmlns:p14="http://schemas.microsoft.com/office/powerpoint/2010/main" val="4170487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11</a:t>
            </a:fld>
            <a:endParaRPr lang="en-CA"/>
          </a:p>
        </p:txBody>
      </p:sp>
    </p:spTree>
    <p:extLst>
      <p:ext uri="{BB962C8B-B14F-4D97-AF65-F5344CB8AC3E}">
        <p14:creationId xmlns:p14="http://schemas.microsoft.com/office/powerpoint/2010/main" val="54841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1=initial</a:t>
            </a:r>
          </a:p>
          <a:p>
            <a:r>
              <a:rPr lang="en-CA" dirty="0" smtClean="0"/>
              <a:t>2=pre</a:t>
            </a:r>
          </a:p>
          <a:p>
            <a:r>
              <a:rPr lang="en-CA" dirty="0" smtClean="0"/>
              <a:t>3=early</a:t>
            </a:r>
          </a:p>
          <a:p>
            <a:r>
              <a:rPr lang="en-CA" dirty="0" smtClean="0"/>
              <a:t>4=corporate</a:t>
            </a:r>
          </a:p>
          <a:p>
            <a:r>
              <a:rPr lang="en-CA" dirty="0" smtClean="0"/>
              <a:t>5=mature</a:t>
            </a:r>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12</a:t>
            </a:fld>
            <a:endParaRPr lang="en-CA"/>
          </a:p>
        </p:txBody>
      </p:sp>
    </p:spTree>
    <p:extLst>
      <p:ext uri="{BB962C8B-B14F-4D97-AF65-F5344CB8AC3E}">
        <p14:creationId xmlns:p14="http://schemas.microsoft.com/office/powerpoint/2010/main" val="2829667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C51912E-1BEA-4009-8C83-BE370C51E016}"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1146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0787B1-5D36-4F19-A658-00DA3334FBEC}"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606772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54A1B-E970-46C8-85A1-8EBC90519A5C}"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213038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6A581C-6902-4B98-BC09-55C70D6B2B84}"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6472019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56F62B-3484-42F0-A43E-B7A23C585EBE}"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45030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06EBB5-3B9D-493D-A70A-FCAA48744A33}"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380868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4B375E-5E22-411B-AAEC-619FDA06220F}"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8553802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C25CD1-3338-4B99-9A29-6F5E2BF6D8B1}"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705117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CE2F70-A52C-44C4-9436-15B59626288D}"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431920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2A7A-9A93-4058-9012-3C194F265373}" type="datetime1">
              <a:rPr lang="en-CA" smtClean="0"/>
              <a:t>2016-08-30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18526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D3F41CC-B43E-4FB5-AF27-5D8E82CB8483}" type="datetime1">
              <a:rPr lang="en-CA" smtClean="0"/>
              <a:t>2016-08-30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619787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914A0FC-0E1E-48D0-AA79-AEF3E699A39B}" type="datetime1">
              <a:rPr lang="en-CA" smtClean="0"/>
              <a:t>2016-08-30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5777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38ED1E-28B3-4328-88A2-300632FFEB90}" type="datetime1">
              <a:rPr lang="en-CA" smtClean="0"/>
              <a:t>2016-08-30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282135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02939-5AC9-4DD1-909D-2E3CDB04259F}" type="datetime1">
              <a:rPr lang="en-CA" smtClean="0"/>
              <a:t>2016-08-30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2715369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B27A42-8FA7-4160-9F56-A5FBA28548ED}" type="datetime1">
              <a:rPr lang="en-CA" smtClean="0"/>
              <a:t>2016-08-30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200552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29DFD1-3CD3-47CC-B4CA-1B83A2BC55F7}" type="datetime1">
              <a:rPr lang="en-CA" smtClean="0"/>
              <a:t>2016-08-30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12212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315E070-529A-408F-8E62-80B08E5F9D45}" type="datetime1">
              <a:rPr lang="en-CA" smtClean="0"/>
              <a:t>2016-08-30</a:t>
            </a:fld>
            <a:endParaRPr lang="en-C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28D9F9D-C61D-43D7-A9E8-B22D32E5D726}" type="slidenum">
              <a:rPr lang="en-CA" smtClean="0"/>
              <a:t>‹#›</a:t>
            </a:fld>
            <a:endParaRPr lang="en-CA"/>
          </a:p>
        </p:txBody>
      </p:sp>
    </p:spTree>
    <p:extLst>
      <p:ext uri="{BB962C8B-B14F-4D97-AF65-F5344CB8AC3E}">
        <p14:creationId xmlns:p14="http://schemas.microsoft.com/office/powerpoint/2010/main" val="3417323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hyperlink" Target="http://www1.unece.org/stat/platform/display/hlgbas/High-Level+Group+for+the+Modernisation+of+Official+Statistic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Modernization Maturity Model</a:t>
            </a:r>
            <a:endParaRPr lang="en-CA" dirty="0"/>
          </a:p>
        </p:txBody>
      </p:sp>
      <p:sp>
        <p:nvSpPr>
          <p:cNvPr id="3" name="Subtitle 2"/>
          <p:cNvSpPr>
            <a:spLocks noGrp="1"/>
          </p:cNvSpPr>
          <p:nvPr>
            <p:ph type="subTitle" idx="1"/>
          </p:nvPr>
        </p:nvSpPr>
        <p:spPr/>
        <p:txBody>
          <a:bodyPr/>
          <a:lstStyle/>
          <a:p>
            <a:r>
              <a:rPr lang="en-CA" dirty="0" smtClean="0"/>
              <a:t>Joint work of Modernisation Committee on Standards and </a:t>
            </a:r>
          </a:p>
          <a:p>
            <a:r>
              <a:rPr lang="en-CA" dirty="0" smtClean="0"/>
              <a:t>Modernisation Committee on Organizational Frameworks and Evaluation</a:t>
            </a:r>
            <a:endParaRPr lang="en-CA"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3153" y="5773879"/>
            <a:ext cx="2990850" cy="581025"/>
          </a:xfrm>
          <a:prstGeom prst="rect">
            <a:avLst/>
          </a:prstGeom>
        </p:spPr>
      </p:pic>
    </p:spTree>
    <p:extLst>
      <p:ext uri="{BB962C8B-B14F-4D97-AF65-F5344CB8AC3E}">
        <p14:creationId xmlns:p14="http://schemas.microsoft.com/office/powerpoint/2010/main" val="2944888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664" y="236077"/>
            <a:ext cx="8596668" cy="1320800"/>
          </a:xfrm>
        </p:spPr>
        <p:txBody>
          <a:bodyPr/>
          <a:lstStyle/>
          <a:p>
            <a:r>
              <a:rPr lang="en-CA" dirty="0" smtClean="0"/>
              <a:t>Progress to date – testing process</a:t>
            </a:r>
            <a:endParaRPr lang="en-CA" dirty="0"/>
          </a:p>
        </p:txBody>
      </p:sp>
      <p:sp>
        <p:nvSpPr>
          <p:cNvPr id="3" name="Content Placeholder 2"/>
          <p:cNvSpPr>
            <a:spLocks noGrp="1"/>
          </p:cNvSpPr>
          <p:nvPr>
            <p:ph idx="1"/>
          </p:nvPr>
        </p:nvSpPr>
        <p:spPr>
          <a:xfrm>
            <a:off x="499912" y="1398896"/>
            <a:ext cx="9271885" cy="4483289"/>
          </a:xfrm>
        </p:spPr>
        <p:txBody>
          <a:bodyPr>
            <a:normAutofit/>
          </a:bodyPr>
          <a:lstStyle/>
          <a:p>
            <a:pPr marL="0" indent="0">
              <a:buNone/>
            </a:pPr>
            <a:r>
              <a:rPr lang="en-GB" sz="2000" dirty="0">
                <a:solidFill>
                  <a:schemeClr val="tx1">
                    <a:lumMod val="95000"/>
                    <a:lumOff val="5000"/>
                  </a:schemeClr>
                </a:solidFill>
              </a:rPr>
              <a:t>Testers were asked to evaluate:</a:t>
            </a:r>
          </a:p>
          <a:p>
            <a:endParaRPr lang="en-GB" sz="2000" dirty="0">
              <a:solidFill>
                <a:schemeClr val="tx1">
                  <a:lumMod val="95000"/>
                  <a:lumOff val="5000"/>
                </a:schemeClr>
              </a:solidFill>
            </a:endParaRPr>
          </a:p>
          <a:p>
            <a:r>
              <a:rPr lang="en-GB" sz="2000" dirty="0" smtClean="0">
                <a:solidFill>
                  <a:schemeClr val="tx1">
                    <a:lumMod val="95000"/>
                    <a:lumOff val="5000"/>
                  </a:schemeClr>
                </a:solidFill>
              </a:rPr>
              <a:t>Are the level and dimension descriptions </a:t>
            </a:r>
            <a:r>
              <a:rPr lang="en-GB" sz="2000" b="1" dirty="0" smtClean="0">
                <a:solidFill>
                  <a:schemeClr val="tx1">
                    <a:lumMod val="95000"/>
                    <a:lumOff val="5000"/>
                  </a:schemeClr>
                </a:solidFill>
              </a:rPr>
              <a:t>sufficiently distinct</a:t>
            </a:r>
            <a:r>
              <a:rPr lang="en-GB" sz="2000" dirty="0" smtClean="0">
                <a:solidFill>
                  <a:schemeClr val="tx1">
                    <a:lumMod val="95000"/>
                    <a:lumOff val="5000"/>
                  </a:schemeClr>
                </a:solidFill>
              </a:rPr>
              <a:t> and </a:t>
            </a:r>
            <a:r>
              <a:rPr lang="en-GB" sz="2000" b="1" dirty="0" smtClean="0">
                <a:solidFill>
                  <a:schemeClr val="tx1">
                    <a:lumMod val="95000"/>
                    <a:lumOff val="5000"/>
                  </a:schemeClr>
                </a:solidFill>
              </a:rPr>
              <a:t>easy to understand</a:t>
            </a:r>
            <a:r>
              <a:rPr lang="en-GB" sz="2000" dirty="0" smtClean="0">
                <a:solidFill>
                  <a:schemeClr val="tx1">
                    <a:lumMod val="95000"/>
                    <a:lumOff val="5000"/>
                  </a:schemeClr>
                </a:solidFill>
              </a:rPr>
              <a:t>? </a:t>
            </a:r>
          </a:p>
          <a:p>
            <a:r>
              <a:rPr lang="en-GB" sz="2000" dirty="0" smtClean="0">
                <a:solidFill>
                  <a:schemeClr val="tx1">
                    <a:lumMod val="95000"/>
                    <a:lumOff val="5000"/>
                  </a:schemeClr>
                </a:solidFill>
              </a:rPr>
              <a:t>Are there </a:t>
            </a:r>
            <a:r>
              <a:rPr lang="en-GB" sz="2000" dirty="0">
                <a:solidFill>
                  <a:schemeClr val="tx1">
                    <a:lumMod val="95000"/>
                    <a:lumOff val="5000"/>
                  </a:schemeClr>
                </a:solidFill>
              </a:rPr>
              <a:t>any self-assessment criteria that were </a:t>
            </a:r>
            <a:r>
              <a:rPr lang="en-GB" sz="2000" b="1" dirty="0">
                <a:solidFill>
                  <a:schemeClr val="tx1">
                    <a:lumMod val="95000"/>
                    <a:lumOff val="5000"/>
                  </a:schemeClr>
                </a:solidFill>
              </a:rPr>
              <a:t>particularly difficult to understand</a:t>
            </a:r>
            <a:r>
              <a:rPr lang="en-GB" sz="2000" dirty="0">
                <a:solidFill>
                  <a:schemeClr val="tx1">
                    <a:lumMod val="95000"/>
                    <a:lumOff val="5000"/>
                  </a:schemeClr>
                </a:solidFill>
              </a:rPr>
              <a:t>?</a:t>
            </a:r>
            <a:endParaRPr lang="en-CA" sz="2000" dirty="0">
              <a:solidFill>
                <a:schemeClr val="tx1">
                  <a:lumMod val="95000"/>
                  <a:lumOff val="5000"/>
                </a:schemeClr>
              </a:solidFill>
            </a:endParaRPr>
          </a:p>
          <a:p>
            <a:r>
              <a:rPr lang="en-GB" sz="2000" dirty="0" smtClean="0">
                <a:solidFill>
                  <a:schemeClr val="tx1">
                    <a:lumMod val="95000"/>
                    <a:lumOff val="5000"/>
                  </a:schemeClr>
                </a:solidFill>
              </a:rPr>
              <a:t>Are </a:t>
            </a:r>
            <a:r>
              <a:rPr lang="en-GB" sz="2000" dirty="0">
                <a:solidFill>
                  <a:schemeClr val="tx1">
                    <a:lumMod val="95000"/>
                    <a:lumOff val="5000"/>
                  </a:schemeClr>
                </a:solidFill>
              </a:rPr>
              <a:t>the Levels </a:t>
            </a:r>
            <a:r>
              <a:rPr lang="en-GB" sz="2000" b="1" dirty="0">
                <a:solidFill>
                  <a:schemeClr val="tx1">
                    <a:lumMod val="95000"/>
                    <a:lumOff val="5000"/>
                  </a:schemeClr>
                </a:solidFill>
              </a:rPr>
              <a:t>sufficiently distinct </a:t>
            </a:r>
            <a:r>
              <a:rPr lang="en-GB" sz="2000" dirty="0">
                <a:solidFill>
                  <a:schemeClr val="tx1">
                    <a:lumMod val="95000"/>
                    <a:lumOff val="5000"/>
                  </a:schemeClr>
                </a:solidFill>
              </a:rPr>
              <a:t>per </a:t>
            </a:r>
            <a:r>
              <a:rPr lang="en-GB" sz="2000" dirty="0" smtClean="0">
                <a:solidFill>
                  <a:schemeClr val="tx1">
                    <a:lumMod val="95000"/>
                    <a:lumOff val="5000"/>
                  </a:schemeClr>
                </a:solidFill>
              </a:rPr>
              <a:t>Dimension?</a:t>
            </a:r>
            <a:endParaRPr lang="en-CA" sz="2000" dirty="0">
              <a:solidFill>
                <a:schemeClr val="tx1">
                  <a:lumMod val="95000"/>
                  <a:lumOff val="5000"/>
                </a:schemeClr>
              </a:solidFill>
            </a:endParaRPr>
          </a:p>
          <a:p>
            <a:pPr>
              <a:lnSpc>
                <a:spcPct val="115000"/>
              </a:lnSpc>
              <a:spcAft>
                <a:spcPts val="1000"/>
              </a:spcAft>
            </a:pPr>
            <a:r>
              <a:rPr lang="en-GB" sz="2000" dirty="0" smtClean="0">
                <a:solidFill>
                  <a:schemeClr val="tx1">
                    <a:lumMod val="95000"/>
                    <a:lumOff val="5000"/>
                  </a:schemeClr>
                </a:solidFill>
                <a:ea typeface="Calibri" panose="020F0502020204030204" pitchFamily="34" charset="0"/>
                <a:cs typeface="Arial" panose="020B0604020202020204" pitchFamily="34" charset="0"/>
              </a:rPr>
              <a:t>Any general </a:t>
            </a:r>
            <a:r>
              <a:rPr lang="en-GB" sz="2000" dirty="0">
                <a:solidFill>
                  <a:schemeClr val="tx1">
                    <a:lumMod val="95000"/>
                    <a:lumOff val="5000"/>
                  </a:schemeClr>
                </a:solidFill>
                <a:ea typeface="Calibri" panose="020F0502020204030204" pitchFamily="34" charset="0"/>
                <a:cs typeface="Arial" panose="020B0604020202020204" pitchFamily="34" charset="0"/>
              </a:rPr>
              <a:t>feedback/suggestions to help us make the </a:t>
            </a:r>
            <a:r>
              <a:rPr lang="en-GB" sz="2000" dirty="0" smtClean="0">
                <a:solidFill>
                  <a:schemeClr val="tx1">
                    <a:lumMod val="95000"/>
                    <a:lumOff val="5000"/>
                  </a:schemeClr>
                </a:solidFill>
                <a:ea typeface="Calibri" panose="020F0502020204030204" pitchFamily="34" charset="0"/>
                <a:cs typeface="Arial" panose="020B0604020202020204" pitchFamily="34" charset="0"/>
              </a:rPr>
              <a:t>completion of </a:t>
            </a:r>
            <a:r>
              <a:rPr lang="en-GB" sz="2000" dirty="0">
                <a:solidFill>
                  <a:schemeClr val="tx1">
                    <a:lumMod val="95000"/>
                    <a:lumOff val="5000"/>
                  </a:schemeClr>
                </a:solidFill>
                <a:ea typeface="Calibri" panose="020F0502020204030204" pitchFamily="34" charset="0"/>
                <a:cs typeface="Arial" panose="020B0604020202020204" pitchFamily="34" charset="0"/>
              </a:rPr>
              <a:t>this maturity assessment easier? </a:t>
            </a:r>
            <a:endParaRPr lang="en-CA" sz="2000" dirty="0"/>
          </a:p>
        </p:txBody>
      </p:sp>
      <p:sp>
        <p:nvSpPr>
          <p:cNvPr id="4" name="Slide Number Placeholder 3"/>
          <p:cNvSpPr>
            <a:spLocks noGrp="1"/>
          </p:cNvSpPr>
          <p:nvPr>
            <p:ph type="sldNum" sz="quarter" idx="12"/>
          </p:nvPr>
        </p:nvSpPr>
        <p:spPr/>
        <p:txBody>
          <a:bodyPr/>
          <a:lstStyle/>
          <a:p>
            <a:fld id="{128D9F9D-C61D-43D7-A9E8-B22D32E5D726}" type="slidenum">
              <a:rPr lang="en-CA" smtClean="0"/>
              <a:t>10</a:t>
            </a:fld>
            <a:endParaRPr lang="en-CA" dirty="0"/>
          </a:p>
        </p:txBody>
      </p:sp>
    </p:spTree>
    <p:extLst>
      <p:ext uri="{BB962C8B-B14F-4D97-AF65-F5344CB8AC3E}">
        <p14:creationId xmlns:p14="http://schemas.microsoft.com/office/powerpoint/2010/main" val="4204916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09" y="268406"/>
            <a:ext cx="9586018" cy="1320800"/>
          </a:xfrm>
        </p:spPr>
        <p:txBody>
          <a:bodyPr/>
          <a:lstStyle/>
          <a:p>
            <a:r>
              <a:rPr lang="en-CA" dirty="0" smtClean="0"/>
              <a:t>Progress to date – </a:t>
            </a:r>
            <a:r>
              <a:rPr lang="en-CA" sz="2800" dirty="0" smtClean="0"/>
              <a:t>preliminary testing results</a:t>
            </a:r>
            <a:endParaRPr lang="en-CA" sz="2800" dirty="0"/>
          </a:p>
        </p:txBody>
      </p:sp>
      <p:sp>
        <p:nvSpPr>
          <p:cNvPr id="3" name="Content Placeholder 2"/>
          <p:cNvSpPr>
            <a:spLocks noGrp="1"/>
          </p:cNvSpPr>
          <p:nvPr>
            <p:ph idx="1"/>
          </p:nvPr>
        </p:nvSpPr>
        <p:spPr>
          <a:xfrm>
            <a:off x="502910" y="1401207"/>
            <a:ext cx="8651029" cy="5456793"/>
          </a:xfrm>
        </p:spPr>
        <p:txBody>
          <a:bodyPr>
            <a:normAutofit/>
          </a:bodyPr>
          <a:lstStyle/>
          <a:p>
            <a:pPr>
              <a:buClr>
                <a:srgbClr val="90C226"/>
              </a:buClr>
            </a:pPr>
            <a:r>
              <a:rPr lang="en-GB" sz="1900" dirty="0" smtClean="0">
                <a:solidFill>
                  <a:prstClr val="black">
                    <a:lumMod val="95000"/>
                    <a:lumOff val="5000"/>
                  </a:prstClr>
                </a:solidFill>
              </a:rPr>
              <a:t>Most said descriptions are easy </a:t>
            </a:r>
            <a:r>
              <a:rPr lang="en-GB" sz="1900" dirty="0">
                <a:solidFill>
                  <a:prstClr val="black">
                    <a:lumMod val="95000"/>
                    <a:lumOff val="5000"/>
                  </a:prstClr>
                </a:solidFill>
              </a:rPr>
              <a:t>to </a:t>
            </a:r>
            <a:r>
              <a:rPr lang="en-GB" sz="1900" dirty="0" smtClean="0">
                <a:solidFill>
                  <a:prstClr val="black">
                    <a:lumMod val="95000"/>
                    <a:lumOff val="5000"/>
                  </a:prstClr>
                </a:solidFill>
              </a:rPr>
              <a:t>understand, levels are sufficiently distinct</a:t>
            </a:r>
          </a:p>
          <a:p>
            <a:pPr>
              <a:buClr>
                <a:srgbClr val="90C226"/>
              </a:buClr>
            </a:pPr>
            <a:endParaRPr lang="en-CA" dirty="0" smtClean="0">
              <a:solidFill>
                <a:prstClr val="black">
                  <a:lumMod val="95000"/>
                  <a:lumOff val="5000"/>
                </a:prstClr>
              </a:solidFill>
            </a:endParaRPr>
          </a:p>
          <a:p>
            <a:pPr>
              <a:buClr>
                <a:srgbClr val="90C226"/>
              </a:buClr>
            </a:pPr>
            <a:r>
              <a:rPr lang="en-CA" dirty="0" smtClean="0">
                <a:solidFill>
                  <a:prstClr val="black">
                    <a:lumMod val="95000"/>
                    <a:lumOff val="5000"/>
                  </a:prstClr>
                </a:solidFill>
              </a:rPr>
              <a:t>Constructive </a:t>
            </a:r>
            <a:r>
              <a:rPr lang="en-CA" dirty="0" smtClean="0">
                <a:solidFill>
                  <a:prstClr val="black">
                    <a:lumMod val="95000"/>
                    <a:lumOff val="5000"/>
                  </a:prstClr>
                </a:solidFill>
              </a:rPr>
              <a:t>feedback on fine tuning of </a:t>
            </a:r>
            <a:r>
              <a:rPr lang="en-CA" dirty="0" smtClean="0">
                <a:solidFill>
                  <a:prstClr val="black">
                    <a:lumMod val="95000"/>
                    <a:lumOff val="5000"/>
                  </a:prstClr>
                </a:solidFill>
              </a:rPr>
              <a:t>wording in each </a:t>
            </a:r>
            <a:r>
              <a:rPr lang="en-CA" dirty="0" smtClean="0">
                <a:solidFill>
                  <a:prstClr val="black">
                    <a:lumMod val="95000"/>
                    <a:lumOff val="5000"/>
                  </a:prstClr>
                </a:solidFill>
              </a:rPr>
              <a:t>of the GAMSO, GSIM, GSBPM and </a:t>
            </a:r>
            <a:r>
              <a:rPr lang="en-CA" dirty="0" smtClean="0">
                <a:solidFill>
                  <a:prstClr val="black">
                    <a:lumMod val="95000"/>
                    <a:lumOff val="5000"/>
                  </a:prstClr>
                </a:solidFill>
              </a:rPr>
              <a:t>CSPA</a:t>
            </a:r>
          </a:p>
          <a:p>
            <a:pPr>
              <a:buClr>
                <a:srgbClr val="90C226"/>
              </a:buClr>
            </a:pPr>
            <a:endParaRPr lang="en-CA" dirty="0">
              <a:solidFill>
                <a:prstClr val="black">
                  <a:lumMod val="95000"/>
                  <a:lumOff val="5000"/>
                </a:prstClr>
              </a:solidFill>
            </a:endParaRPr>
          </a:p>
          <a:p>
            <a:pPr>
              <a:buClr>
                <a:srgbClr val="90C226"/>
              </a:buClr>
            </a:pPr>
            <a:r>
              <a:rPr lang="en-CA" dirty="0" smtClean="0">
                <a:solidFill>
                  <a:prstClr val="black">
                    <a:lumMod val="95000"/>
                    <a:lumOff val="5000"/>
                  </a:prstClr>
                </a:solidFill>
              </a:rPr>
              <a:t>Feedback incorporated, and MMM version 1.0 generated</a:t>
            </a:r>
          </a:p>
          <a:p>
            <a:pPr>
              <a:buClr>
                <a:srgbClr val="90C226"/>
              </a:buClr>
            </a:pPr>
            <a:endParaRPr lang="en-CA" dirty="0">
              <a:solidFill>
                <a:prstClr val="black">
                  <a:lumMod val="95000"/>
                  <a:lumOff val="5000"/>
                </a:prstClr>
              </a:solidFill>
            </a:endParaRPr>
          </a:p>
          <a:p>
            <a:pPr lvl="1"/>
            <a:endParaRPr lang="en-CA"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11</a:t>
            </a:fld>
            <a:endParaRPr lang="en-CA" dirty="0"/>
          </a:p>
        </p:txBody>
      </p:sp>
    </p:spTree>
    <p:extLst>
      <p:ext uri="{BB962C8B-B14F-4D97-AF65-F5344CB8AC3E}">
        <p14:creationId xmlns:p14="http://schemas.microsoft.com/office/powerpoint/2010/main" val="13064208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547" y="497155"/>
            <a:ext cx="9586018" cy="1320800"/>
          </a:xfrm>
        </p:spPr>
        <p:txBody>
          <a:bodyPr>
            <a:normAutofit/>
          </a:bodyPr>
          <a:lstStyle/>
          <a:p>
            <a:r>
              <a:rPr lang="en-CA" sz="2000" dirty="0" smtClean="0"/>
              <a:t>(Most frequent) Current </a:t>
            </a:r>
            <a:r>
              <a:rPr lang="en-CA" sz="2000" dirty="0" smtClean="0"/>
              <a:t>maturity levels </a:t>
            </a:r>
            <a:r>
              <a:rPr lang="en-CA" sz="2000" dirty="0" smtClean="0"/>
              <a:t>based </a:t>
            </a:r>
            <a:r>
              <a:rPr lang="en-CA" sz="2000" dirty="0" smtClean="0"/>
              <a:t>upon testers </a:t>
            </a:r>
            <a:r>
              <a:rPr lang="en-CA" sz="2000" dirty="0" smtClean="0"/>
              <a:t>self-assessments </a:t>
            </a:r>
            <a:endParaRPr lang="en-CA" sz="1600" dirty="0"/>
          </a:p>
        </p:txBody>
      </p:sp>
      <p:sp>
        <p:nvSpPr>
          <p:cNvPr id="3" name="Content Placeholder 2"/>
          <p:cNvSpPr>
            <a:spLocks noGrp="1"/>
          </p:cNvSpPr>
          <p:nvPr>
            <p:ph idx="1"/>
          </p:nvPr>
        </p:nvSpPr>
        <p:spPr>
          <a:xfrm>
            <a:off x="677333" y="1585452"/>
            <a:ext cx="9449306" cy="5051322"/>
          </a:xfrm>
        </p:spPr>
        <p:txBody>
          <a:bodyPr>
            <a:normAutofit/>
          </a:bodyPr>
          <a:lstStyle/>
          <a:p>
            <a:pPr>
              <a:buClr>
                <a:srgbClr val="90C226"/>
              </a:buClr>
            </a:pPr>
            <a:endParaRPr lang="en-CA" sz="2000" b="1" dirty="0" smtClean="0">
              <a:solidFill>
                <a:prstClr val="black">
                  <a:lumMod val="95000"/>
                  <a:lumOff val="5000"/>
                </a:prstClr>
              </a:solidFill>
            </a:endParaRPr>
          </a:p>
          <a:p>
            <a:pPr>
              <a:buClr>
                <a:srgbClr val="90C226"/>
              </a:buClr>
            </a:pPr>
            <a:endParaRPr lang="en-CA" sz="900"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12</a:t>
            </a:fld>
            <a:endParaRPr lang="en-CA" dirty="0"/>
          </a:p>
        </p:txBody>
      </p:sp>
      <p:graphicFrame>
        <p:nvGraphicFramePr>
          <p:cNvPr id="7" name="Chart 6"/>
          <p:cNvGraphicFramePr/>
          <p:nvPr>
            <p:extLst>
              <p:ext uri="{D42A27DB-BD31-4B8C-83A1-F6EECF244321}">
                <p14:modId xmlns:p14="http://schemas.microsoft.com/office/powerpoint/2010/main" val="3056679090"/>
              </p:ext>
            </p:extLst>
          </p:nvPr>
        </p:nvGraphicFramePr>
        <p:xfrm>
          <a:off x="804332" y="1322781"/>
          <a:ext cx="8128000" cy="54186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467263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6" y="2732080"/>
            <a:ext cx="9233722" cy="1646302"/>
          </a:xfrm>
        </p:spPr>
        <p:txBody>
          <a:bodyPr/>
          <a:lstStyle/>
          <a:p>
            <a:pPr algn="l"/>
            <a:r>
              <a:rPr lang="en-CA" sz="4400" b="1" dirty="0" smtClean="0"/>
              <a:t>Next step: </a:t>
            </a:r>
            <a:r>
              <a:rPr lang="en-CA" sz="4400" dirty="0" smtClean="0"/>
              <a:t/>
            </a:r>
            <a:br>
              <a:rPr lang="en-CA" sz="4400" dirty="0" smtClean="0"/>
            </a:br>
            <a:r>
              <a:rPr lang="en-CA" sz="4000" dirty="0" smtClean="0"/>
              <a:t>Group work session led by Jenny Linnerud</a:t>
            </a:r>
            <a:r>
              <a:rPr lang="en-CA" sz="4400" dirty="0" smtClean="0"/>
              <a:t/>
            </a:r>
            <a:br>
              <a:rPr lang="en-CA" sz="4400" dirty="0" smtClean="0"/>
            </a:br>
            <a:r>
              <a:rPr lang="en-CA" sz="4800" dirty="0"/>
              <a:t/>
            </a:r>
            <a:br>
              <a:rPr lang="en-CA" sz="4800" dirty="0"/>
            </a:br>
            <a:r>
              <a:rPr lang="en-CA" sz="4800" dirty="0" smtClean="0"/>
              <a:t>Thank you for your input!</a:t>
            </a:r>
            <a:br>
              <a:rPr lang="en-CA" sz="4800" dirty="0" smtClean="0"/>
            </a:br>
            <a:endParaRPr lang="en-CA" sz="4800" dirty="0"/>
          </a:p>
        </p:txBody>
      </p:sp>
      <p:graphicFrame>
        <p:nvGraphicFramePr>
          <p:cNvPr id="5" name="Diagram 4"/>
          <p:cNvGraphicFramePr/>
          <p:nvPr>
            <p:extLst/>
          </p:nvPr>
        </p:nvGraphicFramePr>
        <p:xfrm>
          <a:off x="4584700" y="3238499"/>
          <a:ext cx="2378075" cy="3433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0877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idx="1"/>
          </p:nvPr>
        </p:nvSpPr>
        <p:spPr>
          <a:xfrm>
            <a:off x="677334" y="1555845"/>
            <a:ext cx="9203645" cy="5107927"/>
          </a:xfrm>
        </p:spPr>
        <p:txBody>
          <a:bodyPr>
            <a:normAutofit fontScale="25000" lnSpcReduction="20000"/>
          </a:bodyPr>
          <a:lstStyle/>
          <a:p>
            <a:r>
              <a:rPr lang="en-CA" sz="7600" b="1" dirty="0" smtClean="0"/>
              <a:t>Implementing </a:t>
            </a:r>
            <a:r>
              <a:rPr lang="en-CA" sz="7600" b="1" dirty="0"/>
              <a:t>Modernstats </a:t>
            </a:r>
            <a:r>
              <a:rPr lang="en-CA" sz="7600" b="1" dirty="0" smtClean="0"/>
              <a:t>Standards </a:t>
            </a:r>
            <a:r>
              <a:rPr lang="en-CA" sz="7600" dirty="0" smtClean="0"/>
              <a:t>is the topic of </a:t>
            </a:r>
            <a:r>
              <a:rPr lang="en-CA" sz="7600" dirty="0"/>
              <a:t>a </a:t>
            </a:r>
            <a:r>
              <a:rPr lang="en-CA" sz="7600" dirty="0" smtClean="0"/>
              <a:t>project </a:t>
            </a:r>
            <a:r>
              <a:rPr lang="en-CA" sz="7600" dirty="0"/>
              <a:t>under the </a:t>
            </a:r>
            <a:r>
              <a:rPr lang="en-CA" sz="7600" dirty="0">
                <a:hlinkClick r:id="rId2"/>
              </a:rPr>
              <a:t>High-Level Group for the Modernisation of Official </a:t>
            </a:r>
            <a:r>
              <a:rPr lang="en-CA" sz="7600" dirty="0" smtClean="0">
                <a:hlinkClick r:id="rId2"/>
              </a:rPr>
              <a:t>Statistics</a:t>
            </a:r>
            <a:r>
              <a:rPr lang="en-CA" sz="7600" dirty="0"/>
              <a:t> </a:t>
            </a:r>
            <a:r>
              <a:rPr lang="en-CA" sz="7600" dirty="0" smtClean="0"/>
              <a:t>(HLG-MOS).</a:t>
            </a:r>
            <a:endParaRPr lang="en-CA" sz="7600" dirty="0"/>
          </a:p>
          <a:p>
            <a:r>
              <a:rPr lang="en-CA" sz="7600" dirty="0" smtClean="0"/>
              <a:t>Workpackage 3 Modernisation Roadmap includes participants </a:t>
            </a:r>
            <a:r>
              <a:rPr lang="en-CA" sz="7600" dirty="0"/>
              <a:t>from two of the subordinate Modernisation Committees </a:t>
            </a:r>
            <a:r>
              <a:rPr lang="en-CA" sz="6400" dirty="0" smtClean="0"/>
              <a:t>(Standards, and Organizational Frameworks and Evaluation)</a:t>
            </a:r>
            <a:r>
              <a:rPr lang="en-CA" sz="7600" dirty="0" smtClean="0"/>
              <a:t>:</a:t>
            </a:r>
          </a:p>
          <a:p>
            <a:pPr lvl="1"/>
            <a:r>
              <a:rPr lang="en-GB" sz="7600" dirty="0" smtClean="0">
                <a:solidFill>
                  <a:schemeClr val="tx1"/>
                </a:solidFill>
                <a:ea typeface="Calibri" panose="020F0502020204030204" pitchFamily="34" charset="0"/>
                <a:cs typeface="Times New Roman" panose="02020603050405020304" pitchFamily="18" charset="0"/>
              </a:rPr>
              <a:t>Statistics </a:t>
            </a:r>
            <a:r>
              <a:rPr lang="en-GB" sz="7600" dirty="0">
                <a:solidFill>
                  <a:schemeClr val="tx1"/>
                </a:solidFill>
                <a:ea typeface="Calibri" panose="020F0502020204030204" pitchFamily="34" charset="0"/>
                <a:cs typeface="Times New Roman" panose="02020603050405020304" pitchFamily="18" charset="0"/>
              </a:rPr>
              <a:t>Canada, Statistics Estonia, Statistics </a:t>
            </a:r>
            <a:r>
              <a:rPr lang="en-GB" sz="7600" dirty="0">
                <a:ea typeface="Calibri" panose="020F0502020204030204" pitchFamily="34" charset="0"/>
                <a:cs typeface="Times New Roman" panose="02020603050405020304" pitchFamily="18" charset="0"/>
              </a:rPr>
              <a:t>Finland</a:t>
            </a:r>
            <a:r>
              <a:rPr lang="en-GB" sz="7600" dirty="0" smtClean="0">
                <a:ea typeface="Calibri" panose="020F0502020204030204" pitchFamily="34" charset="0"/>
                <a:cs typeface="Times New Roman" panose="02020603050405020304" pitchFamily="18" charset="0"/>
              </a:rPr>
              <a:t>, French National Institute of Statistics and Economic Studies, Hellenic Statistical Authority, </a:t>
            </a:r>
            <a:r>
              <a:rPr lang="en-GB" sz="7600" dirty="0">
                <a:ea typeface="Calibri" panose="020F0502020204030204" pitchFamily="34" charset="0"/>
                <a:cs typeface="Times New Roman" panose="02020603050405020304" pitchFamily="18" charset="0"/>
              </a:rPr>
              <a:t>Central Statistics </a:t>
            </a:r>
            <a:r>
              <a:rPr lang="en-GB" sz="7600" dirty="0" smtClean="0">
                <a:ea typeface="Calibri" panose="020F0502020204030204" pitchFamily="34" charset="0"/>
                <a:cs typeface="Times New Roman" panose="02020603050405020304" pitchFamily="18" charset="0"/>
              </a:rPr>
              <a:t>Office </a:t>
            </a:r>
            <a:r>
              <a:rPr lang="en-GB" sz="7600" dirty="0">
                <a:ea typeface="Calibri" panose="020F0502020204030204" pitchFamily="34" charset="0"/>
                <a:cs typeface="Times New Roman" panose="02020603050405020304" pitchFamily="18" charset="0"/>
              </a:rPr>
              <a:t>Ireland, Central Bureau of Statistics </a:t>
            </a:r>
            <a:r>
              <a:rPr lang="en-GB" sz="7600" dirty="0" smtClean="0">
                <a:ea typeface="Calibri" panose="020F0502020204030204" pitchFamily="34" charset="0"/>
                <a:cs typeface="Times New Roman" panose="02020603050405020304" pitchFamily="18" charset="0"/>
              </a:rPr>
              <a:t>Israel, </a:t>
            </a:r>
            <a:r>
              <a:rPr lang="en-GB" sz="7600" dirty="0">
                <a:ea typeface="Calibri" panose="020F0502020204030204" pitchFamily="34" charset="0"/>
                <a:cs typeface="Times New Roman" panose="02020603050405020304" pitchFamily="18" charset="0"/>
              </a:rPr>
              <a:t>Italian </a:t>
            </a:r>
            <a:r>
              <a:rPr lang="en-GB" sz="7600" dirty="0" smtClean="0">
                <a:ea typeface="Calibri" panose="020F0502020204030204" pitchFamily="34" charset="0"/>
                <a:cs typeface="Times New Roman" panose="02020603050405020304" pitchFamily="18" charset="0"/>
              </a:rPr>
              <a:t>National Institute </a:t>
            </a:r>
            <a:r>
              <a:rPr lang="en-GB" sz="7600" dirty="0">
                <a:ea typeface="Calibri" panose="020F0502020204030204" pitchFamily="34" charset="0"/>
                <a:cs typeface="Times New Roman" panose="02020603050405020304" pitchFamily="18" charset="0"/>
              </a:rPr>
              <a:t>of Statistics</a:t>
            </a:r>
            <a:r>
              <a:rPr lang="en-GB" sz="7600" dirty="0" smtClean="0">
                <a:ea typeface="Calibri" panose="020F0502020204030204" pitchFamily="34" charset="0"/>
                <a:cs typeface="Times New Roman" panose="02020603050405020304" pitchFamily="18" charset="0"/>
              </a:rPr>
              <a:t>, National Institute of Statistics and Geography of Mexico,  Statistics </a:t>
            </a:r>
            <a:r>
              <a:rPr lang="en-GB" sz="7600" dirty="0">
                <a:ea typeface="Calibri" panose="020F0502020204030204" pitchFamily="34" charset="0"/>
                <a:cs typeface="Times New Roman" panose="02020603050405020304" pitchFamily="18" charset="0"/>
              </a:rPr>
              <a:t>Norway, Office for National Statistics </a:t>
            </a:r>
            <a:r>
              <a:rPr lang="en-GB" sz="7600" dirty="0" smtClean="0">
                <a:ea typeface="Calibri" panose="020F0502020204030204" pitchFamily="34" charset="0"/>
                <a:cs typeface="Times New Roman" panose="02020603050405020304" pitchFamily="18" charset="0"/>
              </a:rPr>
              <a:t>UK.</a:t>
            </a:r>
            <a:endParaRPr lang="en-GB" sz="7600" dirty="0">
              <a:ea typeface="Calibri" panose="020F0502020204030204" pitchFamily="34" charset="0"/>
              <a:cs typeface="Times New Roman" panose="02020603050405020304" pitchFamily="18" charset="0"/>
            </a:endParaRPr>
          </a:p>
          <a:p>
            <a:r>
              <a:rPr lang="en-CA" sz="7600" dirty="0" smtClean="0"/>
              <a:t>Part of the scope is to :</a:t>
            </a:r>
          </a:p>
          <a:p>
            <a:pPr lvl="1"/>
            <a:r>
              <a:rPr lang="en-CA" sz="7600" dirty="0" smtClean="0"/>
              <a:t>Provide the means for statistical organizations to evaluate their levels of maturity against a standard framework with the aid of a Modernisation </a:t>
            </a:r>
            <a:r>
              <a:rPr lang="en-CA" sz="7600" dirty="0"/>
              <a:t>Maturity Model </a:t>
            </a:r>
            <a:r>
              <a:rPr lang="en-CA" sz="7600" dirty="0" smtClean="0"/>
              <a:t>(MMM). </a:t>
            </a:r>
          </a:p>
          <a:p>
            <a:pPr lvl="1"/>
            <a:r>
              <a:rPr lang="en-CA" sz="7600" dirty="0" smtClean="0"/>
              <a:t>Help them determine the priorities for the next steps based on a roadmap.</a:t>
            </a:r>
          </a:p>
          <a:p>
            <a:pPr lvl="1"/>
            <a:endParaRPr lang="en-CA" sz="7600" dirty="0" smtClean="0"/>
          </a:p>
          <a:p>
            <a:r>
              <a:rPr lang="en-CA" sz="7600" dirty="0" smtClean="0"/>
              <a:t>The </a:t>
            </a:r>
            <a:r>
              <a:rPr lang="en-CA" sz="7600" dirty="0" err="1" smtClean="0"/>
              <a:t>workpackage</a:t>
            </a:r>
            <a:r>
              <a:rPr lang="en-CA" sz="7600" dirty="0" smtClean="0"/>
              <a:t> began in </a:t>
            </a:r>
            <a:r>
              <a:rPr lang="en-CA" sz="7600" dirty="0"/>
              <a:t>January 2016 and </a:t>
            </a:r>
            <a:r>
              <a:rPr lang="en-CA" sz="7600" dirty="0" smtClean="0"/>
              <a:t>will end </a:t>
            </a:r>
            <a:r>
              <a:rPr lang="en-CA" sz="7600" dirty="0"/>
              <a:t>in December </a:t>
            </a:r>
            <a:r>
              <a:rPr lang="en-CA" sz="7600" dirty="0" smtClean="0"/>
              <a:t>2016.</a:t>
            </a:r>
            <a:endParaRPr lang="en-CA" sz="7600" dirty="0"/>
          </a:p>
          <a:p>
            <a:endParaRPr lang="en-CA" dirty="0" smtClean="0"/>
          </a:p>
        </p:txBody>
      </p:sp>
      <p:sp>
        <p:nvSpPr>
          <p:cNvPr id="4" name="Slide Number Placeholder 3"/>
          <p:cNvSpPr>
            <a:spLocks noGrp="1"/>
          </p:cNvSpPr>
          <p:nvPr>
            <p:ph type="sldNum" sz="quarter" idx="12"/>
          </p:nvPr>
        </p:nvSpPr>
        <p:spPr/>
        <p:txBody>
          <a:bodyPr/>
          <a:lstStyle/>
          <a:p>
            <a:fld id="{128D9F9D-C61D-43D7-A9E8-B22D32E5D726}" type="slidenum">
              <a:rPr lang="en-CA" smtClean="0"/>
              <a:t>2</a:t>
            </a:fld>
            <a:endParaRPr lang="en-CA"/>
          </a:p>
        </p:txBody>
      </p:sp>
    </p:spTree>
    <p:extLst>
      <p:ext uri="{BB962C8B-B14F-4D97-AF65-F5344CB8AC3E}">
        <p14:creationId xmlns:p14="http://schemas.microsoft.com/office/powerpoint/2010/main" val="1155229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Workpackage</a:t>
            </a:r>
            <a:r>
              <a:rPr lang="en-CA" dirty="0" smtClean="0"/>
              <a:t> 3</a:t>
            </a:r>
            <a:r>
              <a:rPr lang="en-CA" dirty="0" smtClean="0"/>
              <a:t> </a:t>
            </a:r>
            <a:r>
              <a:rPr lang="en-CA" dirty="0" smtClean="0"/>
              <a:t>deliverables</a:t>
            </a:r>
            <a:endParaRPr lang="en-CA" dirty="0"/>
          </a:p>
        </p:txBody>
      </p:sp>
      <p:sp>
        <p:nvSpPr>
          <p:cNvPr id="3" name="Content Placeholder 2"/>
          <p:cNvSpPr>
            <a:spLocks noGrp="1"/>
          </p:cNvSpPr>
          <p:nvPr>
            <p:ph idx="1"/>
          </p:nvPr>
        </p:nvSpPr>
        <p:spPr>
          <a:xfrm>
            <a:off x="537565" y="1353731"/>
            <a:ext cx="9181041" cy="4522558"/>
          </a:xfrm>
        </p:spPr>
        <p:txBody>
          <a:bodyPr>
            <a:noAutofit/>
          </a:bodyPr>
          <a:lstStyle/>
          <a:p>
            <a:r>
              <a:rPr lang="en-CA" sz="2000" dirty="0" smtClean="0"/>
              <a:t>Create a draft </a:t>
            </a:r>
            <a:r>
              <a:rPr lang="en-CA" sz="2000" dirty="0"/>
              <a:t>modernisation maturity </a:t>
            </a:r>
            <a:r>
              <a:rPr lang="en-CA" sz="2000" dirty="0" smtClean="0"/>
              <a:t>model (MMM).</a:t>
            </a:r>
            <a:endParaRPr lang="en-CA" sz="2000" dirty="0"/>
          </a:p>
          <a:p>
            <a:r>
              <a:rPr lang="en-US" sz="2000" dirty="0" smtClean="0"/>
              <a:t>A </a:t>
            </a:r>
            <a:r>
              <a:rPr lang="en-US" sz="2000" dirty="0"/>
              <a:t>trial of the draft MMM amongst the participants in the </a:t>
            </a:r>
            <a:r>
              <a:rPr lang="en-US" sz="2000" dirty="0" smtClean="0"/>
              <a:t>project.</a:t>
            </a:r>
            <a:endParaRPr lang="nb-NO" sz="2000" dirty="0"/>
          </a:p>
          <a:p>
            <a:pPr lvl="0"/>
            <a:r>
              <a:rPr lang="en-US" sz="2000" dirty="0"/>
              <a:t>Updated version that can be used by all statistical </a:t>
            </a:r>
            <a:r>
              <a:rPr lang="en-US" sz="2000" dirty="0" smtClean="0"/>
              <a:t>organisations.</a:t>
            </a:r>
            <a:endParaRPr lang="en-CA" sz="2000" dirty="0"/>
          </a:p>
          <a:p>
            <a:r>
              <a:rPr lang="en-CA" sz="2000" dirty="0" smtClean="0"/>
              <a:t>A </a:t>
            </a:r>
            <a:r>
              <a:rPr lang="en-CA" sz="2000" dirty="0"/>
              <a:t>roadmap, indicating paths and </a:t>
            </a:r>
            <a:r>
              <a:rPr lang="en-CA" sz="2000" dirty="0" smtClean="0"/>
              <a:t>milestones, </a:t>
            </a:r>
            <a:r>
              <a:rPr lang="en-CA" sz="2000" dirty="0"/>
              <a:t>to guide organisations on how to implement the standards (GSBPM / GSIM / GAMSO / CSPA) in the context of the modernisation maturity model.</a:t>
            </a:r>
          </a:p>
          <a:p>
            <a:pPr lvl="1"/>
            <a:r>
              <a:rPr lang="en-CA" sz="2000" dirty="0" smtClean="0"/>
              <a:t>The </a:t>
            </a:r>
            <a:r>
              <a:rPr lang="en-CA" sz="2000" dirty="0"/>
              <a:t>roadmap should also indicate types of support that NSOs, at different maturity levels, would need in order to implement the different standards.</a:t>
            </a:r>
          </a:p>
          <a:p>
            <a:endParaRPr lang="en-CA" sz="1900" dirty="0" smtClean="0">
              <a:solidFill>
                <a:schemeClr val="tx1"/>
              </a:solidFill>
            </a:endParaRPr>
          </a:p>
        </p:txBody>
      </p:sp>
      <p:sp>
        <p:nvSpPr>
          <p:cNvPr id="4" name="Slide Number Placeholder 3"/>
          <p:cNvSpPr>
            <a:spLocks noGrp="1"/>
          </p:cNvSpPr>
          <p:nvPr>
            <p:ph type="sldNum" sz="quarter" idx="12"/>
          </p:nvPr>
        </p:nvSpPr>
        <p:spPr/>
        <p:txBody>
          <a:bodyPr/>
          <a:lstStyle/>
          <a:p>
            <a:fld id="{128D9F9D-C61D-43D7-A9E8-B22D32E5D726}" type="slidenum">
              <a:rPr lang="en-CA" smtClean="0"/>
              <a:t>3</a:t>
            </a:fld>
            <a:endParaRPr lang="en-CA"/>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87875" y="4611370"/>
            <a:ext cx="4918075" cy="2246630"/>
          </a:xfrm>
          <a:prstGeom prst="rect">
            <a:avLst/>
          </a:prstGeom>
          <a:noFill/>
          <a:ln>
            <a:noFill/>
          </a:ln>
        </p:spPr>
      </p:pic>
    </p:spTree>
    <p:extLst>
      <p:ext uri="{BB962C8B-B14F-4D97-AF65-F5344CB8AC3E}">
        <p14:creationId xmlns:p14="http://schemas.microsoft.com/office/powerpoint/2010/main" val="1572507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Definition of success</a:t>
            </a:r>
            <a:endParaRPr lang="en-CA" dirty="0"/>
          </a:p>
        </p:txBody>
      </p:sp>
      <p:sp>
        <p:nvSpPr>
          <p:cNvPr id="3" name="Content Placeholder 2"/>
          <p:cNvSpPr>
            <a:spLocks noGrp="1"/>
          </p:cNvSpPr>
          <p:nvPr>
            <p:ph idx="1"/>
          </p:nvPr>
        </p:nvSpPr>
        <p:spPr>
          <a:xfrm>
            <a:off x="677333" y="1571804"/>
            <a:ext cx="9353771" cy="5051322"/>
          </a:xfrm>
        </p:spPr>
        <p:txBody>
          <a:bodyPr>
            <a:normAutofit/>
          </a:bodyPr>
          <a:lstStyle/>
          <a:p>
            <a:r>
              <a:rPr lang="en-CA" sz="2200" dirty="0" smtClean="0"/>
              <a:t>The MMM</a:t>
            </a:r>
            <a:r>
              <a:rPr lang="en-CA" sz="2200" dirty="0"/>
              <a:t> </a:t>
            </a:r>
            <a:r>
              <a:rPr lang="en-CA" sz="2200" dirty="0" smtClean="0"/>
              <a:t>is </a:t>
            </a:r>
            <a:r>
              <a:rPr lang="en-CA" sz="2200" dirty="0"/>
              <a:t>developed and promoted by the international statistical </a:t>
            </a:r>
            <a:r>
              <a:rPr lang="en-CA" sz="2200" dirty="0" smtClean="0"/>
              <a:t>community.</a:t>
            </a:r>
          </a:p>
          <a:p>
            <a:r>
              <a:rPr lang="en-CA" sz="2200" dirty="0"/>
              <a:t>The MMM is used as one of the best practices required for the modernization process to achieve efficient production of high quality official statistics, oriented to satisfy the needs of its users.</a:t>
            </a:r>
          </a:p>
          <a:p>
            <a:r>
              <a:rPr lang="en-CA" sz="2200" dirty="0" smtClean="0"/>
              <a:t>Statistical </a:t>
            </a:r>
            <a:r>
              <a:rPr lang="en-CA" sz="2200" dirty="0"/>
              <a:t>organisations are able to use the roadmap to help them to move to a higher maturity </a:t>
            </a:r>
            <a:r>
              <a:rPr lang="en-CA" sz="2200" dirty="0" smtClean="0"/>
              <a:t>level.</a:t>
            </a:r>
            <a:endParaRPr lang="en-CA" sz="2200" dirty="0"/>
          </a:p>
          <a:p>
            <a:r>
              <a:rPr lang="en-CA" sz="2200" dirty="0"/>
              <a:t>Statistical organisations are supported in implementing the standards in a coherent and </a:t>
            </a:r>
            <a:r>
              <a:rPr lang="en-CA" sz="2200" dirty="0" smtClean="0"/>
              <a:t>comprehensive framework/approach.</a:t>
            </a:r>
            <a:endParaRPr lang="en-CA" sz="2200" dirty="0"/>
          </a:p>
          <a:p>
            <a:endParaRPr lang="en-CA" sz="2000" dirty="0">
              <a:effectLst/>
            </a:endParaRPr>
          </a:p>
        </p:txBody>
      </p:sp>
      <p:sp>
        <p:nvSpPr>
          <p:cNvPr id="4" name="Slide Number Placeholder 3"/>
          <p:cNvSpPr>
            <a:spLocks noGrp="1"/>
          </p:cNvSpPr>
          <p:nvPr>
            <p:ph type="sldNum" sz="quarter" idx="12"/>
          </p:nvPr>
        </p:nvSpPr>
        <p:spPr/>
        <p:txBody>
          <a:bodyPr/>
          <a:lstStyle/>
          <a:p>
            <a:fld id="{128D9F9D-C61D-43D7-A9E8-B22D32E5D726}" type="slidenum">
              <a:rPr lang="en-CA" smtClean="0"/>
              <a:t>4</a:t>
            </a:fld>
            <a:endParaRPr lang="en-CA"/>
          </a:p>
        </p:txBody>
      </p:sp>
    </p:spTree>
    <p:extLst>
      <p:ext uri="{BB962C8B-B14F-4D97-AF65-F5344CB8AC3E}">
        <p14:creationId xmlns:p14="http://schemas.microsoft.com/office/powerpoint/2010/main" val="1806617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Modernisation Maturity Model (MMM)</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35431490"/>
              </p:ext>
            </p:extLst>
          </p:nvPr>
        </p:nvGraphicFramePr>
        <p:xfrm>
          <a:off x="453573" y="2065906"/>
          <a:ext cx="11054687" cy="3530971"/>
        </p:xfrm>
        <a:graphic>
          <a:graphicData uri="http://schemas.openxmlformats.org/drawingml/2006/table">
            <a:tbl>
              <a:tblPr firstRow="1" firstCol="1" bandRow="1">
                <a:tableStyleId>{5C22544A-7EE6-4342-B048-85BDC9FD1C3A}</a:tableStyleId>
              </a:tblPr>
              <a:tblGrid>
                <a:gridCol w="1686567"/>
                <a:gridCol w="2023882"/>
                <a:gridCol w="1931889"/>
                <a:gridCol w="1747897"/>
                <a:gridCol w="1928711"/>
                <a:gridCol w="1735741"/>
              </a:tblGrid>
              <a:tr h="1246595">
                <a:tc>
                  <a:txBody>
                    <a:bodyPr/>
                    <a:lstStyle/>
                    <a:p>
                      <a:pPr algn="r">
                        <a:lnSpc>
                          <a:spcPct val="115000"/>
                        </a:lnSpc>
                        <a:spcAft>
                          <a:spcPts val="600"/>
                        </a:spcAft>
                      </a:pPr>
                      <a:r>
                        <a:rPr lang="en-GB" sz="1800" dirty="0">
                          <a:effectLst/>
                          <a:latin typeface="+mj-lt"/>
                        </a:rPr>
                        <a:t>  </a:t>
                      </a:r>
                      <a:r>
                        <a:rPr lang="en-GB" sz="1800" dirty="0" smtClean="0">
                          <a:effectLst/>
                          <a:latin typeface="+mj-lt"/>
                        </a:rPr>
                        <a:t>Levels</a:t>
                      </a:r>
                      <a:endParaRPr lang="en-CA" sz="1800" dirty="0" smtClean="0">
                        <a:effectLst/>
                        <a:latin typeface="+mj-lt"/>
                      </a:endParaRPr>
                    </a:p>
                    <a:p>
                      <a:pPr algn="r">
                        <a:lnSpc>
                          <a:spcPct val="115000"/>
                        </a:lnSpc>
                        <a:spcAft>
                          <a:spcPts val="600"/>
                        </a:spcAft>
                      </a:pPr>
                      <a:endParaRPr lang="en-CA" sz="1800" dirty="0" smtClean="0">
                        <a:effectLst/>
                        <a:latin typeface="+mj-lt"/>
                      </a:endParaRPr>
                    </a:p>
                    <a:p>
                      <a:pPr algn="r">
                        <a:lnSpc>
                          <a:spcPct val="115000"/>
                        </a:lnSpc>
                        <a:spcAft>
                          <a:spcPts val="600"/>
                        </a:spcAft>
                      </a:pPr>
                      <a:r>
                        <a:rPr lang="en-GB" sz="1800" dirty="0" smtClean="0">
                          <a:effectLst/>
                          <a:latin typeface="+mj-lt"/>
                        </a:rPr>
                        <a:t>Dimensions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Initial</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Pre-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Early</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Corporate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Mature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r>
              <a:tr h="568557">
                <a:tc>
                  <a:txBody>
                    <a:bodyPr/>
                    <a:lstStyle/>
                    <a:p>
                      <a:pPr>
                        <a:lnSpc>
                          <a:spcPct val="115000"/>
                        </a:lnSpc>
                        <a:spcAft>
                          <a:spcPts val="600"/>
                        </a:spcAft>
                      </a:pPr>
                      <a:r>
                        <a:rPr lang="en-GB" sz="1800" dirty="0">
                          <a:effectLst/>
                          <a:latin typeface="+mj-lt"/>
                        </a:rPr>
                        <a:t>Business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573206">
                <a:tc>
                  <a:txBody>
                    <a:bodyPr/>
                    <a:lstStyle/>
                    <a:p>
                      <a:pPr>
                        <a:lnSpc>
                          <a:spcPct val="115000"/>
                        </a:lnSpc>
                        <a:spcAft>
                          <a:spcPts val="600"/>
                        </a:spcAft>
                      </a:pPr>
                      <a:r>
                        <a:rPr lang="en-GB" sz="1800" dirty="0">
                          <a:effectLst/>
                          <a:latin typeface="+mj-lt"/>
                        </a:rPr>
                        <a:t>Methods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endParaRPr lang="en-CA" sz="1800">
                        <a:latin typeface="+mj-lt"/>
                      </a:endParaRPr>
                    </a:p>
                  </a:txBody>
                  <a:tcPr marL="8017" marR="8017" marT="0" marB="0"/>
                </a:tc>
                <a:tc>
                  <a:txBody>
                    <a:bodyPr/>
                    <a:lstStyle/>
                    <a:p>
                      <a:endParaRPr lang="en-CA" sz="180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GB" sz="1800" dirty="0">
                          <a:effectLst/>
                          <a:latin typeface="+mj-lt"/>
                        </a:rPr>
                        <a:t>Information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r>
                        <a:rPr lang="en-CA" sz="1800" dirty="0" smtClean="0">
                          <a:effectLst/>
                          <a:latin typeface="+mj-lt"/>
                        </a:rPr>
                        <a:t> </a:t>
                      </a: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CA" sz="1800" dirty="0" smtClean="0">
                          <a:effectLst/>
                          <a:latin typeface="+mj-lt"/>
                          <a:ea typeface="Calibri" panose="020F0502020204030204" pitchFamily="34" charset="0"/>
                          <a:cs typeface="Arial" panose="020B0604020202020204" pitchFamily="34" charset="0"/>
                        </a:rPr>
                        <a:t>Applications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CA" sz="1800" dirty="0" smtClean="0">
                          <a:effectLst/>
                          <a:latin typeface="+mj-lt"/>
                          <a:ea typeface="Calibri" panose="020F0502020204030204" pitchFamily="34" charset="0"/>
                          <a:cs typeface="Arial" panose="020B0604020202020204" pitchFamily="34" charset="0"/>
                        </a:rPr>
                        <a:t>Technology</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bl>
          </a:graphicData>
        </a:graphic>
      </p:graphicFrame>
      <p:sp>
        <p:nvSpPr>
          <p:cNvPr id="4" name="Slide Number Placeholder 3"/>
          <p:cNvSpPr>
            <a:spLocks noGrp="1"/>
          </p:cNvSpPr>
          <p:nvPr>
            <p:ph type="sldNum" sz="quarter" idx="12"/>
          </p:nvPr>
        </p:nvSpPr>
        <p:spPr/>
        <p:txBody>
          <a:bodyPr/>
          <a:lstStyle/>
          <a:p>
            <a:fld id="{128D9F9D-C61D-43D7-A9E8-B22D32E5D726}" type="slidenum">
              <a:rPr lang="en-CA" smtClean="0"/>
              <a:t>5</a:t>
            </a:fld>
            <a:endParaRPr lang="en-CA"/>
          </a:p>
        </p:txBody>
      </p:sp>
      <p:sp>
        <p:nvSpPr>
          <p:cNvPr id="10" name="Content Placeholder 2"/>
          <p:cNvSpPr txBox="1">
            <a:spLocks/>
          </p:cNvSpPr>
          <p:nvPr/>
        </p:nvSpPr>
        <p:spPr>
          <a:xfrm>
            <a:off x="677334" y="1337816"/>
            <a:ext cx="9176350" cy="5705921"/>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sz="2200" dirty="0" smtClean="0"/>
              <a:t>There are multiple aspects of maturity in the context of modernisation</a:t>
            </a:r>
            <a:endParaRPr lang="en-GB" sz="2200" dirty="0"/>
          </a:p>
          <a:p>
            <a:endParaRPr lang="en-GB" sz="2200" dirty="0" smtClean="0"/>
          </a:p>
          <a:p>
            <a:endParaRPr lang="en-GB" sz="2200" dirty="0" smtClean="0"/>
          </a:p>
          <a:p>
            <a:endParaRPr lang="en-GB" sz="2200" dirty="0" smtClean="0"/>
          </a:p>
          <a:p>
            <a:endParaRPr lang="en-GB" sz="2200" dirty="0"/>
          </a:p>
          <a:p>
            <a:endParaRPr lang="en-GB" sz="2200" dirty="0" smtClean="0"/>
          </a:p>
          <a:p>
            <a:endParaRPr lang="en-GB" sz="2200" dirty="0"/>
          </a:p>
          <a:p>
            <a:endParaRPr lang="en-GB" sz="2200" dirty="0" smtClean="0"/>
          </a:p>
          <a:p>
            <a:endParaRPr lang="en-GB" sz="2200" dirty="0"/>
          </a:p>
          <a:p>
            <a:endParaRPr lang="en-GB" sz="2400" dirty="0" smtClean="0"/>
          </a:p>
          <a:p>
            <a:endParaRPr lang="en-GB" sz="2400" dirty="0"/>
          </a:p>
          <a:p>
            <a:r>
              <a:rPr lang="en-GB" sz="1900" dirty="0" smtClean="0"/>
              <a:t>A </a:t>
            </a:r>
            <a:r>
              <a:rPr lang="en-GB" sz="1900" dirty="0"/>
              <a:t>set of self-assessment criteria has been formulated that is specific to each </a:t>
            </a:r>
            <a:r>
              <a:rPr lang="en-GB" sz="1900" b="1" i="1" dirty="0"/>
              <a:t>dimension </a:t>
            </a:r>
            <a:r>
              <a:rPr lang="en-GB" sz="1900" dirty="0"/>
              <a:t>x </a:t>
            </a:r>
            <a:r>
              <a:rPr lang="en-GB" sz="1900" b="1" i="1" dirty="0"/>
              <a:t>level</a:t>
            </a:r>
            <a:r>
              <a:rPr lang="en-GB" sz="1900" dirty="0"/>
              <a:t> combination, as well as being specific to each of the standards</a:t>
            </a:r>
          </a:p>
          <a:p>
            <a:endParaRPr lang="en-GB" sz="2600" dirty="0" smtClean="0"/>
          </a:p>
        </p:txBody>
      </p:sp>
      <p:graphicFrame>
        <p:nvGraphicFramePr>
          <p:cNvPr id="14" name="Diagram 13"/>
          <p:cNvGraphicFramePr/>
          <p:nvPr>
            <p:extLst>
              <p:ext uri="{D42A27DB-BD31-4B8C-83A1-F6EECF244321}">
                <p14:modId xmlns:p14="http://schemas.microsoft.com/office/powerpoint/2010/main" val="1791147594"/>
              </p:ext>
            </p:extLst>
          </p:nvPr>
        </p:nvGraphicFramePr>
        <p:xfrm>
          <a:off x="6880120" y="2543518"/>
          <a:ext cx="4254233" cy="36804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Diagram 15"/>
          <p:cNvGraphicFramePr/>
          <p:nvPr>
            <p:extLst>
              <p:ext uri="{D42A27DB-BD31-4B8C-83A1-F6EECF244321}">
                <p14:modId xmlns:p14="http://schemas.microsoft.com/office/powerpoint/2010/main" val="1138969660"/>
              </p:ext>
            </p:extLst>
          </p:nvPr>
        </p:nvGraphicFramePr>
        <p:xfrm>
          <a:off x="2187646" y="2943225"/>
          <a:ext cx="3841679" cy="32806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960756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9075"/>
            <a:ext cx="8596668" cy="1320800"/>
          </a:xfrm>
        </p:spPr>
        <p:txBody>
          <a:bodyPr>
            <a:normAutofit/>
          </a:bodyPr>
          <a:lstStyle/>
          <a:p>
            <a:r>
              <a:rPr lang="en-CA" sz="3100" dirty="0" smtClean="0"/>
              <a:t>Modernisation Maturity Model - </a:t>
            </a:r>
            <a:r>
              <a:rPr lang="en-GB" sz="3100" dirty="0" smtClean="0"/>
              <a:t>Maturity </a:t>
            </a:r>
            <a:r>
              <a:rPr lang="en-GB" sz="3100" dirty="0"/>
              <a:t>Levels</a:t>
            </a:r>
            <a:r>
              <a:rPr lang="en-GB" dirty="0"/>
              <a:t/>
            </a:r>
            <a:br>
              <a:rPr lang="en-GB" dirty="0"/>
            </a:br>
            <a:endParaRPr lang="en-CA" dirty="0"/>
          </a:p>
        </p:txBody>
      </p:sp>
      <p:sp>
        <p:nvSpPr>
          <p:cNvPr id="3" name="Slide Number Placeholder 2"/>
          <p:cNvSpPr>
            <a:spLocks noGrp="1"/>
          </p:cNvSpPr>
          <p:nvPr>
            <p:ph type="sldNum" sz="quarter" idx="12"/>
          </p:nvPr>
        </p:nvSpPr>
        <p:spPr/>
        <p:txBody>
          <a:bodyPr/>
          <a:lstStyle/>
          <a:p>
            <a:fld id="{128D9F9D-C61D-43D7-A9E8-B22D32E5D726}" type="slidenum">
              <a:rPr lang="en-CA" smtClean="0"/>
              <a:t>6</a:t>
            </a:fld>
            <a:endParaRPr lang="en-CA" dirty="0"/>
          </a:p>
        </p:txBody>
      </p:sp>
      <p:graphicFrame>
        <p:nvGraphicFramePr>
          <p:cNvPr id="4" name="Table 3"/>
          <p:cNvGraphicFramePr>
            <a:graphicFrameLocks noGrp="1"/>
          </p:cNvGraphicFramePr>
          <p:nvPr>
            <p:extLst>
              <p:ext uri="{D42A27DB-BD31-4B8C-83A1-F6EECF244321}">
                <p14:modId xmlns:p14="http://schemas.microsoft.com/office/powerpoint/2010/main" val="1258458920"/>
              </p:ext>
            </p:extLst>
          </p:nvPr>
        </p:nvGraphicFramePr>
        <p:xfrm>
          <a:off x="459765" y="1539875"/>
          <a:ext cx="9413943" cy="4251961"/>
        </p:xfrm>
        <a:graphic>
          <a:graphicData uri="http://schemas.openxmlformats.org/drawingml/2006/table">
            <a:tbl>
              <a:tblPr firstRow="1" firstCol="1" bandRow="1">
                <a:tableStyleId>{5C22544A-7EE6-4342-B048-85BDC9FD1C3A}</a:tableStyleId>
              </a:tblPr>
              <a:tblGrid>
                <a:gridCol w="2242492"/>
                <a:gridCol w="7171451"/>
              </a:tblGrid>
              <a:tr h="456421">
                <a:tc>
                  <a:txBody>
                    <a:bodyPr/>
                    <a:lstStyle/>
                    <a:p>
                      <a:pPr algn="ctr">
                        <a:lnSpc>
                          <a:spcPct val="115000"/>
                        </a:lnSpc>
                        <a:spcBef>
                          <a:spcPts val="750"/>
                        </a:spcBef>
                        <a:spcAft>
                          <a:spcPts val="0"/>
                        </a:spcAft>
                      </a:pPr>
                      <a:r>
                        <a:rPr lang="en-GB" sz="1800" dirty="0">
                          <a:effectLst/>
                        </a:rPr>
                        <a:t>Level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algn="ctr">
                        <a:lnSpc>
                          <a:spcPct val="115000"/>
                        </a:lnSpc>
                        <a:spcBef>
                          <a:spcPts val="750"/>
                        </a:spcBef>
                        <a:spcAft>
                          <a:spcPts val="0"/>
                        </a:spcAft>
                      </a:pPr>
                      <a:r>
                        <a:rPr lang="en-GB" sz="1800" dirty="0">
                          <a:effectLst/>
                        </a:rPr>
                        <a:t>Level Description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899534">
                <a:tc>
                  <a:txBody>
                    <a:bodyPr/>
                    <a:lstStyle/>
                    <a:p>
                      <a:pPr>
                        <a:lnSpc>
                          <a:spcPct val="115000"/>
                        </a:lnSpc>
                        <a:spcBef>
                          <a:spcPts val="750"/>
                        </a:spcBef>
                        <a:spcAft>
                          <a:spcPts val="0"/>
                        </a:spcAft>
                      </a:pPr>
                      <a:r>
                        <a:rPr lang="en-GB" sz="1800" dirty="0">
                          <a:effectLst/>
                        </a:rPr>
                        <a:t>Initial implementation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A few individuals are becoming interested in the potential value of the standard.</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smtClean="0">
                          <a:effectLst/>
                        </a:rPr>
                        <a:t>The </a:t>
                      </a:r>
                      <a:r>
                        <a:rPr lang="en-US" sz="1800" dirty="0">
                          <a:effectLst/>
                        </a:rPr>
                        <a:t>organisation as a whole is unaware of the standard.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899534">
                <a:tc>
                  <a:txBody>
                    <a:bodyPr/>
                    <a:lstStyle/>
                    <a:p>
                      <a:pPr>
                        <a:lnSpc>
                          <a:spcPct val="115000"/>
                        </a:lnSpc>
                        <a:spcAft>
                          <a:spcPts val="0"/>
                        </a:spcAft>
                      </a:pPr>
                      <a:r>
                        <a:rPr lang="en-GB" sz="1800">
                          <a:effectLst/>
                        </a:rPr>
                        <a:t>Pre-implementation</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Use of the standard is basic and limited to a few individuals. </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Parts of the organisation are becoming interested in the potential value of the standard.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1212891">
                <a:tc>
                  <a:txBody>
                    <a:bodyPr/>
                    <a:lstStyle/>
                    <a:p>
                      <a:pPr>
                        <a:lnSpc>
                          <a:spcPct val="115000"/>
                        </a:lnSpc>
                        <a:spcBef>
                          <a:spcPts val="750"/>
                        </a:spcBef>
                        <a:spcAft>
                          <a:spcPts val="0"/>
                        </a:spcAft>
                      </a:pPr>
                      <a:r>
                        <a:rPr lang="en-GB" sz="1800">
                          <a:effectLst/>
                        </a:rPr>
                        <a:t>Early implementation</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Use of the standard is spreading, but it is used in an inconsistent manner by individuals and single business units.</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A corporate-wide </a:t>
                      </a:r>
                      <a:r>
                        <a:rPr lang="en-US" sz="1800" dirty="0" err="1">
                          <a:effectLst/>
                        </a:rPr>
                        <a:t>programme</a:t>
                      </a:r>
                      <a:r>
                        <a:rPr lang="en-US" sz="1800" dirty="0">
                          <a:effectLst/>
                        </a:rPr>
                        <a:t>/strategy for use of the standard is </a:t>
                      </a:r>
                      <a:r>
                        <a:rPr lang="en-US" sz="1800" dirty="0" smtClean="0">
                          <a:effectLst/>
                        </a:rPr>
                        <a:t>being </a:t>
                      </a:r>
                      <a:r>
                        <a:rPr lang="en-US" sz="1800" dirty="0">
                          <a:effectLst/>
                        </a:rPr>
                        <a:t>prepared.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bl>
          </a:graphicData>
        </a:graphic>
      </p:graphicFrame>
      <p:sp>
        <p:nvSpPr>
          <p:cNvPr id="5" name="TextBox 4"/>
          <p:cNvSpPr txBox="1"/>
          <p:nvPr/>
        </p:nvSpPr>
        <p:spPr>
          <a:xfrm>
            <a:off x="7533565" y="6221821"/>
            <a:ext cx="1596788" cy="369332"/>
          </a:xfrm>
          <a:prstGeom prst="rect">
            <a:avLst/>
          </a:prstGeom>
          <a:noFill/>
        </p:spPr>
        <p:txBody>
          <a:bodyPr wrap="square" rtlCol="0">
            <a:spAutoFit/>
          </a:bodyPr>
          <a:lstStyle/>
          <a:p>
            <a:r>
              <a:rPr lang="en-CA" dirty="0" smtClean="0">
                <a:solidFill>
                  <a:schemeClr val="accent2">
                    <a:lumMod val="75000"/>
                  </a:schemeClr>
                </a:solidFill>
              </a:rPr>
              <a:t>…cont’d</a:t>
            </a:r>
            <a:endParaRPr lang="en-CA" dirty="0">
              <a:solidFill>
                <a:schemeClr val="accent2">
                  <a:lumMod val="75000"/>
                </a:schemeClr>
              </a:solidFill>
            </a:endParaRPr>
          </a:p>
        </p:txBody>
      </p:sp>
    </p:spTree>
    <p:extLst>
      <p:ext uri="{BB962C8B-B14F-4D97-AF65-F5344CB8AC3E}">
        <p14:creationId xmlns:p14="http://schemas.microsoft.com/office/powerpoint/2010/main" val="28090643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9075"/>
            <a:ext cx="8596668" cy="1320800"/>
          </a:xfrm>
        </p:spPr>
        <p:txBody>
          <a:bodyPr>
            <a:normAutofit fontScale="90000"/>
          </a:bodyPr>
          <a:lstStyle/>
          <a:p>
            <a:r>
              <a:rPr lang="en-CA" sz="3100" dirty="0" smtClean="0"/>
              <a:t>Modernisation Maturity Model - </a:t>
            </a:r>
            <a:r>
              <a:rPr lang="en-GB" sz="3100" dirty="0" smtClean="0"/>
              <a:t>Maturity Levels </a:t>
            </a:r>
            <a:r>
              <a:rPr lang="en-GB" sz="1800" dirty="0" smtClean="0"/>
              <a:t>(cont’d)</a:t>
            </a:r>
            <a:r>
              <a:rPr lang="en-GB" dirty="0"/>
              <a:t/>
            </a:r>
            <a:br>
              <a:rPr lang="en-GB" dirty="0"/>
            </a:br>
            <a:endParaRPr lang="en-CA" dirty="0"/>
          </a:p>
        </p:txBody>
      </p:sp>
      <p:sp>
        <p:nvSpPr>
          <p:cNvPr id="3" name="Slide Number Placeholder 2"/>
          <p:cNvSpPr>
            <a:spLocks noGrp="1"/>
          </p:cNvSpPr>
          <p:nvPr>
            <p:ph type="sldNum" sz="quarter" idx="12"/>
          </p:nvPr>
        </p:nvSpPr>
        <p:spPr/>
        <p:txBody>
          <a:bodyPr/>
          <a:lstStyle/>
          <a:p>
            <a:fld id="{128D9F9D-C61D-43D7-A9E8-B22D32E5D726}" type="slidenum">
              <a:rPr lang="en-CA" smtClean="0"/>
              <a:t>7</a:t>
            </a:fld>
            <a:endParaRPr lang="en-CA"/>
          </a:p>
        </p:txBody>
      </p:sp>
      <p:graphicFrame>
        <p:nvGraphicFramePr>
          <p:cNvPr id="4" name="Table 3"/>
          <p:cNvGraphicFramePr>
            <a:graphicFrameLocks noGrp="1"/>
          </p:cNvGraphicFramePr>
          <p:nvPr>
            <p:extLst>
              <p:ext uri="{D42A27DB-BD31-4B8C-83A1-F6EECF244321}">
                <p14:modId xmlns:p14="http://schemas.microsoft.com/office/powerpoint/2010/main" val="3973599250"/>
              </p:ext>
            </p:extLst>
          </p:nvPr>
        </p:nvGraphicFramePr>
        <p:xfrm>
          <a:off x="677334" y="1226450"/>
          <a:ext cx="8834361" cy="4009408"/>
        </p:xfrm>
        <a:graphic>
          <a:graphicData uri="http://schemas.openxmlformats.org/drawingml/2006/table">
            <a:tbl>
              <a:tblPr firstRow="1" firstCol="1" bandRow="1">
                <a:tableStyleId>{5C22544A-7EE6-4342-B048-85BDC9FD1C3A}</a:tableStyleId>
              </a:tblPr>
              <a:tblGrid>
                <a:gridCol w="2024128"/>
                <a:gridCol w="6810233"/>
              </a:tblGrid>
              <a:tr h="359044">
                <a:tc>
                  <a:txBody>
                    <a:bodyPr/>
                    <a:lstStyle/>
                    <a:p>
                      <a:pPr algn="ctr">
                        <a:lnSpc>
                          <a:spcPct val="115000"/>
                        </a:lnSpc>
                        <a:spcBef>
                          <a:spcPts val="750"/>
                        </a:spcBef>
                        <a:spcAft>
                          <a:spcPts val="0"/>
                        </a:spcAft>
                      </a:pPr>
                      <a:r>
                        <a:rPr lang="en-GB" sz="1800" dirty="0">
                          <a:effectLst/>
                        </a:rPr>
                        <a:t>Level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algn="ctr">
                        <a:lnSpc>
                          <a:spcPct val="115000"/>
                        </a:lnSpc>
                        <a:spcBef>
                          <a:spcPts val="750"/>
                        </a:spcBef>
                        <a:spcAft>
                          <a:spcPts val="0"/>
                        </a:spcAft>
                      </a:pPr>
                      <a:r>
                        <a:rPr lang="en-GB" sz="1800" dirty="0">
                          <a:effectLst/>
                        </a:rPr>
                        <a:t>Level Description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954122">
                <a:tc>
                  <a:txBody>
                    <a:bodyPr/>
                    <a:lstStyle/>
                    <a:p>
                      <a:pPr>
                        <a:lnSpc>
                          <a:spcPct val="115000"/>
                        </a:lnSpc>
                        <a:spcAft>
                          <a:spcPts val="0"/>
                        </a:spcAft>
                      </a:pPr>
                      <a:r>
                        <a:rPr lang="en-GB" sz="1800" dirty="0">
                          <a:effectLst/>
                        </a:rPr>
                        <a:t>Corporate implementation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A corporate-wide </a:t>
                      </a:r>
                      <a:r>
                        <a:rPr lang="en-US" sz="1800" dirty="0" err="1">
                          <a:effectLst/>
                        </a:rPr>
                        <a:t>programme</a:t>
                      </a:r>
                      <a:r>
                        <a:rPr lang="en-US" sz="1800" dirty="0">
                          <a:effectLst/>
                        </a:rPr>
                        <a:t>/strategy for use of the standard exists.</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There is a widespread awareness of the standard and it is used in a consistent way across the organisation.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1200625">
                <a:tc>
                  <a:txBody>
                    <a:bodyPr/>
                    <a:lstStyle/>
                    <a:p>
                      <a:pPr>
                        <a:lnSpc>
                          <a:spcPct val="115000"/>
                        </a:lnSpc>
                        <a:spcAft>
                          <a:spcPts val="0"/>
                        </a:spcAft>
                      </a:pPr>
                      <a:r>
                        <a:rPr lang="en-GB" sz="1800" dirty="0">
                          <a:effectLst/>
                        </a:rPr>
                        <a:t>Mature implementation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The standard is perceived as an important part of business operations/management, delivering value across the organisation. </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The standard is well understood, integrated into business processes &amp; practices and used in a consistent manner across the organisation.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bl>
          </a:graphicData>
        </a:graphic>
      </p:graphicFrame>
    </p:spTree>
    <p:extLst>
      <p:ext uri="{BB962C8B-B14F-4D97-AF65-F5344CB8AC3E}">
        <p14:creationId xmlns:p14="http://schemas.microsoft.com/office/powerpoint/2010/main" val="5900289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60579"/>
            <a:ext cx="8596668" cy="1320800"/>
          </a:xfrm>
        </p:spPr>
        <p:txBody>
          <a:bodyPr>
            <a:normAutofit/>
          </a:bodyPr>
          <a:lstStyle/>
          <a:p>
            <a:r>
              <a:rPr lang="en-CA" sz="3100" dirty="0" smtClean="0"/>
              <a:t>Modernisation Maturity Model -</a:t>
            </a:r>
            <a:r>
              <a:rPr lang="en-GB" sz="3100" dirty="0" smtClean="0"/>
              <a:t> Dimensions</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33244150"/>
              </p:ext>
            </p:extLst>
          </p:nvPr>
        </p:nvGraphicFramePr>
        <p:xfrm>
          <a:off x="363600" y="1681379"/>
          <a:ext cx="9012412" cy="3025394"/>
        </p:xfrm>
        <a:graphic>
          <a:graphicData uri="http://schemas.openxmlformats.org/drawingml/2006/table">
            <a:tbl>
              <a:tblPr firstRow="1" firstCol="1" bandRow="1">
                <a:tableStyleId>{5C22544A-7EE6-4342-B048-85BDC9FD1C3A}</a:tableStyleId>
              </a:tblPr>
              <a:tblGrid>
                <a:gridCol w="1806394"/>
                <a:gridCol w="7206018"/>
              </a:tblGrid>
              <a:tr h="165735">
                <a:tc>
                  <a:txBody>
                    <a:bodyPr/>
                    <a:lstStyle/>
                    <a:p>
                      <a:pPr algn="ctr">
                        <a:lnSpc>
                          <a:spcPct val="115000"/>
                        </a:lnSpc>
                        <a:spcBef>
                          <a:spcPts val="750"/>
                        </a:spcBef>
                        <a:spcAft>
                          <a:spcPts val="0"/>
                        </a:spcAft>
                      </a:pPr>
                      <a:r>
                        <a:rPr lang="en-GB" sz="1800" dirty="0">
                          <a:effectLst/>
                        </a:rPr>
                        <a:t>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algn="ctr">
                        <a:lnSpc>
                          <a:spcPct val="115000"/>
                        </a:lnSpc>
                        <a:spcBef>
                          <a:spcPts val="750"/>
                        </a:spcBef>
                        <a:spcAft>
                          <a:spcPts val="0"/>
                        </a:spcAft>
                      </a:pPr>
                      <a:r>
                        <a:rPr lang="en-GB" sz="1800" dirty="0">
                          <a:effectLst/>
                        </a:rPr>
                        <a:t>Description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268605">
                <a:tc>
                  <a:txBody>
                    <a:bodyPr/>
                    <a:lstStyle/>
                    <a:p>
                      <a:pPr>
                        <a:lnSpc>
                          <a:spcPct val="115000"/>
                        </a:lnSpc>
                        <a:spcBef>
                          <a:spcPts val="750"/>
                        </a:spcBef>
                        <a:spcAft>
                          <a:spcPts val="0"/>
                        </a:spcAft>
                      </a:pPr>
                      <a:r>
                        <a:rPr lang="en-GB" sz="1800">
                          <a:effectLst/>
                        </a:rPr>
                        <a:t>Business</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This dimension focuses on the business activity domain i.e. the organisation's core business practices and policies.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644525">
                <a:tc>
                  <a:txBody>
                    <a:bodyPr/>
                    <a:lstStyle/>
                    <a:p>
                      <a:pPr>
                        <a:lnSpc>
                          <a:spcPct val="115000"/>
                        </a:lnSpc>
                        <a:spcAft>
                          <a:spcPts val="0"/>
                        </a:spcAft>
                      </a:pPr>
                      <a:r>
                        <a:rPr lang="en-GB" sz="1800" dirty="0">
                          <a:effectLst/>
                        </a:rPr>
                        <a:t>Methods</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This dimension focuses on the management of methods i.e. how methods are designed, structured, implemented and executed.</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It includes statistical methodology, quality management, IT methods, process methods e.g. data collection methods and any other methods needed to support the business.</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bl>
          </a:graphicData>
        </a:graphic>
      </p:graphicFrame>
      <p:sp>
        <p:nvSpPr>
          <p:cNvPr id="3" name="Slide Number Placeholder 2"/>
          <p:cNvSpPr>
            <a:spLocks noGrp="1"/>
          </p:cNvSpPr>
          <p:nvPr>
            <p:ph type="sldNum" sz="quarter" idx="12"/>
          </p:nvPr>
        </p:nvSpPr>
        <p:spPr/>
        <p:txBody>
          <a:bodyPr/>
          <a:lstStyle/>
          <a:p>
            <a:fld id="{128D9F9D-C61D-43D7-A9E8-B22D32E5D726}" type="slidenum">
              <a:rPr lang="en-CA" smtClean="0"/>
              <a:t>8</a:t>
            </a:fld>
            <a:endParaRPr lang="en-CA"/>
          </a:p>
        </p:txBody>
      </p:sp>
      <p:sp>
        <p:nvSpPr>
          <p:cNvPr id="6" name="Rectangle 1"/>
          <p:cNvSpPr>
            <a:spLocks noChangeArrowheads="1"/>
          </p:cNvSpPr>
          <p:nvPr/>
        </p:nvSpPr>
        <p:spPr bwMode="auto">
          <a:xfrm>
            <a:off x="1589088" y="19732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1800" b="0" i="0" u="none" strike="noStrike" cap="none" normalizeH="0" baseline="0" smtClean="0">
                <a:ln>
                  <a:noFill/>
                </a:ln>
                <a:solidFill>
                  <a:schemeClr val="tx1"/>
                </a:solidFill>
                <a:effectLst/>
                <a:latin typeface="Arial" panose="020B0604020202020204" pitchFamily="34" charset="0"/>
              </a:rPr>
              <a:t/>
            </a:r>
            <a:br>
              <a:rPr kumimoji="0" lang="en-CA" altLang="en-US" sz="1800" b="0" i="0" u="none" strike="noStrike" cap="none" normalizeH="0" baseline="0" smtClean="0">
                <a:ln>
                  <a:noFill/>
                </a:ln>
                <a:solidFill>
                  <a:schemeClr val="tx1"/>
                </a:solidFill>
                <a:effectLst/>
                <a:latin typeface="Arial" panose="020B0604020202020204" pitchFamily="34" charset="0"/>
              </a:rPr>
            </a:br>
            <a:endParaRPr kumimoji="0" lang="en-CA" altLang="en-US" sz="1800" b="0" i="0" u="none" strike="noStrike" cap="none" normalizeH="0" baseline="0" smtClean="0">
              <a:ln>
                <a:noFill/>
              </a:ln>
              <a:solidFill>
                <a:schemeClr val="tx1"/>
              </a:solidFill>
              <a:effectLst/>
              <a:latin typeface="Arial" panose="020B0604020202020204" pitchFamily="34" charset="0"/>
            </a:endParaRPr>
          </a:p>
        </p:txBody>
      </p:sp>
      <p:sp>
        <p:nvSpPr>
          <p:cNvPr id="7" name="TextBox 6"/>
          <p:cNvSpPr txBox="1"/>
          <p:nvPr/>
        </p:nvSpPr>
        <p:spPr>
          <a:xfrm>
            <a:off x="7335544" y="5159112"/>
            <a:ext cx="1596788" cy="369332"/>
          </a:xfrm>
          <a:prstGeom prst="rect">
            <a:avLst/>
          </a:prstGeom>
          <a:noFill/>
        </p:spPr>
        <p:txBody>
          <a:bodyPr wrap="square" rtlCol="0">
            <a:spAutoFit/>
          </a:bodyPr>
          <a:lstStyle/>
          <a:p>
            <a:r>
              <a:rPr lang="en-CA" dirty="0" smtClean="0">
                <a:solidFill>
                  <a:schemeClr val="accent2">
                    <a:lumMod val="75000"/>
                  </a:schemeClr>
                </a:solidFill>
              </a:rPr>
              <a:t>…cont’d</a:t>
            </a:r>
            <a:endParaRPr lang="en-CA" dirty="0">
              <a:solidFill>
                <a:schemeClr val="accent2">
                  <a:lumMod val="75000"/>
                </a:schemeClr>
              </a:solidFill>
            </a:endParaRPr>
          </a:p>
        </p:txBody>
      </p:sp>
    </p:spTree>
    <p:extLst>
      <p:ext uri="{BB962C8B-B14F-4D97-AF65-F5344CB8AC3E}">
        <p14:creationId xmlns:p14="http://schemas.microsoft.com/office/powerpoint/2010/main" val="370030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60579"/>
            <a:ext cx="8896753" cy="1320800"/>
          </a:xfrm>
        </p:spPr>
        <p:txBody>
          <a:bodyPr>
            <a:normAutofit/>
          </a:bodyPr>
          <a:lstStyle/>
          <a:p>
            <a:r>
              <a:rPr lang="en-CA" sz="3100" dirty="0" smtClean="0"/>
              <a:t>Modernisation Maturity Model –</a:t>
            </a:r>
            <a:r>
              <a:rPr lang="en-GB" sz="3100" dirty="0" smtClean="0"/>
              <a:t> Dimensions </a:t>
            </a:r>
            <a:r>
              <a:rPr lang="en-GB" sz="1600" dirty="0" smtClean="0"/>
              <a:t>(cont’d)</a:t>
            </a:r>
            <a:endParaRPr lang="en-CA"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98741520"/>
              </p:ext>
            </p:extLst>
          </p:nvPr>
        </p:nvGraphicFramePr>
        <p:xfrm>
          <a:off x="377248" y="1131824"/>
          <a:ext cx="9196839" cy="4213860"/>
        </p:xfrm>
        <a:graphic>
          <a:graphicData uri="http://schemas.openxmlformats.org/drawingml/2006/table">
            <a:tbl>
              <a:tblPr firstRow="1" firstCol="1" bandRow="1">
                <a:tableStyleId>{5C22544A-7EE6-4342-B048-85BDC9FD1C3A}</a:tableStyleId>
              </a:tblPr>
              <a:tblGrid>
                <a:gridCol w="1601677"/>
                <a:gridCol w="7595162"/>
              </a:tblGrid>
              <a:tr h="165735">
                <a:tc>
                  <a:txBody>
                    <a:bodyPr/>
                    <a:lstStyle/>
                    <a:p>
                      <a:pPr algn="ctr">
                        <a:lnSpc>
                          <a:spcPct val="115000"/>
                        </a:lnSpc>
                        <a:spcBef>
                          <a:spcPts val="750"/>
                        </a:spcBef>
                        <a:spcAft>
                          <a:spcPts val="0"/>
                        </a:spcAft>
                      </a:pPr>
                      <a:r>
                        <a:rPr lang="en-GB" sz="1800" dirty="0">
                          <a:effectLst/>
                        </a:rPr>
                        <a:t>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algn="ctr">
                        <a:lnSpc>
                          <a:spcPct val="115000"/>
                        </a:lnSpc>
                        <a:spcBef>
                          <a:spcPts val="750"/>
                        </a:spcBef>
                        <a:spcAft>
                          <a:spcPts val="0"/>
                        </a:spcAft>
                      </a:pPr>
                      <a:r>
                        <a:rPr lang="en-GB" sz="1800" dirty="0">
                          <a:effectLst/>
                        </a:rPr>
                        <a:t>Description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574675">
                <a:tc>
                  <a:txBody>
                    <a:bodyPr/>
                    <a:lstStyle/>
                    <a:p>
                      <a:pPr>
                        <a:lnSpc>
                          <a:spcPct val="115000"/>
                        </a:lnSpc>
                        <a:spcAft>
                          <a:spcPts val="0"/>
                        </a:spcAft>
                      </a:pPr>
                      <a:r>
                        <a:rPr lang="en-GB" sz="1800" dirty="0">
                          <a:effectLst/>
                        </a:rPr>
                        <a:t>Information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600">
                          <a:effectLst/>
                        </a:rPr>
                        <a:t>This dimension focuses on how information is structured and integrated, how information is modelled, the method of access to data, abstraction of the data access from the functional aspects, data characteristics, data transformation capabilities, service and process definitions, handling of identifiers and the information model.</a:t>
                      </a:r>
                      <a:endParaRPr lang="en-CA" sz="16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377190">
                <a:tc>
                  <a:txBody>
                    <a:bodyPr/>
                    <a:lstStyle/>
                    <a:p>
                      <a:pPr>
                        <a:lnSpc>
                          <a:spcPct val="115000"/>
                        </a:lnSpc>
                        <a:spcAft>
                          <a:spcPts val="0"/>
                        </a:spcAft>
                      </a:pPr>
                      <a:r>
                        <a:rPr lang="en-GB" sz="1800">
                          <a:effectLst/>
                        </a:rPr>
                        <a:t>Applications</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600">
                          <a:effectLst/>
                        </a:rPr>
                        <a:t>This dimension focuses on the structure and interaction of applications to provide business functionality using the information/data assets needed to deliver this functionality.</a:t>
                      </a:r>
                      <a:endParaRPr lang="en-CA" sz="16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815099">
                <a:tc>
                  <a:txBody>
                    <a:bodyPr/>
                    <a:lstStyle/>
                    <a:p>
                      <a:pPr>
                        <a:lnSpc>
                          <a:spcPct val="115000"/>
                        </a:lnSpc>
                        <a:spcAft>
                          <a:spcPts val="0"/>
                        </a:spcAft>
                      </a:pPr>
                      <a:r>
                        <a:rPr lang="en-GB" sz="1800" dirty="0">
                          <a:effectLst/>
                        </a:rPr>
                        <a:t>Technology</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600" dirty="0">
                          <a:effectLst/>
                        </a:rPr>
                        <a:t>This dimension focuses on the logical software and hardware capabilities that are required to support the deployment of business, information, and application services. This includes IT infrastructure, middleware, networks, etc.</a:t>
                      </a:r>
                      <a:endParaRPr lang="en-CA" sz="16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bl>
          </a:graphicData>
        </a:graphic>
      </p:graphicFrame>
      <p:sp>
        <p:nvSpPr>
          <p:cNvPr id="3" name="Slide Number Placeholder 2"/>
          <p:cNvSpPr>
            <a:spLocks noGrp="1"/>
          </p:cNvSpPr>
          <p:nvPr>
            <p:ph type="sldNum" sz="quarter" idx="12"/>
          </p:nvPr>
        </p:nvSpPr>
        <p:spPr/>
        <p:txBody>
          <a:bodyPr/>
          <a:lstStyle/>
          <a:p>
            <a:fld id="{128D9F9D-C61D-43D7-A9E8-B22D32E5D726}" type="slidenum">
              <a:rPr lang="en-CA" smtClean="0"/>
              <a:t>9</a:t>
            </a:fld>
            <a:endParaRPr lang="en-CA"/>
          </a:p>
        </p:txBody>
      </p:sp>
      <p:sp>
        <p:nvSpPr>
          <p:cNvPr id="6" name="Rectangle 1"/>
          <p:cNvSpPr>
            <a:spLocks noChangeArrowheads="1"/>
          </p:cNvSpPr>
          <p:nvPr/>
        </p:nvSpPr>
        <p:spPr bwMode="auto">
          <a:xfrm>
            <a:off x="1589088" y="19732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1800" b="0" i="0" u="none" strike="noStrike" cap="none" normalizeH="0" baseline="0" smtClean="0">
                <a:ln>
                  <a:noFill/>
                </a:ln>
                <a:solidFill>
                  <a:schemeClr val="tx1"/>
                </a:solidFill>
                <a:effectLst/>
                <a:latin typeface="Arial" panose="020B0604020202020204" pitchFamily="34" charset="0"/>
              </a:rPr>
              <a:t/>
            </a:r>
            <a:br>
              <a:rPr kumimoji="0" lang="en-CA" altLang="en-US" sz="1800" b="0" i="0" u="none" strike="noStrike" cap="none" normalizeH="0" baseline="0" smtClean="0">
                <a:ln>
                  <a:noFill/>
                </a:ln>
                <a:solidFill>
                  <a:schemeClr val="tx1"/>
                </a:solidFill>
                <a:effectLst/>
                <a:latin typeface="Arial" panose="020B0604020202020204" pitchFamily="34" charset="0"/>
              </a:rPr>
            </a:br>
            <a:endParaRPr kumimoji="0" lang="en-CA"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07681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460</TotalTime>
  <Words>748</Words>
  <Application>Microsoft Office PowerPoint</Application>
  <PresentationFormat>Widescreen</PresentationFormat>
  <Paragraphs>167</Paragraphs>
  <Slides>13</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Times New Roman</vt:lpstr>
      <vt:lpstr>Trebuchet MS</vt:lpstr>
      <vt:lpstr>Wingdings</vt:lpstr>
      <vt:lpstr>Wingdings 3</vt:lpstr>
      <vt:lpstr>Facet</vt:lpstr>
      <vt:lpstr>Modernization Maturity Model</vt:lpstr>
      <vt:lpstr>Introduction</vt:lpstr>
      <vt:lpstr>Workpackage 3 deliverables</vt:lpstr>
      <vt:lpstr>Definition of success</vt:lpstr>
      <vt:lpstr>Modernisation Maturity Model (MMM)</vt:lpstr>
      <vt:lpstr>Modernisation Maturity Model - Maturity Levels </vt:lpstr>
      <vt:lpstr>Modernisation Maturity Model - Maturity Levels (cont’d) </vt:lpstr>
      <vt:lpstr>Modernisation Maturity Model - Dimensions</vt:lpstr>
      <vt:lpstr>Modernisation Maturity Model – Dimensions (cont’d)</vt:lpstr>
      <vt:lpstr>Progress to date – testing process</vt:lpstr>
      <vt:lpstr>Progress to date – preliminary testing results</vt:lpstr>
      <vt:lpstr>(Most frequent) Current maturity levels based upon testers self-assessments </vt:lpstr>
      <vt:lpstr>Next step:  Group work session led by Jenny Linnerud  Thank you for your input! </vt:lpstr>
    </vt:vector>
  </TitlesOfParts>
  <Company>StatCan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corner</dc:title>
  <dc:creator>Mayda, Jackey - SED/DIS</dc:creator>
  <cp:lastModifiedBy>Mayda, Jackey - SED/DIS</cp:lastModifiedBy>
  <cp:revision>86</cp:revision>
  <dcterms:created xsi:type="dcterms:W3CDTF">2016-04-26T10:38:34Z</dcterms:created>
  <dcterms:modified xsi:type="dcterms:W3CDTF">2016-08-30T19:33:19Z</dcterms:modified>
</cp:coreProperties>
</file>