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5"/>
  </p:notesMasterIdLst>
  <p:sldIdLst>
    <p:sldId id="256" r:id="rId2"/>
    <p:sldId id="259" r:id="rId3"/>
    <p:sldId id="257" r:id="rId4"/>
    <p:sldId id="260" r:id="rId5"/>
    <p:sldId id="272" r:id="rId6"/>
    <p:sldId id="262" r:id="rId7"/>
    <p:sldId id="269" r:id="rId8"/>
    <p:sldId id="264" r:id="rId9"/>
    <p:sldId id="270" r:id="rId10"/>
    <p:sldId id="261" r:id="rId11"/>
    <p:sldId id="265" r:id="rId12"/>
    <p:sldId id="271"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55" autoAdjust="0"/>
    <p:restoredTop sz="82430" autoAdjust="0"/>
  </p:normalViewPr>
  <p:slideViewPr>
    <p:cSldViewPr snapToGrid="0">
      <p:cViewPr varScale="1">
        <p:scale>
          <a:sx n="67" d="100"/>
          <a:sy n="67" d="100"/>
        </p:scale>
        <p:origin x="198" y="66"/>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16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242C7-20C5-4D20-A69F-B8DDD68B532B}" type="doc">
      <dgm:prSet loTypeId="urn:microsoft.com/office/officeart/2005/8/layout/hProcess3" loCatId="process" qsTypeId="urn:microsoft.com/office/officeart/2005/8/quickstyle/simple1" qsCatId="simple" csTypeId="urn:microsoft.com/office/officeart/2005/8/colors/accent1_2" csCatId="accent1" phldr="1"/>
      <dgm:spPr/>
    </dgm:pt>
    <dgm:pt modelId="{53DFA2B3-D79D-4A67-8CA5-E7034B8462BB}">
      <dgm:prSet phldrT="[Text]" custT="1"/>
      <dgm:spPr/>
      <dgm:t>
        <a:bodyPr/>
        <a:lstStyle/>
        <a:p>
          <a:r>
            <a:rPr lang="en-GB" sz="1600" dirty="0" smtClean="0"/>
            <a:t>Within each dimension, different organisations may have different </a:t>
          </a:r>
          <a:r>
            <a:rPr lang="en-GB" sz="1600" b="1" i="1" dirty="0" smtClean="0"/>
            <a:t>levels</a:t>
          </a:r>
          <a:r>
            <a:rPr lang="en-GB" sz="1600" dirty="0" smtClean="0"/>
            <a:t> of maturity</a:t>
          </a:r>
          <a:endParaRPr lang="en-CA" sz="1600" dirty="0"/>
        </a:p>
      </dgm:t>
    </dgm:pt>
    <dgm:pt modelId="{8FCC9314-1B5E-48BF-9A5F-93E84D3908DD}" type="parTrans" cxnId="{C27377C9-D7D2-43C2-B9BD-B59E41868D58}">
      <dgm:prSet/>
      <dgm:spPr/>
      <dgm:t>
        <a:bodyPr/>
        <a:lstStyle/>
        <a:p>
          <a:endParaRPr lang="en-CA"/>
        </a:p>
      </dgm:t>
    </dgm:pt>
    <dgm:pt modelId="{FBECFBF1-7600-4089-A832-45E87AA35108}" type="sibTrans" cxnId="{C27377C9-D7D2-43C2-B9BD-B59E41868D58}">
      <dgm:prSet/>
      <dgm:spPr/>
      <dgm:t>
        <a:bodyPr/>
        <a:lstStyle/>
        <a:p>
          <a:endParaRPr lang="en-CA"/>
        </a:p>
      </dgm:t>
    </dgm:pt>
    <dgm:pt modelId="{C9FB197A-E23F-4AB2-A115-F9118AED6C69}" type="pres">
      <dgm:prSet presAssocID="{573242C7-20C5-4D20-A69F-B8DDD68B532B}" presName="Name0" presStyleCnt="0">
        <dgm:presLayoutVars>
          <dgm:dir/>
          <dgm:animLvl val="lvl"/>
          <dgm:resizeHandles val="exact"/>
        </dgm:presLayoutVars>
      </dgm:prSet>
      <dgm:spPr/>
    </dgm:pt>
    <dgm:pt modelId="{EF13574E-D1CD-4727-BD58-9D4575BA216A}" type="pres">
      <dgm:prSet presAssocID="{573242C7-20C5-4D20-A69F-B8DDD68B532B}" presName="dummy" presStyleCnt="0"/>
      <dgm:spPr/>
    </dgm:pt>
    <dgm:pt modelId="{8C4F1C67-A003-4681-A6C0-98EC5D18F4EF}" type="pres">
      <dgm:prSet presAssocID="{573242C7-20C5-4D20-A69F-B8DDD68B532B}" presName="linH" presStyleCnt="0"/>
      <dgm:spPr/>
    </dgm:pt>
    <dgm:pt modelId="{2D1F0D7E-E962-44F3-97EB-C78BFBE4A731}" type="pres">
      <dgm:prSet presAssocID="{573242C7-20C5-4D20-A69F-B8DDD68B532B}" presName="padding1" presStyleCnt="0"/>
      <dgm:spPr/>
    </dgm:pt>
    <dgm:pt modelId="{A707B2E1-6771-42A0-B47D-F6AE4E2CDC0D}" type="pres">
      <dgm:prSet presAssocID="{53DFA2B3-D79D-4A67-8CA5-E7034B8462BB}" presName="linV" presStyleCnt="0"/>
      <dgm:spPr/>
    </dgm:pt>
    <dgm:pt modelId="{F4E45AA9-F2C5-4874-9C26-EA6CF6EC608C}" type="pres">
      <dgm:prSet presAssocID="{53DFA2B3-D79D-4A67-8CA5-E7034B8462BB}" presName="spVertical1" presStyleCnt="0"/>
      <dgm:spPr/>
    </dgm:pt>
    <dgm:pt modelId="{E5A9555A-2EB8-403F-A97E-EB1B052B245F}" type="pres">
      <dgm:prSet presAssocID="{53DFA2B3-D79D-4A67-8CA5-E7034B8462BB}" presName="parTx" presStyleLbl="revTx" presStyleIdx="0" presStyleCnt="1" custAng="1975612">
        <dgm:presLayoutVars>
          <dgm:chMax val="0"/>
          <dgm:chPref val="0"/>
          <dgm:bulletEnabled val="1"/>
        </dgm:presLayoutVars>
      </dgm:prSet>
      <dgm:spPr/>
      <dgm:t>
        <a:bodyPr/>
        <a:lstStyle/>
        <a:p>
          <a:endParaRPr lang="en-CA"/>
        </a:p>
      </dgm:t>
    </dgm:pt>
    <dgm:pt modelId="{9DC9F88B-0916-49D2-B602-7D68AE9A23E6}" type="pres">
      <dgm:prSet presAssocID="{53DFA2B3-D79D-4A67-8CA5-E7034B8462BB}" presName="spVertical2" presStyleCnt="0"/>
      <dgm:spPr/>
    </dgm:pt>
    <dgm:pt modelId="{D343A4E3-F484-42F7-B063-FBE5BE8A6A32}" type="pres">
      <dgm:prSet presAssocID="{53DFA2B3-D79D-4A67-8CA5-E7034B8462BB}" presName="spVertical3" presStyleCnt="0"/>
      <dgm:spPr/>
    </dgm:pt>
    <dgm:pt modelId="{391E236F-1372-44E1-8B69-700BF0A878D9}" type="pres">
      <dgm:prSet presAssocID="{573242C7-20C5-4D20-A69F-B8DDD68B532B}" presName="padding2" presStyleCnt="0"/>
      <dgm:spPr/>
    </dgm:pt>
    <dgm:pt modelId="{01AFB6CB-0AAD-4215-BF38-7352E99E39C4}" type="pres">
      <dgm:prSet presAssocID="{573242C7-20C5-4D20-A69F-B8DDD68B532B}" presName="negArrow" presStyleCnt="0"/>
      <dgm:spPr/>
    </dgm:pt>
    <dgm:pt modelId="{C5F586FA-4078-4444-A78A-06336BC20528}" type="pres">
      <dgm:prSet presAssocID="{573242C7-20C5-4D20-A69F-B8DDD68B532B}" presName="backgroundArrow" presStyleLbl="node1" presStyleIdx="0" presStyleCnt="1" custAng="12753976" custScaleX="91553" custScaleY="54405" custLinFactNeighborX="1386" custLinFactNeighborY="24854"/>
      <dgm:spPr/>
      <dgm:t>
        <a:bodyPr/>
        <a:lstStyle/>
        <a:p>
          <a:endParaRPr lang="en-CA"/>
        </a:p>
      </dgm:t>
    </dgm:pt>
  </dgm:ptLst>
  <dgm:cxnLst>
    <dgm:cxn modelId="{C27377C9-D7D2-43C2-B9BD-B59E41868D58}" srcId="{573242C7-20C5-4D20-A69F-B8DDD68B532B}" destId="{53DFA2B3-D79D-4A67-8CA5-E7034B8462BB}" srcOrd="0" destOrd="0" parTransId="{8FCC9314-1B5E-48BF-9A5F-93E84D3908DD}" sibTransId="{FBECFBF1-7600-4089-A832-45E87AA35108}"/>
    <dgm:cxn modelId="{03854BD6-4D91-4769-89D2-CF761DA38E04}" type="presOf" srcId="{573242C7-20C5-4D20-A69F-B8DDD68B532B}" destId="{C9FB197A-E23F-4AB2-A115-F9118AED6C69}" srcOrd="0" destOrd="0" presId="urn:microsoft.com/office/officeart/2005/8/layout/hProcess3"/>
    <dgm:cxn modelId="{E9756DAA-10E5-4AB4-A360-25ED18873142}" type="presOf" srcId="{53DFA2B3-D79D-4A67-8CA5-E7034B8462BB}" destId="{E5A9555A-2EB8-403F-A97E-EB1B052B245F}" srcOrd="0" destOrd="0" presId="urn:microsoft.com/office/officeart/2005/8/layout/hProcess3"/>
    <dgm:cxn modelId="{32409C96-E62C-43EA-8444-D9DF7140C433}" type="presParOf" srcId="{C9FB197A-E23F-4AB2-A115-F9118AED6C69}" destId="{EF13574E-D1CD-4727-BD58-9D4575BA216A}" srcOrd="0" destOrd="0" presId="urn:microsoft.com/office/officeart/2005/8/layout/hProcess3"/>
    <dgm:cxn modelId="{AF3C28D9-A931-4841-9725-4083C0D02F57}" type="presParOf" srcId="{C9FB197A-E23F-4AB2-A115-F9118AED6C69}" destId="{8C4F1C67-A003-4681-A6C0-98EC5D18F4EF}" srcOrd="1" destOrd="0" presId="urn:microsoft.com/office/officeart/2005/8/layout/hProcess3"/>
    <dgm:cxn modelId="{D97E77ED-F4AB-46BD-B400-FA80D480D3F2}" type="presParOf" srcId="{8C4F1C67-A003-4681-A6C0-98EC5D18F4EF}" destId="{2D1F0D7E-E962-44F3-97EB-C78BFBE4A731}" srcOrd="0" destOrd="0" presId="urn:microsoft.com/office/officeart/2005/8/layout/hProcess3"/>
    <dgm:cxn modelId="{7D30DE5F-FE33-4B3D-A158-CEB18335CDB9}" type="presParOf" srcId="{8C4F1C67-A003-4681-A6C0-98EC5D18F4EF}" destId="{A707B2E1-6771-42A0-B47D-F6AE4E2CDC0D}" srcOrd="1" destOrd="0" presId="urn:microsoft.com/office/officeart/2005/8/layout/hProcess3"/>
    <dgm:cxn modelId="{D1B6B003-5BC5-47CB-B365-F7AF0F02D80D}" type="presParOf" srcId="{A707B2E1-6771-42A0-B47D-F6AE4E2CDC0D}" destId="{F4E45AA9-F2C5-4874-9C26-EA6CF6EC608C}" srcOrd="0" destOrd="0" presId="urn:microsoft.com/office/officeart/2005/8/layout/hProcess3"/>
    <dgm:cxn modelId="{B152D1CA-F94C-4437-AA15-901F07E1EB7C}" type="presParOf" srcId="{A707B2E1-6771-42A0-B47D-F6AE4E2CDC0D}" destId="{E5A9555A-2EB8-403F-A97E-EB1B052B245F}" srcOrd="1" destOrd="0" presId="urn:microsoft.com/office/officeart/2005/8/layout/hProcess3"/>
    <dgm:cxn modelId="{CDF9A32C-3CC7-401C-9E39-369A4F4B118E}" type="presParOf" srcId="{A707B2E1-6771-42A0-B47D-F6AE4E2CDC0D}" destId="{9DC9F88B-0916-49D2-B602-7D68AE9A23E6}" srcOrd="2" destOrd="0" presId="urn:microsoft.com/office/officeart/2005/8/layout/hProcess3"/>
    <dgm:cxn modelId="{3B41F718-710D-4D08-988B-7E72B04EA2B9}" type="presParOf" srcId="{A707B2E1-6771-42A0-B47D-F6AE4E2CDC0D}" destId="{D343A4E3-F484-42F7-B063-FBE5BE8A6A32}" srcOrd="3" destOrd="0" presId="urn:microsoft.com/office/officeart/2005/8/layout/hProcess3"/>
    <dgm:cxn modelId="{A7DC3443-00B4-44DE-BD1C-EE067D1B7F75}" type="presParOf" srcId="{8C4F1C67-A003-4681-A6C0-98EC5D18F4EF}" destId="{391E236F-1372-44E1-8B69-700BF0A878D9}" srcOrd="2" destOrd="0" presId="urn:microsoft.com/office/officeart/2005/8/layout/hProcess3"/>
    <dgm:cxn modelId="{E43DA2E7-1A44-49DA-B5B9-B843BD18BB14}" type="presParOf" srcId="{8C4F1C67-A003-4681-A6C0-98EC5D18F4EF}" destId="{01AFB6CB-0AAD-4215-BF38-7352E99E39C4}" srcOrd="3" destOrd="0" presId="urn:microsoft.com/office/officeart/2005/8/layout/hProcess3"/>
    <dgm:cxn modelId="{DCE2D8E2-8096-4883-8F58-94C9B6A7D0D9}" type="presParOf" srcId="{8C4F1C67-A003-4681-A6C0-98EC5D18F4EF}" destId="{C5F586FA-4078-4444-A78A-06336BC20528}"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4F2B18-A3C4-4998-8251-7269E8021A7E}" type="doc">
      <dgm:prSet loTypeId="urn:microsoft.com/office/officeart/2005/8/layout/hProcess3" loCatId="process" qsTypeId="urn:microsoft.com/office/officeart/2005/8/quickstyle/simple1" qsCatId="simple" csTypeId="urn:microsoft.com/office/officeart/2005/8/colors/accent1_2" csCatId="accent1" phldr="1"/>
      <dgm:spPr/>
    </dgm:pt>
    <dgm:pt modelId="{7CFA5C8C-1520-4B54-9386-AEBE51B84F4A}">
      <dgm:prSet phldrT="[Text]"/>
      <dgm:spPr/>
      <dgm:t>
        <a:bodyPr/>
        <a:lstStyle/>
        <a:p>
          <a:r>
            <a:rPr lang="en-CA" dirty="0" smtClean="0"/>
            <a:t>There are a number of distinct </a:t>
          </a:r>
          <a:r>
            <a:rPr lang="en-CA" b="1" i="1" dirty="0" smtClean="0"/>
            <a:t>dimensions</a:t>
          </a:r>
          <a:endParaRPr lang="en-CA" b="1" i="1" dirty="0"/>
        </a:p>
      </dgm:t>
    </dgm:pt>
    <dgm:pt modelId="{752E0363-E8EA-4572-B67B-3C20F2E1BAF0}" type="parTrans" cxnId="{BF5C4889-E862-477F-B0BC-EB6C518C25D4}">
      <dgm:prSet/>
      <dgm:spPr/>
      <dgm:t>
        <a:bodyPr/>
        <a:lstStyle/>
        <a:p>
          <a:endParaRPr lang="en-CA"/>
        </a:p>
      </dgm:t>
    </dgm:pt>
    <dgm:pt modelId="{4F0504B2-0289-49A3-B687-B8A8160F2BAA}" type="sibTrans" cxnId="{BF5C4889-E862-477F-B0BC-EB6C518C25D4}">
      <dgm:prSet/>
      <dgm:spPr/>
      <dgm:t>
        <a:bodyPr/>
        <a:lstStyle/>
        <a:p>
          <a:endParaRPr lang="en-CA"/>
        </a:p>
      </dgm:t>
    </dgm:pt>
    <dgm:pt modelId="{A29D6C27-F8CA-4FE5-B90A-C1BA90D08EC7}" type="pres">
      <dgm:prSet presAssocID="{4A4F2B18-A3C4-4998-8251-7269E8021A7E}" presName="Name0" presStyleCnt="0">
        <dgm:presLayoutVars>
          <dgm:dir/>
          <dgm:animLvl val="lvl"/>
          <dgm:resizeHandles val="exact"/>
        </dgm:presLayoutVars>
      </dgm:prSet>
      <dgm:spPr/>
    </dgm:pt>
    <dgm:pt modelId="{D900D993-C622-4AA1-A606-B0E480826A34}" type="pres">
      <dgm:prSet presAssocID="{4A4F2B18-A3C4-4998-8251-7269E8021A7E}" presName="dummy" presStyleCnt="0"/>
      <dgm:spPr/>
    </dgm:pt>
    <dgm:pt modelId="{0AD9AFF1-77EB-48A0-9586-E8B828ABDA42}" type="pres">
      <dgm:prSet presAssocID="{4A4F2B18-A3C4-4998-8251-7269E8021A7E}" presName="linH" presStyleCnt="0"/>
      <dgm:spPr/>
    </dgm:pt>
    <dgm:pt modelId="{E40969EC-3BF7-4BB2-B5D9-74E1EBB8564A}" type="pres">
      <dgm:prSet presAssocID="{4A4F2B18-A3C4-4998-8251-7269E8021A7E}" presName="padding1" presStyleCnt="0"/>
      <dgm:spPr/>
    </dgm:pt>
    <dgm:pt modelId="{BFFE7371-4030-4D93-A6E0-A0006AB9EC80}" type="pres">
      <dgm:prSet presAssocID="{7CFA5C8C-1520-4B54-9386-AEBE51B84F4A}" presName="linV" presStyleCnt="0"/>
      <dgm:spPr/>
    </dgm:pt>
    <dgm:pt modelId="{C229AB06-FA45-4BF5-9FBF-3B1CD7C9ACA2}" type="pres">
      <dgm:prSet presAssocID="{7CFA5C8C-1520-4B54-9386-AEBE51B84F4A}" presName="spVertical1" presStyleCnt="0"/>
      <dgm:spPr/>
    </dgm:pt>
    <dgm:pt modelId="{A012DB37-757C-4C59-BE74-55457BC8A628}" type="pres">
      <dgm:prSet presAssocID="{7CFA5C8C-1520-4B54-9386-AEBE51B84F4A}" presName="parTx" presStyleLbl="revTx" presStyleIdx="0" presStyleCnt="1" custAng="0" custLinFactNeighborX="4390" custLinFactNeighborY="-41261">
        <dgm:presLayoutVars>
          <dgm:chMax val="0"/>
          <dgm:chPref val="0"/>
          <dgm:bulletEnabled val="1"/>
        </dgm:presLayoutVars>
      </dgm:prSet>
      <dgm:spPr/>
      <dgm:t>
        <a:bodyPr/>
        <a:lstStyle/>
        <a:p>
          <a:endParaRPr lang="en-CA"/>
        </a:p>
      </dgm:t>
    </dgm:pt>
    <dgm:pt modelId="{2ED28CC6-46EA-4E80-B6C0-7E7B2365C584}" type="pres">
      <dgm:prSet presAssocID="{7CFA5C8C-1520-4B54-9386-AEBE51B84F4A}" presName="spVertical2" presStyleCnt="0"/>
      <dgm:spPr/>
    </dgm:pt>
    <dgm:pt modelId="{7298FA4E-93C0-483E-9F92-08C5A12CB778}" type="pres">
      <dgm:prSet presAssocID="{7CFA5C8C-1520-4B54-9386-AEBE51B84F4A}" presName="spVertical3" presStyleCnt="0"/>
      <dgm:spPr/>
    </dgm:pt>
    <dgm:pt modelId="{7E87E4CD-5AE1-4FAE-8884-287A30BA1B6E}" type="pres">
      <dgm:prSet presAssocID="{4A4F2B18-A3C4-4998-8251-7269E8021A7E}" presName="padding2" presStyleCnt="0"/>
      <dgm:spPr/>
    </dgm:pt>
    <dgm:pt modelId="{1385D957-8995-44A3-91D4-098EC72ECC6F}" type="pres">
      <dgm:prSet presAssocID="{4A4F2B18-A3C4-4998-8251-7269E8021A7E}" presName="negArrow" presStyleCnt="0"/>
      <dgm:spPr/>
    </dgm:pt>
    <dgm:pt modelId="{C6F21F9A-0058-439A-AE61-B859B7D138E5}" type="pres">
      <dgm:prSet presAssocID="{4A4F2B18-A3C4-4998-8251-7269E8021A7E}" presName="backgroundArrow" presStyleLbl="node1" presStyleIdx="0" presStyleCnt="1" custAng="10800000" custLinFactNeighborX="-1260" custLinFactNeighborY="-13330"/>
      <dgm:spPr/>
    </dgm:pt>
  </dgm:ptLst>
  <dgm:cxnLst>
    <dgm:cxn modelId="{BF5C4889-E862-477F-B0BC-EB6C518C25D4}" srcId="{4A4F2B18-A3C4-4998-8251-7269E8021A7E}" destId="{7CFA5C8C-1520-4B54-9386-AEBE51B84F4A}" srcOrd="0" destOrd="0" parTransId="{752E0363-E8EA-4572-B67B-3C20F2E1BAF0}" sibTransId="{4F0504B2-0289-49A3-B687-B8A8160F2BAA}"/>
    <dgm:cxn modelId="{2D179F76-3632-428C-84E8-C75980441334}" type="presOf" srcId="{4A4F2B18-A3C4-4998-8251-7269E8021A7E}" destId="{A29D6C27-F8CA-4FE5-B90A-C1BA90D08EC7}" srcOrd="0" destOrd="0" presId="urn:microsoft.com/office/officeart/2005/8/layout/hProcess3"/>
    <dgm:cxn modelId="{10DA0A0C-255C-4349-A98A-105A7193FBAA}" type="presOf" srcId="{7CFA5C8C-1520-4B54-9386-AEBE51B84F4A}" destId="{A012DB37-757C-4C59-BE74-55457BC8A628}" srcOrd="0" destOrd="0" presId="urn:microsoft.com/office/officeart/2005/8/layout/hProcess3"/>
    <dgm:cxn modelId="{93A52084-95DE-4913-ACFF-70C3A0E77415}" type="presParOf" srcId="{A29D6C27-F8CA-4FE5-B90A-C1BA90D08EC7}" destId="{D900D993-C622-4AA1-A606-B0E480826A34}" srcOrd="0" destOrd="0" presId="urn:microsoft.com/office/officeart/2005/8/layout/hProcess3"/>
    <dgm:cxn modelId="{1888AF4B-FAC1-477E-869F-5A23C47DA2FC}" type="presParOf" srcId="{A29D6C27-F8CA-4FE5-B90A-C1BA90D08EC7}" destId="{0AD9AFF1-77EB-48A0-9586-E8B828ABDA42}" srcOrd="1" destOrd="0" presId="urn:microsoft.com/office/officeart/2005/8/layout/hProcess3"/>
    <dgm:cxn modelId="{C6E858AC-7D1A-4885-973E-AA5A072827D5}" type="presParOf" srcId="{0AD9AFF1-77EB-48A0-9586-E8B828ABDA42}" destId="{E40969EC-3BF7-4BB2-B5D9-74E1EBB8564A}" srcOrd="0" destOrd="0" presId="urn:microsoft.com/office/officeart/2005/8/layout/hProcess3"/>
    <dgm:cxn modelId="{0CD64CBF-65BF-4753-9D2F-3D1467D14587}" type="presParOf" srcId="{0AD9AFF1-77EB-48A0-9586-E8B828ABDA42}" destId="{BFFE7371-4030-4D93-A6E0-A0006AB9EC80}" srcOrd="1" destOrd="0" presId="urn:microsoft.com/office/officeart/2005/8/layout/hProcess3"/>
    <dgm:cxn modelId="{93BF0D18-8C82-4DCF-8A65-86129BA310C5}" type="presParOf" srcId="{BFFE7371-4030-4D93-A6E0-A0006AB9EC80}" destId="{C229AB06-FA45-4BF5-9FBF-3B1CD7C9ACA2}" srcOrd="0" destOrd="0" presId="urn:microsoft.com/office/officeart/2005/8/layout/hProcess3"/>
    <dgm:cxn modelId="{757285C8-B23B-470C-AA3F-0F6EF2B7A502}" type="presParOf" srcId="{BFFE7371-4030-4D93-A6E0-A0006AB9EC80}" destId="{A012DB37-757C-4C59-BE74-55457BC8A628}" srcOrd="1" destOrd="0" presId="urn:microsoft.com/office/officeart/2005/8/layout/hProcess3"/>
    <dgm:cxn modelId="{5CB294F6-E49B-42C4-913F-43D343BACA8A}" type="presParOf" srcId="{BFFE7371-4030-4D93-A6E0-A0006AB9EC80}" destId="{2ED28CC6-46EA-4E80-B6C0-7E7B2365C584}" srcOrd="2" destOrd="0" presId="urn:microsoft.com/office/officeart/2005/8/layout/hProcess3"/>
    <dgm:cxn modelId="{F7398812-917A-4AB5-AFE4-C2F43A56F43C}" type="presParOf" srcId="{BFFE7371-4030-4D93-A6E0-A0006AB9EC80}" destId="{7298FA4E-93C0-483E-9F92-08C5A12CB778}" srcOrd="3" destOrd="0" presId="urn:microsoft.com/office/officeart/2005/8/layout/hProcess3"/>
    <dgm:cxn modelId="{F28E1F20-5BA3-4272-8484-BDDF3824E093}" type="presParOf" srcId="{0AD9AFF1-77EB-48A0-9586-E8B828ABDA42}" destId="{7E87E4CD-5AE1-4FAE-8884-287A30BA1B6E}" srcOrd="2" destOrd="0" presId="urn:microsoft.com/office/officeart/2005/8/layout/hProcess3"/>
    <dgm:cxn modelId="{BAA1F99F-C7A9-48BC-BDAB-455B77FBD20E}" type="presParOf" srcId="{0AD9AFF1-77EB-48A0-9586-E8B828ABDA42}" destId="{1385D957-8995-44A3-91D4-098EC72ECC6F}" srcOrd="3" destOrd="0" presId="urn:microsoft.com/office/officeart/2005/8/layout/hProcess3"/>
    <dgm:cxn modelId="{48FA8435-7D97-4FC9-B13D-6CFC7D78D351}" type="presParOf" srcId="{0AD9AFF1-77EB-48A0-9586-E8B828ABDA42}" destId="{C6F21F9A-0058-439A-AE61-B859B7D138E5}" srcOrd="4"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397564-6C0C-463D-8FDB-F910B2D98105}"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CA"/>
        </a:p>
      </dgm:t>
    </dgm:pt>
    <dgm:pt modelId="{E4924178-2ABC-4FE5-B243-7D0F4B7941BD}">
      <dgm:prSet phldrT="[Text]"/>
      <dgm:spPr/>
      <dgm:t>
        <a:bodyPr/>
        <a:lstStyle/>
        <a:p>
          <a:r>
            <a:rPr lang="en-CA" dirty="0" smtClean="0"/>
            <a:t> Feedback</a:t>
          </a:r>
          <a:endParaRPr lang="en-CA" dirty="0"/>
        </a:p>
      </dgm:t>
    </dgm:pt>
    <dgm:pt modelId="{0EFF390F-7835-4400-9DC8-5B73420D07D2}" type="parTrans" cxnId="{0037376F-3FF1-4692-967F-7AF943AE874B}">
      <dgm:prSet/>
      <dgm:spPr/>
      <dgm:t>
        <a:bodyPr/>
        <a:lstStyle/>
        <a:p>
          <a:endParaRPr lang="en-CA"/>
        </a:p>
      </dgm:t>
    </dgm:pt>
    <dgm:pt modelId="{86C7996B-55E6-4FEE-9505-DED9110F94A6}" type="sibTrans" cxnId="{0037376F-3FF1-4692-967F-7AF943AE874B}">
      <dgm:prSet/>
      <dgm:spPr/>
      <dgm:t>
        <a:bodyPr/>
        <a:lstStyle/>
        <a:p>
          <a:endParaRPr lang="en-CA"/>
        </a:p>
      </dgm:t>
    </dgm:pt>
    <dgm:pt modelId="{DDE43C37-95A8-41E0-8512-0331D5B2DFB3}">
      <dgm:prSet phldrT="[Text]"/>
      <dgm:spPr/>
      <dgm:t>
        <a:bodyPr/>
        <a:lstStyle/>
        <a:p>
          <a:r>
            <a:rPr lang="en-CA" dirty="0" smtClean="0"/>
            <a:t> Better product!</a:t>
          </a:r>
          <a:endParaRPr lang="en-CA" dirty="0"/>
        </a:p>
      </dgm:t>
    </dgm:pt>
    <dgm:pt modelId="{6C98EF06-FAB3-4095-AA4C-265E24B8F0A5}" type="parTrans" cxnId="{DAF4981D-11AC-4DFB-BDC6-0642B6AB16D4}">
      <dgm:prSet/>
      <dgm:spPr/>
      <dgm:t>
        <a:bodyPr/>
        <a:lstStyle/>
        <a:p>
          <a:endParaRPr lang="en-CA"/>
        </a:p>
      </dgm:t>
    </dgm:pt>
    <dgm:pt modelId="{1E250F2D-B3E4-4B7B-A883-A227EA36B3C4}" type="sibTrans" cxnId="{DAF4981D-11AC-4DFB-BDC6-0642B6AB16D4}">
      <dgm:prSet/>
      <dgm:spPr/>
      <dgm:t>
        <a:bodyPr/>
        <a:lstStyle/>
        <a:p>
          <a:endParaRPr lang="en-CA"/>
        </a:p>
      </dgm:t>
    </dgm:pt>
    <dgm:pt modelId="{8068D3BF-5A93-49A7-87DE-ADF49C4F88B1}">
      <dgm:prSet phldrT="[Text]"/>
      <dgm:spPr/>
      <dgm:t>
        <a:bodyPr/>
        <a:lstStyle/>
        <a:p>
          <a:r>
            <a:rPr lang="en-CA" dirty="0" smtClean="0"/>
            <a:t> Ideas</a:t>
          </a:r>
          <a:endParaRPr lang="en-CA" dirty="0"/>
        </a:p>
      </dgm:t>
    </dgm:pt>
    <dgm:pt modelId="{0163D941-C9B3-487F-B7CC-1F52E1CEA0FE}" type="sibTrans" cxnId="{FB199443-87F1-41D9-A11E-3795A085AB5E}">
      <dgm:prSet/>
      <dgm:spPr/>
      <dgm:t>
        <a:bodyPr/>
        <a:lstStyle/>
        <a:p>
          <a:endParaRPr lang="en-CA"/>
        </a:p>
      </dgm:t>
    </dgm:pt>
    <dgm:pt modelId="{E714DE68-60C8-452E-993A-DFE9BD41758B}" type="parTrans" cxnId="{FB199443-87F1-41D9-A11E-3795A085AB5E}">
      <dgm:prSet/>
      <dgm:spPr/>
      <dgm:t>
        <a:bodyPr/>
        <a:lstStyle/>
        <a:p>
          <a:endParaRPr lang="en-CA"/>
        </a:p>
      </dgm:t>
    </dgm:pt>
    <dgm:pt modelId="{1DF0B229-1E51-42FC-B35B-0D0AE077C1C9}" type="pres">
      <dgm:prSet presAssocID="{61397564-6C0C-463D-8FDB-F910B2D98105}" presName="Name0" presStyleCnt="0">
        <dgm:presLayoutVars>
          <dgm:chMax val="7"/>
          <dgm:chPref val="7"/>
          <dgm:dir/>
          <dgm:animLvl val="lvl"/>
        </dgm:presLayoutVars>
      </dgm:prSet>
      <dgm:spPr/>
      <dgm:t>
        <a:bodyPr/>
        <a:lstStyle/>
        <a:p>
          <a:endParaRPr lang="en-CA"/>
        </a:p>
      </dgm:t>
    </dgm:pt>
    <dgm:pt modelId="{62F4A413-31E7-4AC3-9E61-975E827BE155}" type="pres">
      <dgm:prSet presAssocID="{8068D3BF-5A93-49A7-87DE-ADF49C4F88B1}" presName="Accent1" presStyleCnt="0"/>
      <dgm:spPr/>
    </dgm:pt>
    <dgm:pt modelId="{F62DC6FE-16FC-4E18-9314-3BB1A0AD1F8E}" type="pres">
      <dgm:prSet presAssocID="{8068D3BF-5A93-49A7-87DE-ADF49C4F88B1}" presName="Accent" presStyleLbl="node1" presStyleIdx="0" presStyleCnt="3"/>
      <dgm:spPr/>
    </dgm:pt>
    <dgm:pt modelId="{B45425FA-D782-4E8E-AC04-DDA7390B0424}" type="pres">
      <dgm:prSet presAssocID="{8068D3BF-5A93-49A7-87DE-ADF49C4F88B1}" presName="Parent1" presStyleLbl="revTx" presStyleIdx="0" presStyleCnt="3">
        <dgm:presLayoutVars>
          <dgm:chMax val="1"/>
          <dgm:chPref val="1"/>
          <dgm:bulletEnabled val="1"/>
        </dgm:presLayoutVars>
      </dgm:prSet>
      <dgm:spPr/>
      <dgm:t>
        <a:bodyPr/>
        <a:lstStyle/>
        <a:p>
          <a:endParaRPr lang="en-CA"/>
        </a:p>
      </dgm:t>
    </dgm:pt>
    <dgm:pt modelId="{C8E83BE3-2D09-4C08-9217-84D5A15BD78B}" type="pres">
      <dgm:prSet presAssocID="{E4924178-2ABC-4FE5-B243-7D0F4B7941BD}" presName="Accent2" presStyleCnt="0"/>
      <dgm:spPr/>
    </dgm:pt>
    <dgm:pt modelId="{0077210A-43F4-43FD-B931-2A37250DDC2D}" type="pres">
      <dgm:prSet presAssocID="{E4924178-2ABC-4FE5-B243-7D0F4B7941BD}" presName="Accent" presStyleLbl="node1" presStyleIdx="1" presStyleCnt="3"/>
      <dgm:spPr/>
    </dgm:pt>
    <dgm:pt modelId="{D8218C29-7B31-4CF4-94D1-0F882FC3F719}" type="pres">
      <dgm:prSet presAssocID="{E4924178-2ABC-4FE5-B243-7D0F4B7941BD}" presName="Parent2" presStyleLbl="revTx" presStyleIdx="1" presStyleCnt="3" custLinFactNeighborY="-38233">
        <dgm:presLayoutVars>
          <dgm:chMax val="1"/>
          <dgm:chPref val="1"/>
          <dgm:bulletEnabled val="1"/>
        </dgm:presLayoutVars>
      </dgm:prSet>
      <dgm:spPr/>
      <dgm:t>
        <a:bodyPr/>
        <a:lstStyle/>
        <a:p>
          <a:endParaRPr lang="en-CA"/>
        </a:p>
      </dgm:t>
    </dgm:pt>
    <dgm:pt modelId="{B55EFCF0-D171-4E73-BCF2-DDE53B5CA776}" type="pres">
      <dgm:prSet presAssocID="{DDE43C37-95A8-41E0-8512-0331D5B2DFB3}" presName="Accent3" presStyleCnt="0"/>
      <dgm:spPr/>
    </dgm:pt>
    <dgm:pt modelId="{76499FA8-CA97-46E1-8170-A80A6E19282C}" type="pres">
      <dgm:prSet presAssocID="{DDE43C37-95A8-41E0-8512-0331D5B2DFB3}" presName="Accent" presStyleLbl="node1" presStyleIdx="2" presStyleCnt="3"/>
      <dgm:spPr/>
    </dgm:pt>
    <dgm:pt modelId="{CDBDB87B-D993-4625-8CF7-55A23AC27762}" type="pres">
      <dgm:prSet presAssocID="{DDE43C37-95A8-41E0-8512-0331D5B2DFB3}" presName="Parent3" presStyleLbl="revTx" presStyleIdx="2" presStyleCnt="3">
        <dgm:presLayoutVars>
          <dgm:chMax val="1"/>
          <dgm:chPref val="1"/>
          <dgm:bulletEnabled val="1"/>
        </dgm:presLayoutVars>
      </dgm:prSet>
      <dgm:spPr/>
      <dgm:t>
        <a:bodyPr/>
        <a:lstStyle/>
        <a:p>
          <a:endParaRPr lang="en-CA"/>
        </a:p>
      </dgm:t>
    </dgm:pt>
  </dgm:ptLst>
  <dgm:cxnLst>
    <dgm:cxn modelId="{0037376F-3FF1-4692-967F-7AF943AE874B}" srcId="{61397564-6C0C-463D-8FDB-F910B2D98105}" destId="{E4924178-2ABC-4FE5-B243-7D0F4B7941BD}" srcOrd="1" destOrd="0" parTransId="{0EFF390F-7835-4400-9DC8-5B73420D07D2}" sibTransId="{86C7996B-55E6-4FEE-9505-DED9110F94A6}"/>
    <dgm:cxn modelId="{FB199443-87F1-41D9-A11E-3795A085AB5E}" srcId="{61397564-6C0C-463D-8FDB-F910B2D98105}" destId="{8068D3BF-5A93-49A7-87DE-ADF49C4F88B1}" srcOrd="0" destOrd="0" parTransId="{E714DE68-60C8-452E-993A-DFE9BD41758B}" sibTransId="{0163D941-C9B3-487F-B7CC-1F52E1CEA0FE}"/>
    <dgm:cxn modelId="{1E89ECE5-A955-45B5-97F8-40CEDC232180}" type="presOf" srcId="{61397564-6C0C-463D-8FDB-F910B2D98105}" destId="{1DF0B229-1E51-42FC-B35B-0D0AE077C1C9}" srcOrd="0" destOrd="0" presId="urn:microsoft.com/office/officeart/2009/layout/CircleArrowProcess"/>
    <dgm:cxn modelId="{DAF4981D-11AC-4DFB-BDC6-0642B6AB16D4}" srcId="{61397564-6C0C-463D-8FDB-F910B2D98105}" destId="{DDE43C37-95A8-41E0-8512-0331D5B2DFB3}" srcOrd="2" destOrd="0" parTransId="{6C98EF06-FAB3-4095-AA4C-265E24B8F0A5}" sibTransId="{1E250F2D-B3E4-4B7B-A883-A227EA36B3C4}"/>
    <dgm:cxn modelId="{A2BCE638-D9C0-47EC-97A1-7D97E0D1E3A6}" type="presOf" srcId="{DDE43C37-95A8-41E0-8512-0331D5B2DFB3}" destId="{CDBDB87B-D993-4625-8CF7-55A23AC27762}" srcOrd="0" destOrd="0" presId="urn:microsoft.com/office/officeart/2009/layout/CircleArrowProcess"/>
    <dgm:cxn modelId="{561E9D14-6C34-4120-939A-DD1D8D3F7C00}" type="presOf" srcId="{E4924178-2ABC-4FE5-B243-7D0F4B7941BD}" destId="{D8218C29-7B31-4CF4-94D1-0F882FC3F719}" srcOrd="0" destOrd="0" presId="urn:microsoft.com/office/officeart/2009/layout/CircleArrowProcess"/>
    <dgm:cxn modelId="{B0C56A39-E452-48F3-B695-153E5AB56E26}" type="presOf" srcId="{8068D3BF-5A93-49A7-87DE-ADF49C4F88B1}" destId="{B45425FA-D782-4E8E-AC04-DDA7390B0424}" srcOrd="0" destOrd="0" presId="urn:microsoft.com/office/officeart/2009/layout/CircleArrowProcess"/>
    <dgm:cxn modelId="{5AAFB53C-037A-436F-94A5-05B819519238}" type="presParOf" srcId="{1DF0B229-1E51-42FC-B35B-0D0AE077C1C9}" destId="{62F4A413-31E7-4AC3-9E61-975E827BE155}" srcOrd="0" destOrd="0" presId="urn:microsoft.com/office/officeart/2009/layout/CircleArrowProcess"/>
    <dgm:cxn modelId="{F5CDF31C-2D3E-40EF-9953-FC52A37E0A72}" type="presParOf" srcId="{62F4A413-31E7-4AC3-9E61-975E827BE155}" destId="{F62DC6FE-16FC-4E18-9314-3BB1A0AD1F8E}" srcOrd="0" destOrd="0" presId="urn:microsoft.com/office/officeart/2009/layout/CircleArrowProcess"/>
    <dgm:cxn modelId="{6A56D0F1-7518-4E28-A418-8CDB2A14D09C}" type="presParOf" srcId="{1DF0B229-1E51-42FC-B35B-0D0AE077C1C9}" destId="{B45425FA-D782-4E8E-AC04-DDA7390B0424}" srcOrd="1" destOrd="0" presId="urn:microsoft.com/office/officeart/2009/layout/CircleArrowProcess"/>
    <dgm:cxn modelId="{B3D6EBB7-EAD1-44FD-8EC7-2A5B1650EBB0}" type="presParOf" srcId="{1DF0B229-1E51-42FC-B35B-0D0AE077C1C9}" destId="{C8E83BE3-2D09-4C08-9217-84D5A15BD78B}" srcOrd="2" destOrd="0" presId="urn:microsoft.com/office/officeart/2009/layout/CircleArrowProcess"/>
    <dgm:cxn modelId="{7FCBDA36-A393-48E3-9884-1AFDEE9940E2}" type="presParOf" srcId="{C8E83BE3-2D09-4C08-9217-84D5A15BD78B}" destId="{0077210A-43F4-43FD-B931-2A37250DDC2D}" srcOrd="0" destOrd="0" presId="urn:microsoft.com/office/officeart/2009/layout/CircleArrowProcess"/>
    <dgm:cxn modelId="{1982F11D-8342-4209-9D8C-C4CD468A8490}" type="presParOf" srcId="{1DF0B229-1E51-42FC-B35B-0D0AE077C1C9}" destId="{D8218C29-7B31-4CF4-94D1-0F882FC3F719}" srcOrd="3" destOrd="0" presId="urn:microsoft.com/office/officeart/2009/layout/CircleArrowProcess"/>
    <dgm:cxn modelId="{FE998ED9-CF68-4228-8766-0B804247F667}" type="presParOf" srcId="{1DF0B229-1E51-42FC-B35B-0D0AE077C1C9}" destId="{B55EFCF0-D171-4E73-BCF2-DDE53B5CA776}" srcOrd="4" destOrd="0" presId="urn:microsoft.com/office/officeart/2009/layout/CircleArrowProcess"/>
    <dgm:cxn modelId="{1BB0C2D5-930C-4C5A-9E34-77394713BA0E}" type="presParOf" srcId="{B55EFCF0-D171-4E73-BCF2-DDE53B5CA776}" destId="{76499FA8-CA97-46E1-8170-A80A6E19282C}" srcOrd="0" destOrd="0" presId="urn:microsoft.com/office/officeart/2009/layout/CircleArrowProcess"/>
    <dgm:cxn modelId="{9AE3065B-F346-4A60-95BD-8A47EC7A4E68}" type="presParOf" srcId="{1DF0B229-1E51-42FC-B35B-0D0AE077C1C9}" destId="{CDBDB87B-D993-4625-8CF7-55A23AC27762}"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586FA-4078-4444-A78A-06336BC20528}">
      <dsp:nvSpPr>
        <dsp:cNvPr id="0" name=""/>
        <dsp:cNvSpPr/>
      </dsp:nvSpPr>
      <dsp:spPr>
        <a:xfrm rot="12753976">
          <a:off x="58963" y="791451"/>
          <a:ext cx="3894877" cy="1997751"/>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9555A-2EB8-403F-A97E-EB1B052B245F}">
      <dsp:nvSpPr>
        <dsp:cNvPr id="0" name=""/>
        <dsp:cNvSpPr/>
      </dsp:nvSpPr>
      <dsp:spPr>
        <a:xfrm rot="1975612">
          <a:off x="343163" y="922203"/>
          <a:ext cx="3485645" cy="18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t>Within each dimension, different organisations may have different </a:t>
          </a:r>
          <a:r>
            <a:rPr lang="en-GB" sz="1600" b="1" i="1" kern="1200" dirty="0" smtClean="0"/>
            <a:t>levels</a:t>
          </a:r>
          <a:r>
            <a:rPr lang="en-GB" sz="1600" kern="1200" dirty="0" smtClean="0"/>
            <a:t> of maturity</a:t>
          </a:r>
          <a:endParaRPr lang="en-CA" sz="1600" kern="1200" dirty="0"/>
        </a:p>
      </dsp:txBody>
      <dsp:txXfrm>
        <a:off x="343163" y="922203"/>
        <a:ext cx="3485645" cy="18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21F9A-0058-439A-AE61-B859B7D138E5}">
      <dsp:nvSpPr>
        <dsp:cNvPr id="0" name=""/>
        <dsp:cNvSpPr/>
      </dsp:nvSpPr>
      <dsp:spPr>
        <a:xfrm rot="10800000">
          <a:off x="0" y="690014"/>
          <a:ext cx="3841679" cy="1500608"/>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2DB37-757C-4C59-BE74-55457BC8A628}">
      <dsp:nvSpPr>
        <dsp:cNvPr id="0" name=""/>
        <dsp:cNvSpPr/>
      </dsp:nvSpPr>
      <dsp:spPr>
        <a:xfrm>
          <a:off x="448066" y="1110405"/>
          <a:ext cx="3147625" cy="750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CA" sz="1600" kern="1200" dirty="0" smtClean="0"/>
            <a:t>There are a number of distinct </a:t>
          </a:r>
          <a:r>
            <a:rPr lang="en-CA" sz="1600" b="1" i="1" kern="1200" dirty="0" smtClean="0"/>
            <a:t>dimensions</a:t>
          </a:r>
          <a:endParaRPr lang="en-CA" sz="1600" b="1" i="1" kern="1200" dirty="0"/>
        </a:p>
      </dsp:txBody>
      <dsp:txXfrm>
        <a:off x="448066" y="1110405"/>
        <a:ext cx="3147625" cy="7503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DC6FE-16FC-4E18-9314-3BB1A0AD1F8E}">
      <dsp:nvSpPr>
        <dsp:cNvPr id="0" name=""/>
        <dsp:cNvSpPr/>
      </dsp:nvSpPr>
      <dsp:spPr>
        <a:xfrm>
          <a:off x="731733" y="401164"/>
          <a:ext cx="1266324" cy="1266517"/>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5425FA-D782-4E8E-AC04-DDA7390B0424}">
      <dsp:nvSpPr>
        <dsp:cNvPr id="0" name=""/>
        <dsp:cNvSpPr/>
      </dsp:nvSpPr>
      <dsp:spPr>
        <a:xfrm>
          <a:off x="1011633" y="858415"/>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Ideas</a:t>
          </a:r>
          <a:endParaRPr lang="en-CA" sz="1200" kern="1200" dirty="0"/>
        </a:p>
      </dsp:txBody>
      <dsp:txXfrm>
        <a:off x="1011633" y="858415"/>
        <a:ext cx="703672" cy="351751"/>
      </dsp:txXfrm>
    </dsp:sp>
    <dsp:sp modelId="{0077210A-43F4-43FD-B931-2A37250DDC2D}">
      <dsp:nvSpPr>
        <dsp:cNvPr id="0" name=""/>
        <dsp:cNvSpPr/>
      </dsp:nvSpPr>
      <dsp:spPr>
        <a:xfrm>
          <a:off x="380016" y="1128872"/>
          <a:ext cx="1266324" cy="126651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218C29-7B31-4CF4-94D1-0F882FC3F719}">
      <dsp:nvSpPr>
        <dsp:cNvPr id="0" name=""/>
        <dsp:cNvSpPr/>
      </dsp:nvSpPr>
      <dsp:spPr>
        <a:xfrm>
          <a:off x="661342" y="1455847"/>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Feedback</a:t>
          </a:r>
          <a:endParaRPr lang="en-CA" sz="1200" kern="1200" dirty="0"/>
        </a:p>
      </dsp:txBody>
      <dsp:txXfrm>
        <a:off x="661342" y="1455847"/>
        <a:ext cx="703672" cy="351751"/>
      </dsp:txXfrm>
    </dsp:sp>
    <dsp:sp modelId="{76499FA8-CA97-46E1-8170-A80A6E19282C}">
      <dsp:nvSpPr>
        <dsp:cNvPr id="0" name=""/>
        <dsp:cNvSpPr/>
      </dsp:nvSpPr>
      <dsp:spPr>
        <a:xfrm>
          <a:off x="821862" y="1943663"/>
          <a:ext cx="1087969" cy="1088405"/>
        </a:xfrm>
        <a:prstGeom prst="blockArc">
          <a:avLst>
            <a:gd name="adj1" fmla="val 13500000"/>
            <a:gd name="adj2" fmla="val 108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BDB87B-D993-4625-8CF7-55A23AC27762}">
      <dsp:nvSpPr>
        <dsp:cNvPr id="0" name=""/>
        <dsp:cNvSpPr/>
      </dsp:nvSpPr>
      <dsp:spPr>
        <a:xfrm>
          <a:off x="1013297" y="2323303"/>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Better product!</a:t>
          </a:r>
          <a:endParaRPr lang="en-CA" sz="1200" kern="1200" dirty="0"/>
        </a:p>
      </dsp:txBody>
      <dsp:txXfrm>
        <a:off x="1013297" y="2323303"/>
        <a:ext cx="703672" cy="35175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C1960-991C-4837-ACF9-3D8757893024}" type="datetimeFigureOut">
              <a:rPr lang="en-CA" smtClean="0"/>
              <a:t>2016-08-26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BD46D-8F2F-4293-9256-7AE3237DF010}" type="slidenum">
              <a:rPr lang="en-CA" smtClean="0"/>
              <a:t>‹#›</a:t>
            </a:fld>
            <a:endParaRPr lang="en-CA"/>
          </a:p>
        </p:txBody>
      </p:sp>
    </p:spTree>
    <p:extLst>
      <p:ext uri="{BB962C8B-B14F-4D97-AF65-F5344CB8AC3E}">
        <p14:creationId xmlns:p14="http://schemas.microsoft.com/office/powerpoint/2010/main" val="246340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1</a:t>
            </a:fld>
            <a:endParaRPr lang="en-CA"/>
          </a:p>
        </p:txBody>
      </p:sp>
    </p:spTree>
    <p:extLst>
      <p:ext uri="{BB962C8B-B14F-4D97-AF65-F5344CB8AC3E}">
        <p14:creationId xmlns:p14="http://schemas.microsoft.com/office/powerpoint/2010/main" val="33042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5</a:t>
            </a:fld>
            <a:endParaRPr lang="en-CA"/>
          </a:p>
        </p:txBody>
      </p:sp>
    </p:spTree>
    <p:extLst>
      <p:ext uri="{BB962C8B-B14F-4D97-AF65-F5344CB8AC3E}">
        <p14:creationId xmlns:p14="http://schemas.microsoft.com/office/powerpoint/2010/main" val="3487833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6</a:t>
            </a:fld>
            <a:endParaRPr lang="en-CA"/>
          </a:p>
        </p:txBody>
      </p:sp>
    </p:spTree>
    <p:extLst>
      <p:ext uri="{BB962C8B-B14F-4D97-AF65-F5344CB8AC3E}">
        <p14:creationId xmlns:p14="http://schemas.microsoft.com/office/powerpoint/2010/main" val="3417682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solidFill>
                  <a:schemeClr val="tx1">
                    <a:lumMod val="95000"/>
                    <a:lumOff val="5000"/>
                  </a:schemeClr>
                </a:solidFill>
              </a:rPr>
              <a:t>Level </a:t>
            </a:r>
            <a:r>
              <a:rPr lang="en-GB" sz="1400" dirty="0">
                <a:solidFill>
                  <a:schemeClr val="tx1">
                    <a:lumMod val="95000"/>
                    <a:lumOff val="5000"/>
                  </a:schemeClr>
                </a:solidFill>
              </a:rPr>
              <a:t>names and descriptions, Dimension names and descriptions</a:t>
            </a:r>
            <a:endParaRPr lang="en-CA" sz="1400" dirty="0">
              <a:solidFill>
                <a:schemeClr val="tx1">
                  <a:lumMod val="95000"/>
                  <a:lumOff val="5000"/>
                </a:schemeClr>
              </a:solidFill>
            </a:endParaRPr>
          </a:p>
          <a:p>
            <a:pPr lvl="2"/>
            <a:r>
              <a:rPr lang="en-GB" sz="1400" dirty="0">
                <a:solidFill>
                  <a:schemeClr val="tx1">
                    <a:lumMod val="95000"/>
                    <a:lumOff val="5000"/>
                  </a:schemeClr>
                </a:solidFill>
              </a:rPr>
              <a:t>Are the descriptions easy to understand? </a:t>
            </a:r>
          </a:p>
          <a:p>
            <a:pPr lvl="2"/>
            <a:r>
              <a:rPr lang="en-GB" sz="1400" dirty="0">
                <a:solidFill>
                  <a:schemeClr val="tx1">
                    <a:lumMod val="95000"/>
                    <a:lumOff val="5000"/>
                  </a:schemeClr>
                </a:solidFill>
              </a:rPr>
              <a:t>Are the Levels and Dimensions sufficiently distinct?</a:t>
            </a:r>
          </a:p>
          <a:p>
            <a:r>
              <a:rPr lang="en-GB" sz="1400" dirty="0">
                <a:solidFill>
                  <a:schemeClr val="tx1">
                    <a:lumMod val="95000"/>
                    <a:lumOff val="5000"/>
                  </a:schemeClr>
                </a:solidFill>
              </a:rPr>
              <a:t>Were there any self-assessment criteria that were </a:t>
            </a:r>
            <a:r>
              <a:rPr lang="en-GB" sz="1400" b="1" dirty="0">
                <a:solidFill>
                  <a:schemeClr val="tx1">
                    <a:lumMod val="95000"/>
                    <a:lumOff val="5000"/>
                  </a:schemeClr>
                </a:solidFill>
              </a:rPr>
              <a:t>particularly difficult to understand</a:t>
            </a:r>
            <a:r>
              <a:rPr lang="en-GB" sz="1400" dirty="0">
                <a:solidFill>
                  <a:schemeClr val="tx1">
                    <a:lumMod val="95000"/>
                    <a:lumOff val="5000"/>
                  </a:schemeClr>
                </a:solidFill>
              </a:rPr>
              <a:t>?</a:t>
            </a:r>
            <a:endParaRPr lang="en-CA" sz="1400" dirty="0">
              <a:solidFill>
                <a:schemeClr val="tx1">
                  <a:lumMod val="95000"/>
                  <a:lumOff val="5000"/>
                </a:schemeClr>
              </a:solidFill>
            </a:endParaRPr>
          </a:p>
          <a:p>
            <a:pPr lvl="1"/>
            <a:r>
              <a:rPr lang="en-GB" sz="1400" dirty="0">
                <a:solidFill>
                  <a:schemeClr val="tx1">
                    <a:lumMod val="95000"/>
                    <a:lumOff val="5000"/>
                  </a:schemeClr>
                </a:solidFill>
              </a:rPr>
              <a:t>If yes, please provide the Dimension and Level for those self-assessment criteria</a:t>
            </a:r>
            <a:endParaRPr lang="en-CA" sz="1400" dirty="0">
              <a:solidFill>
                <a:schemeClr val="tx1">
                  <a:lumMod val="95000"/>
                  <a:lumOff val="5000"/>
                </a:schemeClr>
              </a:solidFill>
            </a:endParaRPr>
          </a:p>
          <a:p>
            <a:r>
              <a:rPr lang="en-GB" sz="1400" dirty="0">
                <a:solidFill>
                  <a:schemeClr val="tx1">
                    <a:lumMod val="95000"/>
                    <a:lumOff val="5000"/>
                  </a:schemeClr>
                </a:solidFill>
              </a:rPr>
              <a:t> Were the Levels </a:t>
            </a:r>
            <a:r>
              <a:rPr lang="en-GB" sz="1400" b="1" dirty="0">
                <a:solidFill>
                  <a:schemeClr val="tx1">
                    <a:lumMod val="95000"/>
                    <a:lumOff val="5000"/>
                  </a:schemeClr>
                </a:solidFill>
              </a:rPr>
              <a:t>sufficiently distinct </a:t>
            </a:r>
            <a:r>
              <a:rPr lang="en-GB" sz="1400" dirty="0">
                <a:solidFill>
                  <a:schemeClr val="tx1">
                    <a:lumMod val="95000"/>
                    <a:lumOff val="5000"/>
                  </a:schemeClr>
                </a:solidFill>
              </a:rPr>
              <a:t>per Dimension?</a:t>
            </a:r>
            <a:endParaRPr lang="en-CA" sz="1400" dirty="0">
              <a:solidFill>
                <a:schemeClr val="tx1">
                  <a:lumMod val="95000"/>
                  <a:lumOff val="5000"/>
                </a:schemeClr>
              </a:solidFill>
            </a:endParaRPr>
          </a:p>
          <a:p>
            <a:pPr lvl="1"/>
            <a:r>
              <a:rPr lang="en-GB" sz="1400" dirty="0">
                <a:solidFill>
                  <a:schemeClr val="tx1">
                    <a:lumMod val="95000"/>
                    <a:lumOff val="5000"/>
                  </a:schemeClr>
                </a:solidFill>
              </a:rPr>
              <a:t>If not, please provide the Dimension(s) and Level(s) where you experienced difficulties</a:t>
            </a:r>
          </a:p>
          <a:p>
            <a:pPr>
              <a:lnSpc>
                <a:spcPct val="115000"/>
              </a:lnSpc>
              <a:spcAft>
                <a:spcPts val="1000"/>
              </a:spcAft>
            </a:pPr>
            <a:r>
              <a:rPr lang="en-GB" sz="1400" dirty="0">
                <a:solidFill>
                  <a:schemeClr val="tx1">
                    <a:lumMod val="95000"/>
                    <a:lumOff val="5000"/>
                  </a:schemeClr>
                </a:solidFill>
                <a:ea typeface="Calibri" panose="020F0502020204030204" pitchFamily="34" charset="0"/>
                <a:cs typeface="Arial" panose="020B0604020202020204" pitchFamily="34" charset="0"/>
              </a:rPr>
              <a:t>Any general feedback/suggestions to help us make the filling out of this maturity assessment easier? </a:t>
            </a:r>
            <a:endParaRPr lang="en-CA" sz="1400" dirty="0"/>
          </a:p>
          <a:p>
            <a:endParaRPr lang="en-CA" sz="1000" dirty="0"/>
          </a:p>
        </p:txBody>
      </p:sp>
      <p:sp>
        <p:nvSpPr>
          <p:cNvPr id="4" name="Slide Number Placeholder 3"/>
          <p:cNvSpPr>
            <a:spLocks noGrp="1"/>
          </p:cNvSpPr>
          <p:nvPr>
            <p:ph type="sldNum" sz="quarter" idx="10"/>
          </p:nvPr>
        </p:nvSpPr>
        <p:spPr/>
        <p:txBody>
          <a:bodyPr/>
          <a:lstStyle/>
          <a:p>
            <a:fld id="{98BBD46D-8F2F-4293-9256-7AE3237DF010}" type="slidenum">
              <a:rPr lang="en-CA" smtClean="0"/>
              <a:t>10</a:t>
            </a:fld>
            <a:endParaRPr lang="en-CA"/>
          </a:p>
        </p:txBody>
      </p:sp>
    </p:spTree>
    <p:extLst>
      <p:ext uri="{BB962C8B-B14F-4D97-AF65-F5344CB8AC3E}">
        <p14:creationId xmlns:p14="http://schemas.microsoft.com/office/powerpoint/2010/main" val="4170487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Should it be considered as done and assess as meeting that level or should progress until 100% of the organisation is fulfilling requirements / acting as described? </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11</a:t>
            </a:fld>
            <a:endParaRPr lang="en-CA"/>
          </a:p>
        </p:txBody>
      </p:sp>
    </p:spTree>
    <p:extLst>
      <p:ext uri="{BB962C8B-B14F-4D97-AF65-F5344CB8AC3E}">
        <p14:creationId xmlns:p14="http://schemas.microsoft.com/office/powerpoint/2010/main" val="5484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51912E-1BEA-4009-8C83-BE370C51E016}"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146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0787B1-5D36-4F19-A658-00DA3334FBEC}"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06772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54A1B-E970-46C8-85A1-8EBC90519A5C}"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13038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A581C-6902-4B98-BC09-55C70D6B2B84}"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647201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6F62B-3484-42F0-A43E-B7A23C585EBE}"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5030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EBB5-3B9D-493D-A70A-FCAA48744A33}"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380868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B375E-5E22-411B-AAEC-619FDA06220F}"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855380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C25CD1-3338-4B99-9A29-6F5E2BF6D8B1}"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705117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E2F70-A52C-44C4-9436-15B59626288D}"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431920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2A7A-9A93-4058-9012-3C194F265373}" type="datetime1">
              <a:rPr lang="en-CA" smtClean="0"/>
              <a:t>2016-08-26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18526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D3F41CC-B43E-4FB5-AF27-5D8E82CB8483}" type="datetime1">
              <a:rPr lang="en-CA" smtClean="0"/>
              <a:t>2016-08-26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1978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14A0FC-0E1E-48D0-AA79-AEF3E699A39B}" type="datetime1">
              <a:rPr lang="en-CA" smtClean="0"/>
              <a:t>2016-08-26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5777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8ED1E-28B3-4328-88A2-300632FFEB90}" type="datetime1">
              <a:rPr lang="en-CA" smtClean="0"/>
              <a:t>2016-08-26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28213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02939-5AC9-4DD1-909D-2E3CDB04259F}" type="datetime1">
              <a:rPr lang="en-CA" smtClean="0"/>
              <a:t>2016-08-26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2715369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B27A42-8FA7-4160-9F56-A5FBA28548ED}" type="datetime1">
              <a:rPr lang="en-CA" smtClean="0"/>
              <a:t>2016-08-26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200552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9DFD1-3CD3-47CC-B4CA-1B83A2BC55F7}" type="datetime1">
              <a:rPr lang="en-CA" smtClean="0"/>
              <a:t>2016-08-26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221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15E070-529A-408F-8E62-80B08E5F9D45}" type="datetime1">
              <a:rPr lang="en-CA" smtClean="0"/>
              <a:t>2016-08-26</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28D9F9D-C61D-43D7-A9E8-B22D32E5D726}" type="slidenum">
              <a:rPr lang="en-CA" smtClean="0"/>
              <a:t>‹#›</a:t>
            </a:fld>
            <a:endParaRPr lang="en-CA"/>
          </a:p>
        </p:txBody>
      </p:sp>
    </p:spTree>
    <p:extLst>
      <p:ext uri="{BB962C8B-B14F-4D97-AF65-F5344CB8AC3E}">
        <p14:creationId xmlns:p14="http://schemas.microsoft.com/office/powerpoint/2010/main" val="3417323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hyperlink" Target="http://www1.unece.org/stat/platform/display/hlgbas/High-Level+Group+for+the+Modernisation+of+Official+Statistic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Modernization Maturity Model</a:t>
            </a:r>
            <a:endParaRPr lang="en-CA" dirty="0"/>
          </a:p>
        </p:txBody>
      </p:sp>
      <p:sp>
        <p:nvSpPr>
          <p:cNvPr id="3" name="Subtitle 2"/>
          <p:cNvSpPr>
            <a:spLocks noGrp="1"/>
          </p:cNvSpPr>
          <p:nvPr>
            <p:ph type="subTitle" idx="1"/>
          </p:nvPr>
        </p:nvSpPr>
        <p:spPr/>
        <p:txBody>
          <a:bodyPr/>
          <a:lstStyle/>
          <a:p>
            <a:r>
              <a:rPr lang="en-CA" dirty="0" smtClean="0"/>
              <a:t>Joint work of Modernisation Committee on Standards and </a:t>
            </a:r>
          </a:p>
          <a:p>
            <a:r>
              <a:rPr lang="en-CA" dirty="0" smtClean="0"/>
              <a:t>Modernisation Committee on Organizational Frameworks and Evaluation</a:t>
            </a:r>
            <a:endParaRPr lang="en-C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153" y="5773879"/>
            <a:ext cx="2990850" cy="581025"/>
          </a:xfrm>
          <a:prstGeom prst="rect">
            <a:avLst/>
          </a:prstGeom>
        </p:spPr>
      </p:pic>
    </p:spTree>
    <p:extLst>
      <p:ext uri="{BB962C8B-B14F-4D97-AF65-F5344CB8AC3E}">
        <p14:creationId xmlns:p14="http://schemas.microsoft.com/office/powerpoint/2010/main" val="2944888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64" y="236077"/>
            <a:ext cx="8596668" cy="1320800"/>
          </a:xfrm>
        </p:spPr>
        <p:txBody>
          <a:bodyPr/>
          <a:lstStyle/>
          <a:p>
            <a:r>
              <a:rPr lang="en-CA" dirty="0" smtClean="0"/>
              <a:t>Progress to date – testing process</a:t>
            </a:r>
            <a:endParaRPr lang="en-CA" dirty="0"/>
          </a:p>
        </p:txBody>
      </p:sp>
      <p:sp>
        <p:nvSpPr>
          <p:cNvPr id="3" name="Content Placeholder 2"/>
          <p:cNvSpPr>
            <a:spLocks noGrp="1"/>
          </p:cNvSpPr>
          <p:nvPr>
            <p:ph idx="1"/>
          </p:nvPr>
        </p:nvSpPr>
        <p:spPr>
          <a:xfrm>
            <a:off x="499912" y="1398896"/>
            <a:ext cx="9271885" cy="4483289"/>
          </a:xfrm>
        </p:spPr>
        <p:txBody>
          <a:bodyPr>
            <a:normAutofit/>
          </a:bodyPr>
          <a:lstStyle/>
          <a:p>
            <a:pPr marL="0" indent="0">
              <a:buNone/>
            </a:pPr>
            <a:r>
              <a:rPr lang="en-GB" sz="2000" dirty="0">
                <a:solidFill>
                  <a:schemeClr val="tx1">
                    <a:lumMod val="95000"/>
                    <a:lumOff val="5000"/>
                  </a:schemeClr>
                </a:solidFill>
              </a:rPr>
              <a:t>Testers were asked to evaluate:</a:t>
            </a:r>
          </a:p>
          <a:p>
            <a:endParaRPr lang="en-GB" sz="2000" dirty="0">
              <a:solidFill>
                <a:schemeClr val="tx1">
                  <a:lumMod val="95000"/>
                  <a:lumOff val="5000"/>
                </a:schemeClr>
              </a:solidFill>
            </a:endParaRPr>
          </a:p>
          <a:p>
            <a:r>
              <a:rPr lang="en-GB" sz="2000" dirty="0" smtClean="0">
                <a:solidFill>
                  <a:schemeClr val="tx1">
                    <a:lumMod val="95000"/>
                    <a:lumOff val="5000"/>
                  </a:schemeClr>
                </a:solidFill>
              </a:rPr>
              <a:t>Are the level and dimension descriptions sufficiently distinct and easy to understand? </a:t>
            </a:r>
          </a:p>
          <a:p>
            <a:r>
              <a:rPr lang="en-GB" sz="2000" dirty="0" smtClean="0">
                <a:solidFill>
                  <a:schemeClr val="tx1">
                    <a:lumMod val="95000"/>
                    <a:lumOff val="5000"/>
                  </a:schemeClr>
                </a:solidFill>
              </a:rPr>
              <a:t>Are there </a:t>
            </a:r>
            <a:r>
              <a:rPr lang="en-GB" sz="2000" dirty="0">
                <a:solidFill>
                  <a:schemeClr val="tx1">
                    <a:lumMod val="95000"/>
                    <a:lumOff val="5000"/>
                  </a:schemeClr>
                </a:solidFill>
              </a:rPr>
              <a:t>any self-assessment criteria that were </a:t>
            </a:r>
            <a:r>
              <a:rPr lang="en-GB" sz="2000" b="1" dirty="0">
                <a:solidFill>
                  <a:schemeClr val="tx1">
                    <a:lumMod val="95000"/>
                    <a:lumOff val="5000"/>
                  </a:schemeClr>
                </a:solidFill>
              </a:rPr>
              <a:t>particularly difficult to understand</a:t>
            </a:r>
            <a:r>
              <a:rPr lang="en-GB" sz="2000" dirty="0">
                <a:solidFill>
                  <a:schemeClr val="tx1">
                    <a:lumMod val="95000"/>
                    <a:lumOff val="5000"/>
                  </a:schemeClr>
                </a:solidFill>
              </a:rPr>
              <a:t>?</a:t>
            </a:r>
            <a:endParaRPr lang="en-CA" sz="2000" dirty="0">
              <a:solidFill>
                <a:schemeClr val="tx1">
                  <a:lumMod val="95000"/>
                  <a:lumOff val="5000"/>
                </a:schemeClr>
              </a:solidFill>
            </a:endParaRPr>
          </a:p>
          <a:p>
            <a:r>
              <a:rPr lang="en-GB" sz="2000" dirty="0" smtClean="0">
                <a:solidFill>
                  <a:schemeClr val="tx1">
                    <a:lumMod val="95000"/>
                    <a:lumOff val="5000"/>
                  </a:schemeClr>
                </a:solidFill>
              </a:rPr>
              <a:t>Are </a:t>
            </a:r>
            <a:r>
              <a:rPr lang="en-GB" sz="2000" dirty="0">
                <a:solidFill>
                  <a:schemeClr val="tx1">
                    <a:lumMod val="95000"/>
                    <a:lumOff val="5000"/>
                  </a:schemeClr>
                </a:solidFill>
              </a:rPr>
              <a:t>the Levels </a:t>
            </a:r>
            <a:r>
              <a:rPr lang="en-GB" sz="2000" b="1" dirty="0">
                <a:solidFill>
                  <a:schemeClr val="tx1">
                    <a:lumMod val="95000"/>
                    <a:lumOff val="5000"/>
                  </a:schemeClr>
                </a:solidFill>
              </a:rPr>
              <a:t>sufficiently distinct </a:t>
            </a:r>
            <a:r>
              <a:rPr lang="en-GB" sz="2000" dirty="0">
                <a:solidFill>
                  <a:schemeClr val="tx1">
                    <a:lumMod val="95000"/>
                    <a:lumOff val="5000"/>
                  </a:schemeClr>
                </a:solidFill>
              </a:rPr>
              <a:t>per </a:t>
            </a:r>
            <a:r>
              <a:rPr lang="en-GB" sz="2000" dirty="0" smtClean="0">
                <a:solidFill>
                  <a:schemeClr val="tx1">
                    <a:lumMod val="95000"/>
                    <a:lumOff val="5000"/>
                  </a:schemeClr>
                </a:solidFill>
              </a:rPr>
              <a:t>Dimension?</a:t>
            </a:r>
            <a:endParaRPr lang="en-CA" sz="2000" dirty="0">
              <a:solidFill>
                <a:schemeClr val="tx1">
                  <a:lumMod val="95000"/>
                  <a:lumOff val="5000"/>
                </a:schemeClr>
              </a:solidFill>
            </a:endParaRPr>
          </a:p>
          <a:p>
            <a:pPr>
              <a:lnSpc>
                <a:spcPct val="115000"/>
              </a:lnSpc>
              <a:spcAft>
                <a:spcPts val="1000"/>
              </a:spcAft>
            </a:pPr>
            <a:r>
              <a:rPr lang="en-GB" sz="2000" dirty="0" smtClean="0">
                <a:solidFill>
                  <a:schemeClr val="tx1">
                    <a:lumMod val="95000"/>
                    <a:lumOff val="5000"/>
                  </a:schemeClr>
                </a:solidFill>
                <a:ea typeface="Calibri" panose="020F0502020204030204" pitchFamily="34" charset="0"/>
                <a:cs typeface="Arial" panose="020B0604020202020204" pitchFamily="34" charset="0"/>
              </a:rPr>
              <a:t>Any </a:t>
            </a:r>
            <a:r>
              <a:rPr lang="en-GB" sz="2000" dirty="0" smtClean="0">
                <a:solidFill>
                  <a:schemeClr val="tx1">
                    <a:lumMod val="95000"/>
                    <a:lumOff val="5000"/>
                  </a:schemeClr>
                </a:solidFill>
                <a:ea typeface="Calibri" panose="020F0502020204030204" pitchFamily="34" charset="0"/>
                <a:cs typeface="Arial" panose="020B0604020202020204" pitchFamily="34" charset="0"/>
              </a:rPr>
              <a:t>general </a:t>
            </a:r>
            <a:r>
              <a:rPr lang="en-GB" sz="2000" dirty="0">
                <a:solidFill>
                  <a:schemeClr val="tx1">
                    <a:lumMod val="95000"/>
                    <a:lumOff val="5000"/>
                  </a:schemeClr>
                </a:solidFill>
                <a:ea typeface="Calibri" panose="020F0502020204030204" pitchFamily="34" charset="0"/>
                <a:cs typeface="Arial" panose="020B0604020202020204" pitchFamily="34" charset="0"/>
              </a:rPr>
              <a:t>feedback/suggestions to help us make the </a:t>
            </a:r>
            <a:r>
              <a:rPr lang="en-GB" sz="2000" dirty="0" smtClean="0">
                <a:solidFill>
                  <a:schemeClr val="tx1">
                    <a:lumMod val="95000"/>
                    <a:lumOff val="5000"/>
                  </a:schemeClr>
                </a:solidFill>
                <a:ea typeface="Calibri" panose="020F0502020204030204" pitchFamily="34" charset="0"/>
                <a:cs typeface="Arial" panose="020B0604020202020204" pitchFamily="34" charset="0"/>
              </a:rPr>
              <a:t>completion of </a:t>
            </a:r>
            <a:r>
              <a:rPr lang="en-GB" sz="2000" dirty="0">
                <a:solidFill>
                  <a:schemeClr val="tx1">
                    <a:lumMod val="95000"/>
                    <a:lumOff val="5000"/>
                  </a:schemeClr>
                </a:solidFill>
                <a:ea typeface="Calibri" panose="020F0502020204030204" pitchFamily="34" charset="0"/>
                <a:cs typeface="Arial" panose="020B0604020202020204" pitchFamily="34" charset="0"/>
              </a:rPr>
              <a:t>this maturity assessment easier? </a:t>
            </a:r>
            <a:endParaRPr lang="en-CA" sz="2000" dirty="0"/>
          </a:p>
        </p:txBody>
      </p:sp>
      <p:sp>
        <p:nvSpPr>
          <p:cNvPr id="4" name="Slide Number Placeholder 3"/>
          <p:cNvSpPr>
            <a:spLocks noGrp="1"/>
          </p:cNvSpPr>
          <p:nvPr>
            <p:ph type="sldNum" sz="quarter" idx="12"/>
          </p:nvPr>
        </p:nvSpPr>
        <p:spPr/>
        <p:txBody>
          <a:bodyPr/>
          <a:lstStyle/>
          <a:p>
            <a:fld id="{128D9F9D-C61D-43D7-A9E8-B22D32E5D726}" type="slidenum">
              <a:rPr lang="en-CA" smtClean="0"/>
              <a:t>10</a:t>
            </a:fld>
            <a:endParaRPr lang="en-CA" dirty="0"/>
          </a:p>
        </p:txBody>
      </p:sp>
    </p:spTree>
    <p:extLst>
      <p:ext uri="{BB962C8B-B14F-4D97-AF65-F5344CB8AC3E}">
        <p14:creationId xmlns:p14="http://schemas.microsoft.com/office/powerpoint/2010/main" val="4204916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lstStyle/>
          <a:p>
            <a:r>
              <a:rPr lang="en-CA" dirty="0" smtClean="0"/>
              <a:t>Progress to date – </a:t>
            </a:r>
            <a:r>
              <a:rPr lang="en-CA" sz="2800" dirty="0" smtClean="0"/>
              <a:t>preliminary testing results</a:t>
            </a:r>
            <a:endParaRPr lang="en-CA" sz="2800" dirty="0"/>
          </a:p>
        </p:txBody>
      </p:sp>
      <p:sp>
        <p:nvSpPr>
          <p:cNvPr id="3" name="Content Placeholder 2"/>
          <p:cNvSpPr>
            <a:spLocks noGrp="1"/>
          </p:cNvSpPr>
          <p:nvPr>
            <p:ph idx="1"/>
          </p:nvPr>
        </p:nvSpPr>
        <p:spPr>
          <a:xfrm>
            <a:off x="492971" y="1086888"/>
            <a:ext cx="9217293" cy="5456793"/>
          </a:xfrm>
        </p:spPr>
        <p:txBody>
          <a:bodyPr>
            <a:normAutofit/>
          </a:bodyPr>
          <a:lstStyle/>
          <a:p>
            <a:pPr>
              <a:buClr>
                <a:srgbClr val="90C226"/>
              </a:buClr>
            </a:pPr>
            <a:r>
              <a:rPr lang="en-GB" sz="1900" dirty="0" smtClean="0">
                <a:solidFill>
                  <a:prstClr val="black">
                    <a:lumMod val="95000"/>
                    <a:lumOff val="5000"/>
                  </a:prstClr>
                </a:solidFill>
              </a:rPr>
              <a:t>Most said descriptions are easy </a:t>
            </a:r>
            <a:r>
              <a:rPr lang="en-GB" sz="1900" dirty="0">
                <a:solidFill>
                  <a:prstClr val="black">
                    <a:lumMod val="95000"/>
                    <a:lumOff val="5000"/>
                  </a:prstClr>
                </a:solidFill>
              </a:rPr>
              <a:t>to </a:t>
            </a:r>
            <a:r>
              <a:rPr lang="en-GB" sz="1900" dirty="0" smtClean="0">
                <a:solidFill>
                  <a:prstClr val="black">
                    <a:lumMod val="95000"/>
                    <a:lumOff val="5000"/>
                  </a:prstClr>
                </a:solidFill>
              </a:rPr>
              <a:t>understand, levels are sufficiently distinct</a:t>
            </a:r>
          </a:p>
          <a:p>
            <a:pPr>
              <a:buClr>
                <a:srgbClr val="90C226"/>
              </a:buClr>
            </a:pPr>
            <a:r>
              <a:rPr lang="en-GB" sz="1900" dirty="0" smtClean="0">
                <a:solidFill>
                  <a:prstClr val="black">
                    <a:lumMod val="95000"/>
                    <a:lumOff val="5000"/>
                  </a:prstClr>
                </a:solidFill>
              </a:rPr>
              <a:t>Comments received </a:t>
            </a:r>
          </a:p>
          <a:p>
            <a:pPr lvl="1">
              <a:buClr>
                <a:srgbClr val="90C226"/>
              </a:buClr>
            </a:pPr>
            <a:r>
              <a:rPr lang="en-GB" dirty="0">
                <a:solidFill>
                  <a:prstClr val="black">
                    <a:lumMod val="95000"/>
                    <a:lumOff val="5000"/>
                  </a:prstClr>
                </a:solidFill>
              </a:rPr>
              <a:t>S</a:t>
            </a:r>
            <a:r>
              <a:rPr lang="en-GB" dirty="0" smtClean="0">
                <a:solidFill>
                  <a:prstClr val="black">
                    <a:lumMod val="95000"/>
                    <a:lumOff val="5000"/>
                  </a:prstClr>
                </a:solidFill>
              </a:rPr>
              <a:t>ome levels are quite ambitious, maybe need another level in between early and </a:t>
            </a:r>
            <a:r>
              <a:rPr lang="en-GB" dirty="0" smtClean="0">
                <a:solidFill>
                  <a:prstClr val="black">
                    <a:lumMod val="95000"/>
                    <a:lumOff val="5000"/>
                  </a:prstClr>
                </a:solidFill>
              </a:rPr>
              <a:t>corporate</a:t>
            </a:r>
          </a:p>
          <a:p>
            <a:pPr lvl="1">
              <a:buClr>
                <a:srgbClr val="90C226"/>
              </a:buClr>
            </a:pPr>
            <a:r>
              <a:rPr lang="en-GB" dirty="0" smtClean="0"/>
              <a:t>Methods </a:t>
            </a:r>
            <a:r>
              <a:rPr lang="en-GB" dirty="0"/>
              <a:t>will be difficult to assess with so many different </a:t>
            </a:r>
            <a:r>
              <a:rPr lang="en-GB" dirty="0" smtClean="0"/>
              <a:t>types, </a:t>
            </a:r>
            <a:r>
              <a:rPr lang="en-GB" dirty="0"/>
              <a:t>the relation between </a:t>
            </a:r>
            <a:r>
              <a:rPr lang="en-US" dirty="0"/>
              <a:t>"practices and policies</a:t>
            </a:r>
            <a:r>
              <a:rPr lang="en-GB" dirty="0"/>
              <a:t>" </a:t>
            </a:r>
            <a:r>
              <a:rPr lang="en-GB" dirty="0" smtClean="0"/>
              <a:t>is not clear, service </a:t>
            </a:r>
            <a:r>
              <a:rPr lang="en-GB" dirty="0"/>
              <a:t>and process definitions </a:t>
            </a:r>
            <a:r>
              <a:rPr lang="en-GB" dirty="0" smtClean="0"/>
              <a:t>are not clear, differences of opinion as to where quality </a:t>
            </a:r>
            <a:r>
              <a:rPr lang="en-GB" dirty="0"/>
              <a:t>management </a:t>
            </a:r>
            <a:r>
              <a:rPr lang="en-GB" dirty="0" smtClean="0"/>
              <a:t>fits. </a:t>
            </a:r>
            <a:endParaRPr lang="en-CA" dirty="0"/>
          </a:p>
          <a:p>
            <a:pPr lvl="1">
              <a:buClr>
                <a:srgbClr val="90C226"/>
              </a:buClr>
            </a:pPr>
            <a:r>
              <a:rPr lang="en-CA" dirty="0" smtClean="0">
                <a:solidFill>
                  <a:prstClr val="black">
                    <a:lumMod val="95000"/>
                    <a:lumOff val="5000"/>
                  </a:prstClr>
                </a:solidFill>
              </a:rPr>
              <a:t>Equal amount of constructive feedback on fine tuning of each of the GAMSO, GSIM, GSBPM and CSPA.</a:t>
            </a:r>
            <a:endParaRPr lang="en-CA" dirty="0">
              <a:solidFill>
                <a:prstClr val="black">
                  <a:lumMod val="95000"/>
                  <a:lumOff val="5000"/>
                </a:prstClr>
              </a:solidFill>
            </a:endParaRPr>
          </a:p>
          <a:p>
            <a:pPr lvl="0"/>
            <a:r>
              <a:rPr lang="en-CA" sz="1900" dirty="0" smtClean="0">
                <a:solidFill>
                  <a:prstClr val="black">
                    <a:lumMod val="95000"/>
                    <a:lumOff val="5000"/>
                  </a:prstClr>
                </a:solidFill>
                <a:ea typeface="Calibri" panose="020F0502020204030204" pitchFamily="34" charset="0"/>
                <a:cs typeface="Arial" panose="020B0604020202020204" pitchFamily="34" charset="0"/>
              </a:rPr>
              <a:t>General feedback </a:t>
            </a:r>
          </a:p>
          <a:p>
            <a:pPr lvl="1"/>
            <a:r>
              <a:rPr lang="en-CA" dirty="0" smtClean="0">
                <a:solidFill>
                  <a:prstClr val="black">
                    <a:lumMod val="95000"/>
                    <a:lumOff val="5000"/>
                  </a:prstClr>
                </a:solidFill>
                <a:cs typeface="Arial" panose="020B0604020202020204" pitchFamily="34" charset="0"/>
              </a:rPr>
              <a:t>Should h</a:t>
            </a:r>
            <a:r>
              <a:rPr lang="en-GB" dirty="0" err="1" smtClean="0"/>
              <a:t>alfway</a:t>
            </a:r>
            <a:r>
              <a:rPr lang="en-GB" dirty="0" smtClean="0"/>
              <a:t>-positions </a:t>
            </a:r>
            <a:r>
              <a:rPr lang="en-GB" dirty="0"/>
              <a:t>like </a:t>
            </a:r>
            <a:r>
              <a:rPr lang="en-GB" dirty="0" smtClean="0"/>
              <a:t>3.5 be allowed?</a:t>
            </a:r>
            <a:endParaRPr lang="en-CA" dirty="0"/>
          </a:p>
          <a:p>
            <a:pPr lvl="1"/>
            <a:r>
              <a:rPr lang="en-GB" dirty="0" smtClean="0"/>
              <a:t>Should the time </a:t>
            </a:r>
            <a:r>
              <a:rPr lang="en-GB" dirty="0"/>
              <a:t>span for reaching the </a:t>
            </a:r>
            <a:r>
              <a:rPr lang="en-GB" dirty="0" smtClean="0"/>
              <a:t>target </a:t>
            </a:r>
            <a:r>
              <a:rPr lang="en-GB" dirty="0"/>
              <a:t>level </a:t>
            </a:r>
            <a:r>
              <a:rPr lang="en-GB" dirty="0" smtClean="0"/>
              <a:t>be </a:t>
            </a:r>
            <a:r>
              <a:rPr lang="en-GB" dirty="0"/>
              <a:t>3 years instead of 5 years? </a:t>
            </a:r>
            <a:endParaRPr lang="en-GB" dirty="0" smtClean="0"/>
          </a:p>
          <a:p>
            <a:pPr lvl="1"/>
            <a:r>
              <a:rPr lang="en-US" dirty="0"/>
              <a:t>The </a:t>
            </a:r>
            <a:r>
              <a:rPr lang="en-US" dirty="0" smtClean="0"/>
              <a:t>dimensions </a:t>
            </a:r>
            <a:r>
              <a:rPr lang="en-US" dirty="0"/>
              <a:t>are not always really suitable for </a:t>
            </a:r>
            <a:r>
              <a:rPr lang="en-US" dirty="0" smtClean="0"/>
              <a:t>assessing the level </a:t>
            </a:r>
            <a:r>
              <a:rPr lang="en-US" dirty="0"/>
              <a:t>of each standard. </a:t>
            </a:r>
            <a:endParaRPr lang="en-US" dirty="0" smtClean="0"/>
          </a:p>
          <a:p>
            <a:pPr lvl="2"/>
            <a:r>
              <a:rPr lang="en-US" dirty="0" smtClean="0"/>
              <a:t>Ex. Applications </a:t>
            </a:r>
            <a:r>
              <a:rPr lang="en-US" dirty="0"/>
              <a:t>dimension was difficult to assess for GAMSO </a:t>
            </a:r>
            <a:r>
              <a:rPr lang="en-US" dirty="0" smtClean="0"/>
              <a:t>and </a:t>
            </a:r>
            <a:r>
              <a:rPr lang="en-US" dirty="0"/>
              <a:t>for GSBPM. </a:t>
            </a:r>
            <a:endParaRPr lang="en-US" dirty="0" smtClean="0"/>
          </a:p>
          <a:p>
            <a:pPr lvl="1"/>
            <a:r>
              <a:rPr lang="en-US" dirty="0" smtClean="0"/>
              <a:t>Should provide more clarity when the</a:t>
            </a:r>
            <a:r>
              <a:rPr lang="en-GB" dirty="0" smtClean="0"/>
              <a:t> organisation mostly (</a:t>
            </a:r>
            <a:r>
              <a:rPr lang="en-GB" dirty="0" err="1" smtClean="0"/>
              <a:t>eg</a:t>
            </a:r>
            <a:r>
              <a:rPr lang="en-GB" dirty="0" smtClean="0"/>
              <a:t>. 80%) meets the </a:t>
            </a:r>
            <a:r>
              <a:rPr lang="en-GB" dirty="0"/>
              <a:t>level </a:t>
            </a:r>
            <a:endParaRPr lang="en-GB" dirty="0" smtClean="0"/>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11</a:t>
            </a:fld>
            <a:endParaRPr lang="en-CA" dirty="0"/>
          </a:p>
        </p:txBody>
      </p:sp>
    </p:spTree>
    <p:extLst>
      <p:ext uri="{BB962C8B-B14F-4D97-AF65-F5344CB8AC3E}">
        <p14:creationId xmlns:p14="http://schemas.microsoft.com/office/powerpoint/2010/main" val="1306420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8" y="159224"/>
            <a:ext cx="9586018" cy="1320800"/>
          </a:xfrm>
        </p:spPr>
        <p:txBody>
          <a:bodyPr>
            <a:normAutofit/>
          </a:bodyPr>
          <a:lstStyle/>
          <a:p>
            <a:r>
              <a:rPr lang="en-CA" sz="3200" dirty="0" smtClean="0"/>
              <a:t>Current maturity levels based upon testers </a:t>
            </a:r>
            <a:r>
              <a:rPr lang="en-CA" sz="3200" dirty="0" smtClean="0"/>
              <a:t>self-assessments</a:t>
            </a:r>
            <a:endParaRPr lang="en-CA" sz="2400" dirty="0"/>
          </a:p>
        </p:txBody>
      </p:sp>
      <p:sp>
        <p:nvSpPr>
          <p:cNvPr id="3" name="Content Placeholder 2"/>
          <p:cNvSpPr>
            <a:spLocks noGrp="1"/>
          </p:cNvSpPr>
          <p:nvPr>
            <p:ph idx="1"/>
          </p:nvPr>
        </p:nvSpPr>
        <p:spPr>
          <a:xfrm>
            <a:off x="677333" y="1585452"/>
            <a:ext cx="9449306" cy="5051322"/>
          </a:xfrm>
        </p:spPr>
        <p:txBody>
          <a:bodyPr>
            <a:normAutofit fontScale="92500" lnSpcReduction="20000"/>
          </a:bodyPr>
          <a:lstStyle/>
          <a:p>
            <a:pPr>
              <a:buClr>
                <a:srgbClr val="90C226"/>
              </a:buClr>
            </a:pPr>
            <a:r>
              <a:rPr lang="en-CA" sz="2000" dirty="0" smtClean="0">
                <a:solidFill>
                  <a:prstClr val="black">
                    <a:lumMod val="95000"/>
                    <a:lumOff val="5000"/>
                  </a:prstClr>
                </a:solidFill>
              </a:rPr>
              <a:t>GAMSO</a:t>
            </a:r>
          </a:p>
          <a:p>
            <a:pPr lvl="1">
              <a:buClr>
                <a:srgbClr val="90C226"/>
              </a:buClr>
            </a:pPr>
            <a:r>
              <a:rPr lang="en-CA" dirty="0" smtClean="0">
                <a:solidFill>
                  <a:prstClr val="black">
                    <a:lumMod val="95000"/>
                    <a:lumOff val="5000"/>
                  </a:prstClr>
                </a:solidFill>
              </a:rPr>
              <a:t>Levels range from 0 to 5 for various dimensions, </a:t>
            </a:r>
            <a:r>
              <a:rPr lang="en-CA" dirty="0" smtClean="0">
                <a:solidFill>
                  <a:prstClr val="black">
                    <a:lumMod val="95000"/>
                    <a:lumOff val="5000"/>
                  </a:prstClr>
                </a:solidFill>
              </a:rPr>
              <a:t>most </a:t>
            </a:r>
            <a:r>
              <a:rPr lang="en-CA" dirty="0" smtClean="0">
                <a:solidFill>
                  <a:prstClr val="black">
                    <a:lumMod val="95000"/>
                    <a:lumOff val="5000"/>
                  </a:prstClr>
                </a:solidFill>
              </a:rPr>
              <a:t>frequent</a:t>
            </a:r>
            <a:r>
              <a:rPr lang="en-CA" dirty="0" smtClean="0">
                <a:solidFill>
                  <a:prstClr val="black">
                    <a:lumMod val="95000"/>
                    <a:lumOff val="5000"/>
                  </a:prstClr>
                </a:solidFill>
              </a:rPr>
              <a:t> </a:t>
            </a:r>
            <a:r>
              <a:rPr lang="en-CA" dirty="0" smtClean="0">
                <a:solidFill>
                  <a:prstClr val="black">
                    <a:lumMod val="95000"/>
                    <a:lumOff val="5000"/>
                  </a:prstClr>
                </a:solidFill>
              </a:rPr>
              <a:t>level </a:t>
            </a:r>
            <a:r>
              <a:rPr lang="en-CA" dirty="0" smtClean="0">
                <a:solidFill>
                  <a:prstClr val="black">
                    <a:lumMod val="95000"/>
                    <a:lumOff val="5000"/>
                  </a:prstClr>
                </a:solidFill>
              </a:rPr>
              <a:t>2 (pre-implementation)</a:t>
            </a:r>
            <a:endParaRPr lang="en-CA" dirty="0" smtClean="0">
              <a:solidFill>
                <a:prstClr val="black">
                  <a:lumMod val="95000"/>
                  <a:lumOff val="5000"/>
                </a:prstClr>
              </a:solidFill>
            </a:endParaRPr>
          </a:p>
          <a:p>
            <a:pPr lvl="1">
              <a:buClr>
                <a:srgbClr val="90C226"/>
              </a:buClr>
            </a:pPr>
            <a:r>
              <a:rPr lang="en-CA" dirty="0" smtClean="0">
                <a:solidFill>
                  <a:prstClr val="black">
                    <a:lumMod val="95000"/>
                    <a:lumOff val="5000"/>
                  </a:prstClr>
                </a:solidFill>
              </a:rPr>
              <a:t>Lower levels of maturity for business and methods</a:t>
            </a:r>
          </a:p>
          <a:p>
            <a:pPr lvl="1">
              <a:buClr>
                <a:srgbClr val="90C226"/>
              </a:buClr>
            </a:pPr>
            <a:r>
              <a:rPr lang="en-CA" dirty="0" smtClean="0">
                <a:solidFill>
                  <a:prstClr val="black">
                    <a:lumMod val="95000"/>
                    <a:lumOff val="5000"/>
                  </a:prstClr>
                </a:solidFill>
              </a:rPr>
              <a:t>Higher levels of maturity for  information, application, technology</a:t>
            </a:r>
          </a:p>
          <a:p>
            <a:pPr>
              <a:buClr>
                <a:srgbClr val="90C226"/>
              </a:buClr>
            </a:pPr>
            <a:r>
              <a:rPr lang="en-CA" sz="2000" dirty="0" smtClean="0">
                <a:solidFill>
                  <a:prstClr val="black">
                    <a:lumMod val="95000"/>
                    <a:lumOff val="5000"/>
                  </a:prstClr>
                </a:solidFill>
              </a:rPr>
              <a:t>GSIM</a:t>
            </a:r>
          </a:p>
          <a:p>
            <a:pPr lvl="1">
              <a:buClr>
                <a:srgbClr val="90C226"/>
              </a:buClr>
            </a:pPr>
            <a:r>
              <a:rPr lang="en-CA" dirty="0">
                <a:solidFill>
                  <a:prstClr val="black">
                    <a:lumMod val="95000"/>
                    <a:lumOff val="5000"/>
                  </a:prstClr>
                </a:solidFill>
              </a:rPr>
              <a:t>Levels range from </a:t>
            </a:r>
            <a:r>
              <a:rPr lang="en-CA" dirty="0" smtClean="0">
                <a:solidFill>
                  <a:prstClr val="black">
                    <a:lumMod val="95000"/>
                    <a:lumOff val="5000"/>
                  </a:prstClr>
                </a:solidFill>
              </a:rPr>
              <a:t>1 </a:t>
            </a:r>
            <a:r>
              <a:rPr lang="en-CA" dirty="0">
                <a:solidFill>
                  <a:prstClr val="black">
                    <a:lumMod val="95000"/>
                    <a:lumOff val="5000"/>
                  </a:prstClr>
                </a:solidFill>
              </a:rPr>
              <a:t>to </a:t>
            </a:r>
            <a:r>
              <a:rPr lang="en-CA" dirty="0" smtClean="0">
                <a:solidFill>
                  <a:prstClr val="black">
                    <a:lumMod val="95000"/>
                    <a:lumOff val="5000"/>
                  </a:prstClr>
                </a:solidFill>
              </a:rPr>
              <a:t>3 </a:t>
            </a:r>
            <a:r>
              <a:rPr lang="en-CA" dirty="0">
                <a:solidFill>
                  <a:prstClr val="black">
                    <a:lumMod val="95000"/>
                    <a:lumOff val="5000"/>
                  </a:prstClr>
                </a:solidFill>
              </a:rPr>
              <a:t>for various </a:t>
            </a:r>
            <a:r>
              <a:rPr lang="en-CA" dirty="0" smtClean="0">
                <a:solidFill>
                  <a:prstClr val="black">
                    <a:lumMod val="95000"/>
                    <a:lumOff val="5000"/>
                  </a:prstClr>
                </a:solidFill>
              </a:rPr>
              <a:t>dimensions, </a:t>
            </a:r>
            <a:r>
              <a:rPr lang="en-CA" dirty="0" smtClean="0">
                <a:solidFill>
                  <a:prstClr val="black">
                    <a:lumMod val="95000"/>
                    <a:lumOff val="5000"/>
                  </a:prstClr>
                </a:solidFill>
              </a:rPr>
              <a:t>most frequent level 1 (initial implementation)</a:t>
            </a:r>
            <a:endParaRPr lang="en-CA" dirty="0">
              <a:solidFill>
                <a:prstClr val="black">
                  <a:lumMod val="95000"/>
                  <a:lumOff val="5000"/>
                </a:prstClr>
              </a:solidFill>
            </a:endParaRPr>
          </a:p>
          <a:p>
            <a:pPr lvl="1">
              <a:buClr>
                <a:srgbClr val="90C226"/>
              </a:buClr>
            </a:pPr>
            <a:r>
              <a:rPr lang="en-CA" dirty="0">
                <a:solidFill>
                  <a:prstClr val="black">
                    <a:lumMod val="95000"/>
                    <a:lumOff val="5000"/>
                  </a:prstClr>
                </a:solidFill>
              </a:rPr>
              <a:t>Lower levels of maturity for </a:t>
            </a:r>
            <a:r>
              <a:rPr lang="en-CA" dirty="0" smtClean="0">
                <a:solidFill>
                  <a:prstClr val="black">
                    <a:lumMod val="95000"/>
                    <a:lumOff val="5000"/>
                  </a:prstClr>
                </a:solidFill>
              </a:rPr>
              <a:t>methods and applications</a:t>
            </a:r>
            <a:endParaRPr lang="en-CA" dirty="0">
              <a:solidFill>
                <a:prstClr val="black">
                  <a:lumMod val="95000"/>
                  <a:lumOff val="5000"/>
                </a:prstClr>
              </a:solidFill>
            </a:endParaRPr>
          </a:p>
          <a:p>
            <a:pPr lvl="1">
              <a:buClr>
                <a:srgbClr val="90C226"/>
              </a:buClr>
            </a:pPr>
            <a:r>
              <a:rPr lang="en-CA" dirty="0">
                <a:solidFill>
                  <a:prstClr val="black">
                    <a:lumMod val="95000"/>
                    <a:lumOff val="5000"/>
                  </a:prstClr>
                </a:solidFill>
              </a:rPr>
              <a:t>Higher levels of maturity for  </a:t>
            </a:r>
            <a:r>
              <a:rPr lang="en-CA" dirty="0" smtClean="0">
                <a:solidFill>
                  <a:prstClr val="black">
                    <a:lumMod val="95000"/>
                    <a:lumOff val="5000"/>
                  </a:prstClr>
                </a:solidFill>
              </a:rPr>
              <a:t>information  and business</a:t>
            </a:r>
            <a:endParaRPr lang="en-CA" dirty="0">
              <a:solidFill>
                <a:prstClr val="black">
                  <a:lumMod val="95000"/>
                  <a:lumOff val="5000"/>
                </a:prstClr>
              </a:solidFill>
            </a:endParaRPr>
          </a:p>
          <a:p>
            <a:pPr>
              <a:buClr>
                <a:srgbClr val="90C226"/>
              </a:buClr>
            </a:pPr>
            <a:r>
              <a:rPr lang="en-CA" sz="2000" dirty="0" smtClean="0">
                <a:solidFill>
                  <a:prstClr val="black">
                    <a:lumMod val="95000"/>
                    <a:lumOff val="5000"/>
                  </a:prstClr>
                </a:solidFill>
              </a:rPr>
              <a:t>GSBPM</a:t>
            </a:r>
          </a:p>
          <a:p>
            <a:pPr lvl="1">
              <a:buClr>
                <a:srgbClr val="90C226"/>
              </a:buClr>
            </a:pPr>
            <a:r>
              <a:rPr lang="en-CA" dirty="0">
                <a:solidFill>
                  <a:prstClr val="black">
                    <a:lumMod val="95000"/>
                    <a:lumOff val="5000"/>
                  </a:prstClr>
                </a:solidFill>
              </a:rPr>
              <a:t>Levels range from </a:t>
            </a:r>
            <a:r>
              <a:rPr lang="en-CA" dirty="0" smtClean="0">
                <a:solidFill>
                  <a:prstClr val="black">
                    <a:lumMod val="95000"/>
                    <a:lumOff val="5000"/>
                  </a:prstClr>
                </a:solidFill>
              </a:rPr>
              <a:t>2 </a:t>
            </a:r>
            <a:r>
              <a:rPr lang="en-CA" dirty="0">
                <a:solidFill>
                  <a:prstClr val="black">
                    <a:lumMod val="95000"/>
                    <a:lumOff val="5000"/>
                  </a:prstClr>
                </a:solidFill>
              </a:rPr>
              <a:t>to 5 for various </a:t>
            </a:r>
            <a:r>
              <a:rPr lang="en-CA" dirty="0" smtClean="0">
                <a:solidFill>
                  <a:prstClr val="black">
                    <a:lumMod val="95000"/>
                    <a:lumOff val="5000"/>
                  </a:prstClr>
                </a:solidFill>
              </a:rPr>
              <a:t>dimensions, </a:t>
            </a:r>
            <a:r>
              <a:rPr lang="en-CA" dirty="0" smtClean="0">
                <a:solidFill>
                  <a:prstClr val="black">
                    <a:lumMod val="95000"/>
                    <a:lumOff val="5000"/>
                  </a:prstClr>
                </a:solidFill>
              </a:rPr>
              <a:t>most frequent level 3 (early implementation)</a:t>
            </a:r>
            <a:endParaRPr lang="en-CA" dirty="0" smtClean="0">
              <a:solidFill>
                <a:prstClr val="black">
                  <a:lumMod val="95000"/>
                  <a:lumOff val="5000"/>
                </a:prstClr>
              </a:solidFill>
            </a:endParaRPr>
          </a:p>
          <a:p>
            <a:pPr lvl="1">
              <a:buClr>
                <a:srgbClr val="90C226"/>
              </a:buClr>
            </a:pPr>
            <a:r>
              <a:rPr lang="en-CA" dirty="0">
                <a:solidFill>
                  <a:prstClr val="black">
                    <a:lumMod val="95000"/>
                    <a:lumOff val="5000"/>
                  </a:prstClr>
                </a:solidFill>
              </a:rPr>
              <a:t>Lower levels of maturity for  information, application, technology</a:t>
            </a:r>
          </a:p>
          <a:p>
            <a:pPr lvl="1">
              <a:buClr>
                <a:srgbClr val="90C226"/>
              </a:buClr>
            </a:pPr>
            <a:r>
              <a:rPr lang="en-CA" dirty="0" smtClean="0">
                <a:solidFill>
                  <a:prstClr val="black">
                    <a:lumMod val="95000"/>
                    <a:lumOff val="5000"/>
                  </a:prstClr>
                </a:solidFill>
              </a:rPr>
              <a:t>Higher </a:t>
            </a:r>
            <a:r>
              <a:rPr lang="en-CA" dirty="0">
                <a:solidFill>
                  <a:prstClr val="black">
                    <a:lumMod val="95000"/>
                    <a:lumOff val="5000"/>
                  </a:prstClr>
                </a:solidFill>
              </a:rPr>
              <a:t>levels of maturity for business and methods</a:t>
            </a:r>
          </a:p>
          <a:p>
            <a:pPr>
              <a:buClr>
                <a:srgbClr val="90C226"/>
              </a:buClr>
            </a:pPr>
            <a:r>
              <a:rPr lang="en-CA" sz="2000" dirty="0" smtClean="0">
                <a:solidFill>
                  <a:prstClr val="black">
                    <a:lumMod val="95000"/>
                    <a:lumOff val="5000"/>
                  </a:prstClr>
                </a:solidFill>
              </a:rPr>
              <a:t>CSPA</a:t>
            </a:r>
          </a:p>
          <a:p>
            <a:pPr lvl="1">
              <a:buClr>
                <a:srgbClr val="90C226"/>
              </a:buClr>
            </a:pPr>
            <a:r>
              <a:rPr lang="en-CA" dirty="0">
                <a:solidFill>
                  <a:prstClr val="black">
                    <a:lumMod val="95000"/>
                    <a:lumOff val="5000"/>
                  </a:prstClr>
                </a:solidFill>
              </a:rPr>
              <a:t>Levels range from </a:t>
            </a:r>
            <a:r>
              <a:rPr lang="en-CA" dirty="0" smtClean="0">
                <a:solidFill>
                  <a:prstClr val="black">
                    <a:lumMod val="95000"/>
                    <a:lumOff val="5000"/>
                  </a:prstClr>
                </a:solidFill>
              </a:rPr>
              <a:t>1 </a:t>
            </a:r>
            <a:r>
              <a:rPr lang="en-CA" dirty="0">
                <a:solidFill>
                  <a:prstClr val="black">
                    <a:lumMod val="95000"/>
                    <a:lumOff val="5000"/>
                  </a:prstClr>
                </a:solidFill>
              </a:rPr>
              <a:t>to </a:t>
            </a:r>
            <a:r>
              <a:rPr lang="en-CA" dirty="0" smtClean="0">
                <a:solidFill>
                  <a:prstClr val="black">
                    <a:lumMod val="95000"/>
                    <a:lumOff val="5000"/>
                  </a:prstClr>
                </a:solidFill>
              </a:rPr>
              <a:t>4 </a:t>
            </a:r>
            <a:r>
              <a:rPr lang="en-CA" dirty="0">
                <a:solidFill>
                  <a:prstClr val="black">
                    <a:lumMod val="95000"/>
                    <a:lumOff val="5000"/>
                  </a:prstClr>
                </a:solidFill>
              </a:rPr>
              <a:t>for various </a:t>
            </a:r>
            <a:r>
              <a:rPr lang="en-CA" dirty="0" smtClean="0">
                <a:solidFill>
                  <a:prstClr val="black">
                    <a:lumMod val="95000"/>
                    <a:lumOff val="5000"/>
                  </a:prstClr>
                </a:solidFill>
              </a:rPr>
              <a:t>dimensions, </a:t>
            </a:r>
            <a:r>
              <a:rPr lang="en-CA" dirty="0" smtClean="0">
                <a:solidFill>
                  <a:prstClr val="black">
                    <a:lumMod val="95000"/>
                    <a:lumOff val="5000"/>
                  </a:prstClr>
                </a:solidFill>
              </a:rPr>
              <a:t>most frequent level 2.5 (between pre- and early- )</a:t>
            </a:r>
            <a:endParaRPr lang="en-CA" dirty="0">
              <a:solidFill>
                <a:prstClr val="black">
                  <a:lumMod val="95000"/>
                  <a:lumOff val="5000"/>
                </a:prstClr>
              </a:solidFill>
            </a:endParaRPr>
          </a:p>
          <a:p>
            <a:pPr lvl="1">
              <a:buClr>
                <a:srgbClr val="90C226"/>
              </a:buClr>
            </a:pPr>
            <a:r>
              <a:rPr lang="en-CA" dirty="0" smtClean="0">
                <a:solidFill>
                  <a:prstClr val="black">
                    <a:lumMod val="95000"/>
                    <a:lumOff val="5000"/>
                  </a:prstClr>
                </a:solidFill>
              </a:rPr>
              <a:t>Equal levels of maturity for business, methods, information, application, technology</a:t>
            </a:r>
          </a:p>
          <a:p>
            <a:pPr>
              <a:buClr>
                <a:srgbClr val="90C226"/>
              </a:buClr>
            </a:pPr>
            <a:endParaRPr lang="en-CA" sz="2000" b="1" dirty="0" smtClean="0">
              <a:solidFill>
                <a:prstClr val="black">
                  <a:lumMod val="95000"/>
                  <a:lumOff val="5000"/>
                </a:prstClr>
              </a:solidFill>
            </a:endParaRPr>
          </a:p>
          <a:p>
            <a:pPr>
              <a:buClr>
                <a:srgbClr val="90C226"/>
              </a:buClr>
            </a:pPr>
            <a:endParaRPr lang="en-CA" sz="900"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12</a:t>
            </a:fld>
            <a:endParaRPr lang="en-CA" dirty="0"/>
          </a:p>
        </p:txBody>
      </p:sp>
    </p:spTree>
    <p:extLst>
      <p:ext uri="{BB962C8B-B14F-4D97-AF65-F5344CB8AC3E}">
        <p14:creationId xmlns:p14="http://schemas.microsoft.com/office/powerpoint/2010/main" val="1987765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6" y="2732080"/>
            <a:ext cx="9233722" cy="1646302"/>
          </a:xfrm>
        </p:spPr>
        <p:txBody>
          <a:bodyPr/>
          <a:lstStyle/>
          <a:p>
            <a:pPr algn="l"/>
            <a:r>
              <a:rPr lang="en-CA" sz="4400" b="1" dirty="0" smtClean="0"/>
              <a:t>Next step: </a:t>
            </a:r>
            <a:r>
              <a:rPr lang="en-CA" sz="4400" dirty="0" smtClean="0"/>
              <a:t/>
            </a:r>
            <a:br>
              <a:rPr lang="en-CA" sz="4400" dirty="0" smtClean="0"/>
            </a:br>
            <a:r>
              <a:rPr lang="en-CA" sz="4000" dirty="0" smtClean="0"/>
              <a:t>Group work session led by Jenny Linnerud</a:t>
            </a:r>
            <a:r>
              <a:rPr lang="en-CA" sz="4400" dirty="0" smtClean="0"/>
              <a:t/>
            </a:r>
            <a:br>
              <a:rPr lang="en-CA" sz="4400" dirty="0" smtClean="0"/>
            </a:br>
            <a:r>
              <a:rPr lang="en-CA" sz="4800" dirty="0"/>
              <a:t/>
            </a:r>
            <a:br>
              <a:rPr lang="en-CA" sz="4800" dirty="0"/>
            </a:br>
            <a:r>
              <a:rPr lang="en-CA" sz="4800" dirty="0" smtClean="0"/>
              <a:t>Thank </a:t>
            </a:r>
            <a:r>
              <a:rPr lang="en-CA" sz="4800" dirty="0" smtClean="0"/>
              <a:t>you for your input</a:t>
            </a:r>
            <a:r>
              <a:rPr lang="en-CA" sz="4800" dirty="0" smtClean="0"/>
              <a:t>!</a:t>
            </a:r>
            <a:br>
              <a:rPr lang="en-CA" sz="4800" dirty="0" smtClean="0"/>
            </a:br>
            <a:endParaRPr lang="en-CA" sz="4800" dirty="0"/>
          </a:p>
        </p:txBody>
      </p:sp>
      <p:graphicFrame>
        <p:nvGraphicFramePr>
          <p:cNvPr id="5" name="Diagram 4"/>
          <p:cNvGraphicFramePr/>
          <p:nvPr>
            <p:extLst/>
          </p:nvPr>
        </p:nvGraphicFramePr>
        <p:xfrm>
          <a:off x="4584700" y="3238499"/>
          <a:ext cx="2378075" cy="3433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5464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a:xfrm>
            <a:off x="677334" y="1555845"/>
            <a:ext cx="9203645" cy="5107927"/>
          </a:xfrm>
        </p:spPr>
        <p:txBody>
          <a:bodyPr>
            <a:normAutofit fontScale="25000" lnSpcReduction="20000"/>
          </a:bodyPr>
          <a:lstStyle/>
          <a:p>
            <a:r>
              <a:rPr lang="en-CA" sz="7600" b="1" dirty="0" smtClean="0"/>
              <a:t>Implementing </a:t>
            </a:r>
            <a:r>
              <a:rPr lang="en-CA" sz="7600" b="1" dirty="0"/>
              <a:t>Modernstats </a:t>
            </a:r>
            <a:r>
              <a:rPr lang="en-CA" sz="7600" b="1" dirty="0" smtClean="0"/>
              <a:t>Standards </a:t>
            </a:r>
            <a:r>
              <a:rPr lang="en-CA" sz="7600" dirty="0" smtClean="0"/>
              <a:t>is the topic of </a:t>
            </a:r>
            <a:r>
              <a:rPr lang="en-CA" sz="7600" dirty="0"/>
              <a:t>a </a:t>
            </a:r>
            <a:r>
              <a:rPr lang="en-CA" sz="7600" dirty="0" smtClean="0"/>
              <a:t>project </a:t>
            </a:r>
            <a:r>
              <a:rPr lang="en-CA" sz="7600" dirty="0"/>
              <a:t>under the </a:t>
            </a:r>
            <a:r>
              <a:rPr lang="en-CA" sz="7600" dirty="0">
                <a:hlinkClick r:id="rId2"/>
              </a:rPr>
              <a:t>High-Level Group for the Modernisation of Official </a:t>
            </a:r>
            <a:r>
              <a:rPr lang="en-CA" sz="7600" dirty="0" smtClean="0">
                <a:hlinkClick r:id="rId2"/>
              </a:rPr>
              <a:t>Statistics</a:t>
            </a:r>
            <a:r>
              <a:rPr lang="en-CA" sz="7600" dirty="0"/>
              <a:t> </a:t>
            </a:r>
            <a:r>
              <a:rPr lang="en-CA" sz="7600" dirty="0" smtClean="0"/>
              <a:t>(HLG-MOS</a:t>
            </a:r>
            <a:r>
              <a:rPr lang="en-CA" sz="7600" dirty="0" smtClean="0"/>
              <a:t>).</a:t>
            </a:r>
            <a:endParaRPr lang="en-CA" sz="7600" dirty="0"/>
          </a:p>
          <a:p>
            <a:r>
              <a:rPr lang="en-CA" sz="7600" dirty="0" smtClean="0"/>
              <a:t>Workpackage </a:t>
            </a:r>
            <a:r>
              <a:rPr lang="en-CA" sz="7600" dirty="0" smtClean="0"/>
              <a:t>3 Modernisation Roadmap includes participants </a:t>
            </a:r>
            <a:r>
              <a:rPr lang="en-CA" sz="7600" dirty="0"/>
              <a:t>from two of the subordinate Modernisation Committees </a:t>
            </a:r>
            <a:r>
              <a:rPr lang="en-CA" sz="6400" dirty="0" smtClean="0"/>
              <a:t>(Standards, and Organizational Frameworks and Evaluation)</a:t>
            </a:r>
            <a:r>
              <a:rPr lang="en-CA" sz="7600" dirty="0" smtClean="0"/>
              <a:t>:</a:t>
            </a:r>
          </a:p>
          <a:p>
            <a:pPr lvl="1"/>
            <a:r>
              <a:rPr lang="en-GB" sz="7600" dirty="0" smtClean="0">
                <a:solidFill>
                  <a:schemeClr val="tx1"/>
                </a:solidFill>
                <a:ea typeface="Calibri" panose="020F0502020204030204" pitchFamily="34" charset="0"/>
                <a:cs typeface="Times New Roman" panose="02020603050405020304" pitchFamily="18" charset="0"/>
              </a:rPr>
              <a:t>Statistics </a:t>
            </a:r>
            <a:r>
              <a:rPr lang="en-GB" sz="7600" dirty="0">
                <a:solidFill>
                  <a:schemeClr val="tx1"/>
                </a:solidFill>
                <a:ea typeface="Calibri" panose="020F0502020204030204" pitchFamily="34" charset="0"/>
                <a:cs typeface="Times New Roman" panose="02020603050405020304" pitchFamily="18" charset="0"/>
              </a:rPr>
              <a:t>Canada, Statistics Estonia, Statistics </a:t>
            </a:r>
            <a:r>
              <a:rPr lang="en-GB" sz="7600" dirty="0">
                <a:ea typeface="Calibri" panose="020F0502020204030204" pitchFamily="34" charset="0"/>
                <a:cs typeface="Times New Roman" panose="02020603050405020304" pitchFamily="18" charset="0"/>
              </a:rPr>
              <a:t>Finland</a:t>
            </a:r>
            <a:r>
              <a:rPr lang="en-GB" sz="7600" dirty="0" smtClean="0">
                <a:ea typeface="Calibri" panose="020F0502020204030204" pitchFamily="34" charset="0"/>
                <a:cs typeface="Times New Roman" panose="02020603050405020304" pitchFamily="18" charset="0"/>
              </a:rPr>
              <a:t>, French National Institute of Statistics and Economic Studies, Hellenic Statistical Authority, </a:t>
            </a:r>
            <a:r>
              <a:rPr lang="en-GB" sz="7600" dirty="0">
                <a:ea typeface="Calibri" panose="020F0502020204030204" pitchFamily="34" charset="0"/>
                <a:cs typeface="Times New Roman" panose="02020603050405020304" pitchFamily="18" charset="0"/>
              </a:rPr>
              <a:t>Central Statistics </a:t>
            </a:r>
            <a:r>
              <a:rPr lang="en-GB" sz="7600" dirty="0" smtClean="0">
                <a:ea typeface="Calibri" panose="020F0502020204030204" pitchFamily="34" charset="0"/>
                <a:cs typeface="Times New Roman" panose="02020603050405020304" pitchFamily="18" charset="0"/>
              </a:rPr>
              <a:t>Office </a:t>
            </a:r>
            <a:r>
              <a:rPr lang="en-GB" sz="7600" dirty="0">
                <a:ea typeface="Calibri" panose="020F0502020204030204" pitchFamily="34" charset="0"/>
                <a:cs typeface="Times New Roman" panose="02020603050405020304" pitchFamily="18" charset="0"/>
              </a:rPr>
              <a:t>Ireland, Central Bureau of Statistics </a:t>
            </a:r>
            <a:r>
              <a:rPr lang="en-GB" sz="7600" dirty="0" smtClean="0">
                <a:ea typeface="Calibri" panose="020F0502020204030204" pitchFamily="34" charset="0"/>
                <a:cs typeface="Times New Roman" panose="02020603050405020304" pitchFamily="18" charset="0"/>
              </a:rPr>
              <a:t>Israel, </a:t>
            </a:r>
            <a:r>
              <a:rPr lang="en-GB" sz="7600" dirty="0">
                <a:ea typeface="Calibri" panose="020F0502020204030204" pitchFamily="34" charset="0"/>
                <a:cs typeface="Times New Roman" panose="02020603050405020304" pitchFamily="18" charset="0"/>
              </a:rPr>
              <a:t>Italian </a:t>
            </a:r>
            <a:r>
              <a:rPr lang="en-GB" sz="7600" dirty="0" smtClean="0">
                <a:ea typeface="Calibri" panose="020F0502020204030204" pitchFamily="34" charset="0"/>
                <a:cs typeface="Times New Roman" panose="02020603050405020304" pitchFamily="18" charset="0"/>
              </a:rPr>
              <a:t>National Institute </a:t>
            </a:r>
            <a:r>
              <a:rPr lang="en-GB" sz="7600" dirty="0">
                <a:ea typeface="Calibri" panose="020F0502020204030204" pitchFamily="34" charset="0"/>
                <a:cs typeface="Times New Roman" panose="02020603050405020304" pitchFamily="18" charset="0"/>
              </a:rPr>
              <a:t>of Statistics</a:t>
            </a:r>
            <a:r>
              <a:rPr lang="en-GB" sz="7600" dirty="0" smtClean="0">
                <a:ea typeface="Calibri" panose="020F0502020204030204" pitchFamily="34" charset="0"/>
                <a:cs typeface="Times New Roman" panose="02020603050405020304" pitchFamily="18" charset="0"/>
              </a:rPr>
              <a:t>, National Institute of Statistics and Geography of Mexico,  Statistics </a:t>
            </a:r>
            <a:r>
              <a:rPr lang="en-GB" sz="7600" dirty="0">
                <a:ea typeface="Calibri" panose="020F0502020204030204" pitchFamily="34" charset="0"/>
                <a:cs typeface="Times New Roman" panose="02020603050405020304" pitchFamily="18" charset="0"/>
              </a:rPr>
              <a:t>Norway, Office for National Statistics </a:t>
            </a:r>
            <a:r>
              <a:rPr lang="en-GB" sz="7600" dirty="0" smtClean="0">
                <a:ea typeface="Calibri" panose="020F0502020204030204" pitchFamily="34" charset="0"/>
                <a:cs typeface="Times New Roman" panose="02020603050405020304" pitchFamily="18" charset="0"/>
              </a:rPr>
              <a:t>UK.</a:t>
            </a:r>
            <a:endParaRPr lang="en-GB" sz="7600" dirty="0">
              <a:ea typeface="Calibri" panose="020F0502020204030204" pitchFamily="34" charset="0"/>
              <a:cs typeface="Times New Roman" panose="02020603050405020304" pitchFamily="18" charset="0"/>
            </a:endParaRPr>
          </a:p>
          <a:p>
            <a:r>
              <a:rPr lang="en-CA" sz="7600" dirty="0" smtClean="0"/>
              <a:t>Part </a:t>
            </a:r>
            <a:r>
              <a:rPr lang="en-CA" sz="7600" dirty="0" smtClean="0"/>
              <a:t>of the scope is to </a:t>
            </a:r>
            <a:r>
              <a:rPr lang="en-CA" sz="7600" dirty="0" smtClean="0"/>
              <a:t>:</a:t>
            </a:r>
            <a:endParaRPr lang="en-CA" sz="7600" dirty="0" smtClean="0"/>
          </a:p>
          <a:p>
            <a:pPr lvl="1"/>
            <a:r>
              <a:rPr lang="en-CA" sz="7600" dirty="0" smtClean="0"/>
              <a:t>Provide the means for statistical organizations to evaluate their levels of maturity against a standard framework with the aid of a </a:t>
            </a:r>
            <a:r>
              <a:rPr lang="en-CA" sz="7600" dirty="0" smtClean="0"/>
              <a:t>Modernisation </a:t>
            </a:r>
            <a:r>
              <a:rPr lang="en-CA" sz="7600" dirty="0"/>
              <a:t>Maturity Model </a:t>
            </a:r>
            <a:r>
              <a:rPr lang="en-CA" sz="7600" dirty="0" smtClean="0"/>
              <a:t>(MMM</a:t>
            </a:r>
            <a:r>
              <a:rPr lang="en-CA" sz="7600" dirty="0" smtClean="0"/>
              <a:t>). </a:t>
            </a:r>
          </a:p>
          <a:p>
            <a:pPr lvl="1"/>
            <a:r>
              <a:rPr lang="en-CA" sz="7600" dirty="0" smtClean="0"/>
              <a:t>Help them determine the priorities for the next steps based on a roadmap.</a:t>
            </a:r>
          </a:p>
          <a:p>
            <a:pPr lvl="1"/>
            <a:endParaRPr lang="en-CA" sz="7600" dirty="0" smtClean="0"/>
          </a:p>
          <a:p>
            <a:r>
              <a:rPr lang="en-CA" sz="7600" dirty="0" smtClean="0"/>
              <a:t>The </a:t>
            </a:r>
            <a:r>
              <a:rPr lang="en-CA" sz="7600" dirty="0" err="1" smtClean="0"/>
              <a:t>workpackage</a:t>
            </a:r>
            <a:r>
              <a:rPr lang="en-CA" sz="7600" dirty="0" smtClean="0"/>
              <a:t> began in </a:t>
            </a:r>
            <a:r>
              <a:rPr lang="en-CA" sz="7600" dirty="0"/>
              <a:t>January 2016 and </a:t>
            </a:r>
            <a:r>
              <a:rPr lang="en-CA" sz="7600" dirty="0" smtClean="0"/>
              <a:t>will end </a:t>
            </a:r>
            <a:r>
              <a:rPr lang="en-CA" sz="7600" dirty="0"/>
              <a:t>in December </a:t>
            </a:r>
            <a:r>
              <a:rPr lang="en-CA" sz="7600" dirty="0" smtClean="0"/>
              <a:t>2016.</a:t>
            </a:r>
            <a:endParaRPr lang="en-CA" sz="7600" dirty="0"/>
          </a:p>
          <a:p>
            <a:endParaRPr lang="en-CA" dirty="0" smtClean="0"/>
          </a:p>
        </p:txBody>
      </p:sp>
      <p:sp>
        <p:nvSpPr>
          <p:cNvPr id="4" name="Slide Number Placeholder 3"/>
          <p:cNvSpPr>
            <a:spLocks noGrp="1"/>
          </p:cNvSpPr>
          <p:nvPr>
            <p:ph type="sldNum" sz="quarter" idx="12"/>
          </p:nvPr>
        </p:nvSpPr>
        <p:spPr/>
        <p:txBody>
          <a:bodyPr/>
          <a:lstStyle/>
          <a:p>
            <a:fld id="{128D9F9D-C61D-43D7-A9E8-B22D32E5D726}" type="slidenum">
              <a:rPr lang="en-CA" smtClean="0"/>
              <a:t>2</a:t>
            </a:fld>
            <a:endParaRPr lang="en-CA"/>
          </a:p>
        </p:txBody>
      </p:sp>
    </p:spTree>
    <p:extLst>
      <p:ext uri="{BB962C8B-B14F-4D97-AF65-F5344CB8AC3E}">
        <p14:creationId xmlns:p14="http://schemas.microsoft.com/office/powerpoint/2010/main" val="1155229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Project deliverables</a:t>
            </a:r>
            <a:endParaRPr lang="en-CA" dirty="0"/>
          </a:p>
        </p:txBody>
      </p:sp>
      <p:sp>
        <p:nvSpPr>
          <p:cNvPr id="3" name="Content Placeholder 2"/>
          <p:cNvSpPr>
            <a:spLocks noGrp="1"/>
          </p:cNvSpPr>
          <p:nvPr>
            <p:ph idx="1"/>
          </p:nvPr>
        </p:nvSpPr>
        <p:spPr>
          <a:xfrm>
            <a:off x="577321" y="1641965"/>
            <a:ext cx="9181041" cy="4522558"/>
          </a:xfrm>
        </p:spPr>
        <p:txBody>
          <a:bodyPr>
            <a:noAutofit/>
          </a:bodyPr>
          <a:lstStyle/>
          <a:p>
            <a:r>
              <a:rPr lang="en-CA" sz="2000" dirty="0" smtClean="0"/>
              <a:t>Create a draft </a:t>
            </a:r>
            <a:r>
              <a:rPr lang="en-CA" sz="2000" dirty="0"/>
              <a:t>modernisation maturity </a:t>
            </a:r>
            <a:r>
              <a:rPr lang="en-CA" sz="2000" dirty="0" smtClean="0"/>
              <a:t>model (MMM).</a:t>
            </a:r>
            <a:endParaRPr lang="en-CA" sz="2000" dirty="0"/>
          </a:p>
          <a:p>
            <a:r>
              <a:rPr lang="en-US" sz="2000" dirty="0" smtClean="0"/>
              <a:t>A </a:t>
            </a:r>
            <a:r>
              <a:rPr lang="en-US" sz="2000" dirty="0"/>
              <a:t>trial of the draft MMM amongst the participants in the </a:t>
            </a:r>
            <a:r>
              <a:rPr lang="en-US" sz="2000" dirty="0" smtClean="0"/>
              <a:t>project.</a:t>
            </a:r>
            <a:endParaRPr lang="nb-NO" sz="2000" dirty="0"/>
          </a:p>
          <a:p>
            <a:pPr lvl="0"/>
            <a:r>
              <a:rPr lang="en-US" sz="2000" dirty="0"/>
              <a:t>Updated version that can be used by all statistical </a:t>
            </a:r>
            <a:r>
              <a:rPr lang="en-US" sz="2000" dirty="0" smtClean="0"/>
              <a:t>organisations.</a:t>
            </a:r>
            <a:endParaRPr lang="en-CA" sz="2000" dirty="0"/>
          </a:p>
          <a:p>
            <a:r>
              <a:rPr lang="en-CA" sz="2000" dirty="0" smtClean="0"/>
              <a:t>A </a:t>
            </a:r>
            <a:r>
              <a:rPr lang="en-CA" sz="2000" dirty="0"/>
              <a:t>roadmap, indicating paths and </a:t>
            </a:r>
            <a:r>
              <a:rPr lang="en-CA" sz="2000" dirty="0" smtClean="0"/>
              <a:t>milestones, </a:t>
            </a:r>
            <a:r>
              <a:rPr lang="en-CA" sz="2000" dirty="0"/>
              <a:t>to guide organisations on how to implement the standards (GSBPM / GSIM / GAMSO / CSPA) in the context of the modernisation maturity model.</a:t>
            </a:r>
          </a:p>
          <a:p>
            <a:pPr lvl="1"/>
            <a:r>
              <a:rPr lang="en-CA" sz="2000" dirty="0" smtClean="0"/>
              <a:t>The </a:t>
            </a:r>
            <a:r>
              <a:rPr lang="en-CA" sz="2000" dirty="0"/>
              <a:t>roadmap should also indicate types of support that NSOs, at different maturity levels, would need in order to implement the different standards.</a:t>
            </a:r>
          </a:p>
          <a:p>
            <a:endParaRPr lang="en-CA" sz="1900" dirty="0" smtClean="0">
              <a:solidFill>
                <a:schemeClr val="tx1"/>
              </a:solidFill>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3</a:t>
            </a:fld>
            <a:endParaRPr lang="en-CA"/>
          </a:p>
        </p:txBody>
      </p:sp>
    </p:spTree>
    <p:extLst>
      <p:ext uri="{BB962C8B-B14F-4D97-AF65-F5344CB8AC3E}">
        <p14:creationId xmlns:p14="http://schemas.microsoft.com/office/powerpoint/2010/main" val="157250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Definition of success</a:t>
            </a:r>
            <a:endParaRPr lang="en-CA" dirty="0"/>
          </a:p>
        </p:txBody>
      </p:sp>
      <p:sp>
        <p:nvSpPr>
          <p:cNvPr id="3" name="Content Placeholder 2"/>
          <p:cNvSpPr>
            <a:spLocks noGrp="1"/>
          </p:cNvSpPr>
          <p:nvPr>
            <p:ph idx="1"/>
          </p:nvPr>
        </p:nvSpPr>
        <p:spPr>
          <a:xfrm>
            <a:off x="677333" y="1571804"/>
            <a:ext cx="9353771" cy="5051322"/>
          </a:xfrm>
        </p:spPr>
        <p:txBody>
          <a:bodyPr>
            <a:normAutofit/>
          </a:bodyPr>
          <a:lstStyle/>
          <a:p>
            <a:r>
              <a:rPr lang="en-CA" sz="2200" dirty="0" smtClean="0"/>
              <a:t>The MMM</a:t>
            </a:r>
            <a:r>
              <a:rPr lang="en-CA" sz="2200" dirty="0"/>
              <a:t> </a:t>
            </a:r>
            <a:r>
              <a:rPr lang="en-CA" sz="2200" dirty="0" smtClean="0"/>
              <a:t>is </a:t>
            </a:r>
            <a:r>
              <a:rPr lang="en-CA" sz="2200" dirty="0"/>
              <a:t>developed and promoted by the international statistical </a:t>
            </a:r>
            <a:r>
              <a:rPr lang="en-CA" sz="2200" dirty="0" smtClean="0"/>
              <a:t>community</a:t>
            </a:r>
            <a:r>
              <a:rPr lang="en-CA" sz="2200" dirty="0" smtClean="0"/>
              <a:t>.</a:t>
            </a:r>
          </a:p>
          <a:p>
            <a:r>
              <a:rPr lang="en-CA" sz="2200" dirty="0"/>
              <a:t>The MMM is used as one of the best practices required for the modernization process to achieve efficient production of high quality official statistics, oriented to satisfy the needs of its users.</a:t>
            </a:r>
          </a:p>
          <a:p>
            <a:r>
              <a:rPr lang="en-CA" sz="2200" dirty="0" smtClean="0"/>
              <a:t>Statistical </a:t>
            </a:r>
            <a:r>
              <a:rPr lang="en-CA" sz="2200" dirty="0"/>
              <a:t>organisations are able to use the roadmap to help them to move to a higher maturity </a:t>
            </a:r>
            <a:r>
              <a:rPr lang="en-CA" sz="2200" dirty="0" smtClean="0"/>
              <a:t>level.</a:t>
            </a:r>
            <a:endParaRPr lang="en-CA" sz="2200" dirty="0"/>
          </a:p>
          <a:p>
            <a:r>
              <a:rPr lang="en-CA" sz="2200" dirty="0"/>
              <a:t>Statistical organisations are supported in implementing the standards in a coherent and </a:t>
            </a:r>
            <a:r>
              <a:rPr lang="en-CA" sz="2200" dirty="0" smtClean="0"/>
              <a:t>comprehensive framework/approach.</a:t>
            </a:r>
            <a:endParaRPr lang="en-CA" sz="2200" dirty="0"/>
          </a:p>
          <a:p>
            <a:endParaRPr lang="en-CA" sz="2000" dirty="0">
              <a:effectLst/>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4</a:t>
            </a:fld>
            <a:endParaRPr lang="en-CA"/>
          </a:p>
        </p:txBody>
      </p:sp>
    </p:spTree>
    <p:extLst>
      <p:ext uri="{BB962C8B-B14F-4D97-AF65-F5344CB8AC3E}">
        <p14:creationId xmlns:p14="http://schemas.microsoft.com/office/powerpoint/2010/main" val="1806617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Modernisation Maturity Model (MMM)</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35431490"/>
              </p:ext>
            </p:extLst>
          </p:nvPr>
        </p:nvGraphicFramePr>
        <p:xfrm>
          <a:off x="453573" y="2065906"/>
          <a:ext cx="11054687" cy="3530971"/>
        </p:xfrm>
        <a:graphic>
          <a:graphicData uri="http://schemas.openxmlformats.org/drawingml/2006/table">
            <a:tbl>
              <a:tblPr firstRow="1" firstCol="1" bandRow="1">
                <a:tableStyleId>{5C22544A-7EE6-4342-B048-85BDC9FD1C3A}</a:tableStyleId>
              </a:tblPr>
              <a:tblGrid>
                <a:gridCol w="1686567"/>
                <a:gridCol w="2023882"/>
                <a:gridCol w="1931889"/>
                <a:gridCol w="1747897"/>
                <a:gridCol w="1928711"/>
                <a:gridCol w="1735741"/>
              </a:tblGrid>
              <a:tr h="1246595">
                <a:tc>
                  <a:txBody>
                    <a:bodyPr/>
                    <a:lstStyle/>
                    <a:p>
                      <a:pPr algn="r">
                        <a:lnSpc>
                          <a:spcPct val="115000"/>
                        </a:lnSpc>
                        <a:spcAft>
                          <a:spcPts val="600"/>
                        </a:spcAft>
                      </a:pPr>
                      <a:r>
                        <a:rPr lang="en-GB" sz="1800" dirty="0">
                          <a:effectLst/>
                          <a:latin typeface="+mj-lt"/>
                        </a:rPr>
                        <a:t>  </a:t>
                      </a:r>
                      <a:r>
                        <a:rPr lang="en-GB" sz="1800" dirty="0" smtClean="0">
                          <a:effectLst/>
                          <a:latin typeface="+mj-lt"/>
                        </a:rPr>
                        <a:t>Levels</a:t>
                      </a:r>
                      <a:endParaRPr lang="en-CA" sz="1800" dirty="0" smtClean="0">
                        <a:effectLst/>
                        <a:latin typeface="+mj-lt"/>
                      </a:endParaRPr>
                    </a:p>
                    <a:p>
                      <a:pPr algn="r">
                        <a:lnSpc>
                          <a:spcPct val="115000"/>
                        </a:lnSpc>
                        <a:spcAft>
                          <a:spcPts val="600"/>
                        </a:spcAft>
                      </a:pPr>
                      <a:endParaRPr lang="en-CA" sz="1800" dirty="0" smtClean="0">
                        <a:effectLst/>
                        <a:latin typeface="+mj-lt"/>
                      </a:endParaRPr>
                    </a:p>
                    <a:p>
                      <a:pPr algn="r">
                        <a:lnSpc>
                          <a:spcPct val="115000"/>
                        </a:lnSpc>
                        <a:spcAft>
                          <a:spcPts val="600"/>
                        </a:spcAft>
                      </a:pPr>
                      <a:r>
                        <a:rPr lang="en-GB" sz="1800" dirty="0" smtClean="0">
                          <a:effectLst/>
                          <a:latin typeface="+mj-lt"/>
                        </a:rPr>
                        <a:t>Dimensions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Initial</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Pre-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Early</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Corporate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Mature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r>
              <a:tr h="568557">
                <a:tc>
                  <a:txBody>
                    <a:bodyPr/>
                    <a:lstStyle/>
                    <a:p>
                      <a:pPr>
                        <a:lnSpc>
                          <a:spcPct val="115000"/>
                        </a:lnSpc>
                        <a:spcAft>
                          <a:spcPts val="600"/>
                        </a:spcAft>
                      </a:pPr>
                      <a:r>
                        <a:rPr lang="en-GB" sz="1800" dirty="0">
                          <a:effectLst/>
                          <a:latin typeface="+mj-lt"/>
                        </a:rPr>
                        <a:t>Business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573206">
                <a:tc>
                  <a:txBody>
                    <a:bodyPr/>
                    <a:lstStyle/>
                    <a:p>
                      <a:pPr>
                        <a:lnSpc>
                          <a:spcPct val="115000"/>
                        </a:lnSpc>
                        <a:spcAft>
                          <a:spcPts val="600"/>
                        </a:spcAft>
                      </a:pPr>
                      <a:r>
                        <a:rPr lang="en-GB" sz="1800" dirty="0">
                          <a:effectLst/>
                          <a:latin typeface="+mj-lt"/>
                        </a:rPr>
                        <a:t>Methods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GB" sz="1800" dirty="0">
                          <a:effectLst/>
                          <a:latin typeface="+mj-lt"/>
                        </a:rPr>
                        <a:t>Information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r>
                        <a:rPr lang="en-CA" sz="1800" dirty="0" smtClean="0">
                          <a:effectLst/>
                          <a:latin typeface="+mj-lt"/>
                        </a:rPr>
                        <a:t> </a:t>
                      </a: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Applications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Technology</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bl>
          </a:graphicData>
        </a:graphic>
      </p:graphicFrame>
      <p:sp>
        <p:nvSpPr>
          <p:cNvPr id="4" name="Slide Number Placeholder 3"/>
          <p:cNvSpPr>
            <a:spLocks noGrp="1"/>
          </p:cNvSpPr>
          <p:nvPr>
            <p:ph type="sldNum" sz="quarter" idx="12"/>
          </p:nvPr>
        </p:nvSpPr>
        <p:spPr/>
        <p:txBody>
          <a:bodyPr/>
          <a:lstStyle/>
          <a:p>
            <a:fld id="{128D9F9D-C61D-43D7-A9E8-B22D32E5D726}" type="slidenum">
              <a:rPr lang="en-CA" smtClean="0"/>
              <a:t>5</a:t>
            </a:fld>
            <a:endParaRPr lang="en-CA"/>
          </a:p>
        </p:txBody>
      </p:sp>
      <p:sp>
        <p:nvSpPr>
          <p:cNvPr id="10" name="Content Placeholder 2"/>
          <p:cNvSpPr txBox="1">
            <a:spLocks/>
          </p:cNvSpPr>
          <p:nvPr/>
        </p:nvSpPr>
        <p:spPr>
          <a:xfrm>
            <a:off x="677334" y="1337816"/>
            <a:ext cx="9176350" cy="5705921"/>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sz="2200" dirty="0" smtClean="0"/>
              <a:t>There are multiple aspects of maturity in the context of modernisation</a:t>
            </a:r>
            <a:endParaRPr lang="en-GB" sz="2200" dirty="0"/>
          </a:p>
          <a:p>
            <a:endParaRPr lang="en-GB" sz="2200" dirty="0" smtClean="0"/>
          </a:p>
          <a:p>
            <a:endParaRPr lang="en-GB" sz="2200" dirty="0" smtClean="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400" dirty="0" smtClean="0"/>
          </a:p>
          <a:p>
            <a:endParaRPr lang="en-GB" sz="2400" dirty="0"/>
          </a:p>
          <a:p>
            <a:r>
              <a:rPr lang="en-GB" sz="1900" dirty="0" smtClean="0"/>
              <a:t>A </a:t>
            </a:r>
            <a:r>
              <a:rPr lang="en-GB" sz="1900" dirty="0"/>
              <a:t>set of self-assessment criteria has been formulated that is specific to each </a:t>
            </a:r>
            <a:r>
              <a:rPr lang="en-GB" sz="1900" b="1" i="1" dirty="0"/>
              <a:t>dimension </a:t>
            </a:r>
            <a:r>
              <a:rPr lang="en-GB" sz="1900" dirty="0"/>
              <a:t>x </a:t>
            </a:r>
            <a:r>
              <a:rPr lang="en-GB" sz="1900" b="1" i="1" dirty="0"/>
              <a:t>level</a:t>
            </a:r>
            <a:r>
              <a:rPr lang="en-GB" sz="1900" dirty="0"/>
              <a:t> combination, as well as being specific to each of the standards</a:t>
            </a:r>
          </a:p>
          <a:p>
            <a:endParaRPr lang="en-GB" sz="2600" dirty="0" smtClean="0"/>
          </a:p>
        </p:txBody>
      </p:sp>
      <p:graphicFrame>
        <p:nvGraphicFramePr>
          <p:cNvPr id="14" name="Diagram 13"/>
          <p:cNvGraphicFramePr/>
          <p:nvPr>
            <p:extLst>
              <p:ext uri="{D42A27DB-BD31-4B8C-83A1-F6EECF244321}">
                <p14:modId xmlns:p14="http://schemas.microsoft.com/office/powerpoint/2010/main" val="1791147594"/>
              </p:ext>
            </p:extLst>
          </p:nvPr>
        </p:nvGraphicFramePr>
        <p:xfrm>
          <a:off x="6880120" y="2543518"/>
          <a:ext cx="4254233" cy="36804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p:cNvGraphicFramePr/>
          <p:nvPr>
            <p:extLst>
              <p:ext uri="{D42A27DB-BD31-4B8C-83A1-F6EECF244321}">
                <p14:modId xmlns:p14="http://schemas.microsoft.com/office/powerpoint/2010/main" val="1138969660"/>
              </p:ext>
            </p:extLst>
          </p:nvPr>
        </p:nvGraphicFramePr>
        <p:xfrm>
          <a:off x="2187646" y="2943225"/>
          <a:ext cx="3841679" cy="3280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96075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a:bodyPr>
          <a:lstStyle/>
          <a:p>
            <a:r>
              <a:rPr lang="en-CA" sz="3100" dirty="0" smtClean="0"/>
              <a:t>Modernisation Maturity Model - </a:t>
            </a:r>
            <a:r>
              <a:rPr lang="en-GB" sz="3100" dirty="0" smtClean="0"/>
              <a:t>Maturity </a:t>
            </a:r>
            <a:r>
              <a:rPr lang="en-GB" sz="3100" dirty="0"/>
              <a:t>Levels</a:t>
            </a:r>
            <a:r>
              <a:rPr lang="en-GB" dirty="0"/>
              <a:t/>
            </a:r>
            <a:br>
              <a:rPr lang="en-GB" dirty="0"/>
            </a:b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1258458920"/>
              </p:ext>
            </p:extLst>
          </p:nvPr>
        </p:nvGraphicFramePr>
        <p:xfrm>
          <a:off x="459765" y="1539875"/>
          <a:ext cx="9413943" cy="4231768"/>
        </p:xfrm>
        <a:graphic>
          <a:graphicData uri="http://schemas.openxmlformats.org/drawingml/2006/table">
            <a:tbl>
              <a:tblPr firstRow="1" firstCol="1" bandRow="1">
                <a:tableStyleId>{5C22544A-7EE6-4342-B048-85BDC9FD1C3A}</a:tableStyleId>
              </a:tblPr>
              <a:tblGrid>
                <a:gridCol w="2242492"/>
                <a:gridCol w="7171451"/>
              </a:tblGrid>
              <a:tr h="456421">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Bef>
                          <a:spcPts val="750"/>
                        </a:spcBef>
                        <a:spcAft>
                          <a:spcPts val="0"/>
                        </a:spcAft>
                      </a:pPr>
                      <a:r>
                        <a:rPr lang="en-GB" sz="1800" dirty="0">
                          <a:effectLst/>
                        </a:rPr>
                        <a:t>Initial implementation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few individuals are becoming interested in the potential value of the standard.</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smtClean="0">
                          <a:effectLst/>
                        </a:rPr>
                        <a:t>The </a:t>
                      </a:r>
                      <a:r>
                        <a:rPr lang="en-US" sz="1800" dirty="0">
                          <a:effectLst/>
                        </a:rPr>
                        <a:t>organisation as a whole is unaware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Aft>
                          <a:spcPts val="0"/>
                        </a:spcAft>
                      </a:pPr>
                      <a:r>
                        <a:rPr lang="en-GB" sz="1800">
                          <a:effectLst/>
                        </a:rPr>
                        <a:t>Pre-implementation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basic and limited to a few individuals.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Parts of the organisation are becoming interested in the potential value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12891">
                <a:tc>
                  <a:txBody>
                    <a:bodyPr/>
                    <a:lstStyle/>
                    <a:p>
                      <a:pPr>
                        <a:lnSpc>
                          <a:spcPct val="115000"/>
                        </a:lnSpc>
                        <a:spcBef>
                          <a:spcPts val="750"/>
                        </a:spcBef>
                        <a:spcAft>
                          <a:spcPts val="0"/>
                        </a:spcAft>
                      </a:pPr>
                      <a:r>
                        <a:rPr lang="en-GB" sz="1800">
                          <a:effectLst/>
                        </a:rPr>
                        <a:t>Early 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spreading, but it is used in an inconsistent manner by individuals and single business units.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is </a:t>
                      </a:r>
                      <a:r>
                        <a:rPr lang="en-US" sz="1800" dirty="0" smtClean="0">
                          <a:effectLst/>
                        </a:rPr>
                        <a:t>being </a:t>
                      </a:r>
                      <a:r>
                        <a:rPr lang="en-US" sz="1800" dirty="0">
                          <a:effectLst/>
                        </a:rPr>
                        <a:t>prepared.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6</a:t>
            </a:fld>
            <a:endParaRPr lang="en-CA" dirty="0"/>
          </a:p>
        </p:txBody>
      </p:sp>
      <p:sp>
        <p:nvSpPr>
          <p:cNvPr id="5" name="TextBox 4"/>
          <p:cNvSpPr txBox="1"/>
          <p:nvPr/>
        </p:nvSpPr>
        <p:spPr>
          <a:xfrm>
            <a:off x="7533565" y="6221821"/>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280906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fontScale="90000"/>
          </a:bodyPr>
          <a:lstStyle/>
          <a:p>
            <a:r>
              <a:rPr lang="en-CA" sz="3100" dirty="0" smtClean="0"/>
              <a:t>Modernisation Maturity Model - </a:t>
            </a:r>
            <a:r>
              <a:rPr lang="en-GB" sz="3100" dirty="0" smtClean="0"/>
              <a:t>Maturity Levels </a:t>
            </a:r>
            <a:r>
              <a:rPr lang="en-GB" sz="1800" dirty="0" smtClean="0"/>
              <a:t>(cont’d)</a:t>
            </a:r>
            <a:r>
              <a:rPr lang="en-GB" dirty="0"/>
              <a:t/>
            </a:r>
            <a:br>
              <a:rPr lang="en-GB" dirty="0"/>
            </a:br>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3973599250"/>
              </p:ext>
            </p:extLst>
          </p:nvPr>
        </p:nvGraphicFramePr>
        <p:xfrm>
          <a:off x="677334" y="1226450"/>
          <a:ext cx="8834361" cy="4009408"/>
        </p:xfrm>
        <a:graphic>
          <a:graphicData uri="http://schemas.openxmlformats.org/drawingml/2006/table">
            <a:tbl>
              <a:tblPr firstRow="1" firstCol="1" bandRow="1">
                <a:tableStyleId>{5C22544A-7EE6-4342-B048-85BDC9FD1C3A}</a:tableStyleId>
              </a:tblPr>
              <a:tblGrid>
                <a:gridCol w="2024128"/>
                <a:gridCol w="6810233"/>
              </a:tblGrid>
              <a:tr h="359044">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954122">
                <a:tc>
                  <a:txBody>
                    <a:bodyPr/>
                    <a:lstStyle/>
                    <a:p>
                      <a:pPr>
                        <a:lnSpc>
                          <a:spcPct val="115000"/>
                        </a:lnSpc>
                        <a:spcAft>
                          <a:spcPts val="0"/>
                        </a:spcAft>
                      </a:pPr>
                      <a:r>
                        <a:rPr lang="en-GB" sz="1800" dirty="0">
                          <a:effectLst/>
                        </a:rPr>
                        <a:t>Corporate implementation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exists.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There is a widespread awareness of the standard and it is used in a consistent way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00625">
                <a:tc>
                  <a:txBody>
                    <a:bodyPr/>
                    <a:lstStyle/>
                    <a:p>
                      <a:pPr>
                        <a:lnSpc>
                          <a:spcPct val="115000"/>
                        </a:lnSpc>
                        <a:spcAft>
                          <a:spcPts val="0"/>
                        </a:spcAft>
                      </a:pPr>
                      <a:r>
                        <a:rPr lang="en-GB" sz="1800" dirty="0">
                          <a:effectLst/>
                        </a:rPr>
                        <a:t>Mature implementation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perceived as an important part of business operations/management, delivering value across the organisation.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well understood, integrated into business processes &amp; practices and used in a consistent manner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7</a:t>
            </a:fld>
            <a:endParaRPr lang="en-CA"/>
          </a:p>
        </p:txBody>
      </p:sp>
    </p:spTree>
    <p:extLst>
      <p:ext uri="{BB962C8B-B14F-4D97-AF65-F5344CB8AC3E}">
        <p14:creationId xmlns:p14="http://schemas.microsoft.com/office/powerpoint/2010/main" val="590028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60579"/>
            <a:ext cx="8596668" cy="1320800"/>
          </a:xfrm>
        </p:spPr>
        <p:txBody>
          <a:bodyPr>
            <a:normAutofit/>
          </a:bodyPr>
          <a:lstStyle/>
          <a:p>
            <a:r>
              <a:rPr lang="en-CA" sz="3100" dirty="0" smtClean="0"/>
              <a:t>Modernisation Maturity Model -</a:t>
            </a:r>
            <a:r>
              <a:rPr lang="en-GB" sz="3100" dirty="0" smtClean="0"/>
              <a:t> Dimensions</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33244150"/>
              </p:ext>
            </p:extLst>
          </p:nvPr>
        </p:nvGraphicFramePr>
        <p:xfrm>
          <a:off x="363600" y="1681379"/>
          <a:ext cx="9012412" cy="3025394"/>
        </p:xfrm>
        <a:graphic>
          <a:graphicData uri="http://schemas.openxmlformats.org/drawingml/2006/table">
            <a:tbl>
              <a:tblPr firstRow="1" firstCol="1" bandRow="1">
                <a:tableStyleId>{5C22544A-7EE6-4342-B048-85BDC9FD1C3A}</a:tableStyleId>
              </a:tblPr>
              <a:tblGrid>
                <a:gridCol w="1806394"/>
                <a:gridCol w="7206018"/>
              </a:tblGrid>
              <a:tr h="165735">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268605">
                <a:tc>
                  <a:txBody>
                    <a:bodyPr/>
                    <a:lstStyle/>
                    <a:p>
                      <a:pPr>
                        <a:lnSpc>
                          <a:spcPct val="115000"/>
                        </a:lnSpc>
                        <a:spcBef>
                          <a:spcPts val="750"/>
                        </a:spcBef>
                        <a:spcAft>
                          <a:spcPts val="0"/>
                        </a:spcAft>
                      </a:pPr>
                      <a:r>
                        <a:rPr lang="en-GB" sz="1800">
                          <a:effectLst/>
                        </a:rPr>
                        <a:t>Business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This dimension focuses on the business activity domain i.e. the organisation's core business practices and policies.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644525">
                <a:tc>
                  <a:txBody>
                    <a:bodyPr/>
                    <a:lstStyle/>
                    <a:p>
                      <a:pPr>
                        <a:lnSpc>
                          <a:spcPct val="115000"/>
                        </a:lnSpc>
                        <a:spcAft>
                          <a:spcPts val="0"/>
                        </a:spcAft>
                      </a:pPr>
                      <a:r>
                        <a:rPr lang="en-GB" sz="1800" dirty="0">
                          <a:effectLst/>
                        </a:rPr>
                        <a:t>Methods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This dimension focuses on the management of methods i.e. how methods are designed, structured, implemented and executed.</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It includes statistical methodology, quality management, IT methods, process methods e.g. data collection methods and any other methods needed to support the business.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128D9F9D-C61D-43D7-A9E8-B22D32E5D726}" type="slidenum">
              <a:rPr lang="en-CA" smtClean="0"/>
              <a:t>8</a:t>
            </a:fld>
            <a:endParaRPr lang="en-CA"/>
          </a:p>
        </p:txBody>
      </p:sp>
      <p:sp>
        <p:nvSpPr>
          <p:cNvPr id="7" name="TextBox 6"/>
          <p:cNvSpPr txBox="1"/>
          <p:nvPr/>
        </p:nvSpPr>
        <p:spPr>
          <a:xfrm>
            <a:off x="7335544" y="5159112"/>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370030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0579"/>
            <a:ext cx="8896753" cy="1320800"/>
          </a:xfrm>
        </p:spPr>
        <p:txBody>
          <a:bodyPr>
            <a:normAutofit/>
          </a:bodyPr>
          <a:lstStyle/>
          <a:p>
            <a:r>
              <a:rPr lang="en-CA" sz="3100" dirty="0" smtClean="0"/>
              <a:t>Modernisation Maturity Model –</a:t>
            </a:r>
            <a:r>
              <a:rPr lang="en-GB" sz="3100" dirty="0" smtClean="0"/>
              <a:t> Dimensions </a:t>
            </a:r>
            <a:r>
              <a:rPr lang="en-GB" sz="1600" dirty="0" smtClean="0"/>
              <a:t>(cont’d)</a:t>
            </a:r>
            <a:endParaRPr lang="en-CA"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8741520"/>
              </p:ext>
            </p:extLst>
          </p:nvPr>
        </p:nvGraphicFramePr>
        <p:xfrm>
          <a:off x="377248" y="1131824"/>
          <a:ext cx="9196839" cy="4213860"/>
        </p:xfrm>
        <a:graphic>
          <a:graphicData uri="http://schemas.openxmlformats.org/drawingml/2006/table">
            <a:tbl>
              <a:tblPr firstRow="1" firstCol="1" bandRow="1">
                <a:tableStyleId>{5C22544A-7EE6-4342-B048-85BDC9FD1C3A}</a:tableStyleId>
              </a:tblPr>
              <a:tblGrid>
                <a:gridCol w="1601677"/>
                <a:gridCol w="7595162"/>
              </a:tblGrid>
              <a:tr h="165735">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574675">
                <a:tc>
                  <a:txBody>
                    <a:bodyPr/>
                    <a:lstStyle/>
                    <a:p>
                      <a:pPr>
                        <a:lnSpc>
                          <a:spcPct val="115000"/>
                        </a:lnSpc>
                        <a:spcAft>
                          <a:spcPts val="0"/>
                        </a:spcAft>
                      </a:pPr>
                      <a:r>
                        <a:rPr lang="en-GB" sz="1800" dirty="0">
                          <a:effectLst/>
                        </a:rPr>
                        <a:t>Information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a:effectLst/>
                        </a:rPr>
                        <a:t>This dimension focuses on how information is structured and integrated, how information is modelled, the method of access to data, abstraction of the data access from the functional aspects, data characteristics, data transformation capabilities, service and process definitions, handling of identifiers and the information model.</a:t>
                      </a:r>
                      <a:endParaRPr lang="en-CA" sz="16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377190">
                <a:tc>
                  <a:txBody>
                    <a:bodyPr/>
                    <a:lstStyle/>
                    <a:p>
                      <a:pPr>
                        <a:lnSpc>
                          <a:spcPct val="115000"/>
                        </a:lnSpc>
                        <a:spcAft>
                          <a:spcPts val="0"/>
                        </a:spcAft>
                      </a:pPr>
                      <a:r>
                        <a:rPr lang="en-GB" sz="1800">
                          <a:effectLst/>
                        </a:rPr>
                        <a:t>Applications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a:effectLst/>
                        </a:rPr>
                        <a:t>This dimension focuses on the structure and interaction of applications to provide business functionality using the information/data assets needed to deliver this functionality.</a:t>
                      </a:r>
                      <a:endParaRPr lang="en-CA" sz="16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815099">
                <a:tc>
                  <a:txBody>
                    <a:bodyPr/>
                    <a:lstStyle/>
                    <a:p>
                      <a:pPr>
                        <a:lnSpc>
                          <a:spcPct val="115000"/>
                        </a:lnSpc>
                        <a:spcAft>
                          <a:spcPts val="0"/>
                        </a:spcAft>
                      </a:pPr>
                      <a:r>
                        <a:rPr lang="en-GB" sz="1800" dirty="0">
                          <a:effectLst/>
                        </a:rPr>
                        <a:t>Technology</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dirty="0">
                          <a:effectLst/>
                        </a:rPr>
                        <a:t>This dimension focuses on the logical software and hardware capabilities that are required to support the deployment of business, information, and application services. This includes IT infrastructure, middleware, networks, etc.</a:t>
                      </a:r>
                      <a:endParaRPr lang="en-CA" sz="16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128D9F9D-C61D-43D7-A9E8-B22D32E5D726}" type="slidenum">
              <a:rPr lang="en-CA" smtClean="0"/>
              <a:t>9</a:t>
            </a:fld>
            <a:endParaRPr lang="en-CA"/>
          </a:p>
        </p:txBody>
      </p:sp>
    </p:spTree>
    <p:extLst>
      <p:ext uri="{BB962C8B-B14F-4D97-AF65-F5344CB8AC3E}">
        <p14:creationId xmlns:p14="http://schemas.microsoft.com/office/powerpoint/2010/main" val="2807681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424</TotalTime>
  <Words>1016</Words>
  <Application>Microsoft Office PowerPoint</Application>
  <PresentationFormat>Widescreen</PresentationFormat>
  <Paragraphs>164</Paragraphs>
  <Slides>13</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Times New Roman</vt:lpstr>
      <vt:lpstr>Trebuchet MS</vt:lpstr>
      <vt:lpstr>Wingdings</vt:lpstr>
      <vt:lpstr>Wingdings 3</vt:lpstr>
      <vt:lpstr>Facet</vt:lpstr>
      <vt:lpstr>Modernization Maturity Model</vt:lpstr>
      <vt:lpstr>Introduction</vt:lpstr>
      <vt:lpstr>Project deliverables</vt:lpstr>
      <vt:lpstr>Definition of success</vt:lpstr>
      <vt:lpstr>Modernisation Maturity Model (MMM)</vt:lpstr>
      <vt:lpstr>Modernisation Maturity Model - Maturity Levels </vt:lpstr>
      <vt:lpstr>Modernisation Maturity Model - Maturity Levels (cont’d) </vt:lpstr>
      <vt:lpstr>Modernisation Maturity Model - Dimensions</vt:lpstr>
      <vt:lpstr>Modernisation Maturity Model – Dimensions (cont’d)</vt:lpstr>
      <vt:lpstr>Progress to date – testing process</vt:lpstr>
      <vt:lpstr>Progress to date – preliminary testing results</vt:lpstr>
      <vt:lpstr>Current maturity levels based upon testers self-assessments</vt:lpstr>
      <vt:lpstr>Next step:  Group work session led by Jenny Linnerud  Thank you for your input! </vt:lpstr>
    </vt:vector>
  </TitlesOfParts>
  <Company>StatCan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corner</dc:title>
  <dc:creator>Mayda, Jackey - SED/DIS</dc:creator>
  <cp:lastModifiedBy>Mayda, Jackey - SED/DIS</cp:lastModifiedBy>
  <cp:revision>79</cp:revision>
  <dcterms:created xsi:type="dcterms:W3CDTF">2016-04-26T10:38:34Z</dcterms:created>
  <dcterms:modified xsi:type="dcterms:W3CDTF">2016-08-26T14:17:44Z</dcterms:modified>
</cp:coreProperties>
</file>